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comments/comment35.xml" ContentType="application/vnd.openxmlformats-officedocument.presentationml.comments+xml"/>
  <Override PartName="/ppt/comments/comment36.xml" ContentType="application/vnd.openxmlformats-officedocument.presentationml.comments+xml"/>
  <Override PartName="/ppt/comments/comment37.xml" ContentType="application/vnd.openxmlformats-officedocument.presentationml.comments+xml"/>
  <Override PartName="/ppt/comments/comment38.xml" ContentType="application/vnd.openxmlformats-officedocument.presentationml.comments+xml"/>
  <Override PartName="/ppt/comments/comment39.xml" ContentType="application/vnd.openxmlformats-officedocument.presentationml.comments+xml"/>
  <Override PartName="/ppt/comments/comment40.xml" ContentType="application/vnd.openxmlformats-officedocument.presentationml.comments+xml"/>
  <Override PartName="/ppt/comments/comment41.xml" ContentType="application/vnd.openxmlformats-officedocument.presentationml.comments+xml"/>
  <Override PartName="/ppt/comments/comment42.xml" ContentType="application/vnd.openxmlformats-officedocument.presentationml.comments+xml"/>
  <Override PartName="/ppt/comments/comment43.xml" ContentType="application/vnd.openxmlformats-officedocument.presentationml.comments+xml"/>
  <Override PartName="/ppt/comments/comment44.xml" ContentType="application/vnd.openxmlformats-officedocument.presentationml.comments+xml"/>
  <Override PartName="/ppt/comments/comment45.xml" ContentType="application/vnd.openxmlformats-officedocument.presentationml.comments+xml"/>
  <Override PartName="/ppt/comments/comment46.xml" ContentType="application/vnd.openxmlformats-officedocument.presentationml.comments+xml"/>
  <Override PartName="/ppt/comments/comment47.xml" ContentType="application/vnd.openxmlformats-officedocument.presentationml.comments+xml"/>
  <Override PartName="/ppt/comments/comment48.xml" ContentType="application/vnd.openxmlformats-officedocument.presentationml.comments+xml"/>
  <Override PartName="/ppt/comments/comment49.xml" ContentType="application/vnd.openxmlformats-officedocument.presentationml.comments+xml"/>
  <Override PartName="/ppt/comments/comment50.xml" ContentType="application/vnd.openxmlformats-officedocument.presentationml.comments+xml"/>
  <Override PartName="/ppt/comments/comment51.xml" ContentType="application/vnd.openxmlformats-officedocument.presentationml.comments+xml"/>
  <Override PartName="/ppt/comments/comment52.xml" ContentType="application/vnd.openxmlformats-officedocument.presentationml.comments+xml"/>
  <Override PartName="/ppt/comments/comment53.xml" ContentType="application/vnd.openxmlformats-officedocument.presentationml.comments+xml"/>
  <Override PartName="/ppt/comments/comment54.xml" ContentType="application/vnd.openxmlformats-officedocument.presentationml.comments+xml"/>
  <Override PartName="/ppt/comments/comment55.xml" ContentType="application/vnd.openxmlformats-officedocument.presentationml.comments+xml"/>
  <Override PartName="/ppt/comments/comment56.xml" ContentType="application/vnd.openxmlformats-officedocument.presentationml.comments+xml"/>
  <Override PartName="/ppt/comments/comment57.xml" ContentType="application/vnd.openxmlformats-officedocument.presentationml.comments+xml"/>
  <Override PartName="/ppt/comments/comment58.xml" ContentType="application/vnd.openxmlformats-officedocument.presentationml.comments+xml"/>
  <Override PartName="/ppt/comments/comment59.xml" ContentType="application/vnd.openxmlformats-officedocument.presentationml.comments+xml"/>
  <Override PartName="/ppt/notesSlides/notesSlide1.xml" ContentType="application/vnd.openxmlformats-officedocument.presentationml.notesSlide+xml"/>
  <Override PartName="/ppt/comments/comment60.xml" ContentType="application/vnd.openxmlformats-officedocument.presentationml.comments+xml"/>
  <Override PartName="/ppt/notesSlides/notesSlide2.xml" ContentType="application/vnd.openxmlformats-officedocument.presentationml.notesSlide+xml"/>
  <Override PartName="/ppt/comments/comment61.xml" ContentType="application/vnd.openxmlformats-officedocument.presentationml.comments+xml"/>
  <Override PartName="/ppt/notesSlides/notesSlide3.xml" ContentType="application/vnd.openxmlformats-officedocument.presentationml.notesSlide+xml"/>
  <Override PartName="/ppt/comments/comment62.xml" ContentType="application/vnd.openxmlformats-officedocument.presentationml.comments+xml"/>
  <Override PartName="/ppt/comments/comment63.xml" ContentType="application/vnd.openxmlformats-officedocument.presentationml.comments+xml"/>
  <Override PartName="/ppt/comments/comment64.xml" ContentType="application/vnd.openxmlformats-officedocument.presentationml.comments+xml"/>
  <Override PartName="/ppt/comments/comment65.xml" ContentType="application/vnd.openxmlformats-officedocument.presentationml.comments+xml"/>
  <Override PartName="/ppt/comments/comment66.xml" ContentType="application/vnd.openxmlformats-officedocument.presentationml.comments+xml"/>
  <Override PartName="/ppt/comments/comment67.xml" ContentType="application/vnd.openxmlformats-officedocument.presentationml.comments+xml"/>
  <Override PartName="/ppt/comments/comment68.xml" ContentType="application/vnd.openxmlformats-officedocument.presentationml.comments+xml"/>
  <Override PartName="/ppt/comments/comment69.xml" ContentType="application/vnd.openxmlformats-officedocument.presentationml.comments+xml"/>
  <Override PartName="/ppt/comments/comment70.xml" ContentType="application/vnd.openxmlformats-officedocument.presentationml.comments+xml"/>
  <Override PartName="/ppt/comments/comment71.xml" ContentType="application/vnd.openxmlformats-officedocument.presentationml.comments+xml"/>
  <Override PartName="/ppt/comments/comment72.xml" ContentType="application/vnd.openxmlformats-officedocument.presentationml.comments+xml"/>
  <Override PartName="/ppt/comments/comment73.xml" ContentType="application/vnd.openxmlformats-officedocument.presentationml.comments+xml"/>
  <Override PartName="/ppt/comments/comment74.xml" ContentType="application/vnd.openxmlformats-officedocument.presentationml.comments+xml"/>
  <Override PartName="/ppt/comments/comment75.xml" ContentType="application/vnd.openxmlformats-officedocument.presentationml.comments+xml"/>
  <Override PartName="/ppt/comments/comment76.xml" ContentType="application/vnd.openxmlformats-officedocument.presentationml.comments+xml"/>
  <Override PartName="/ppt/comments/comment77.xml" ContentType="application/vnd.openxmlformats-officedocument.presentationml.comments+xml"/>
  <Override PartName="/ppt/comments/comment78.xml" ContentType="application/vnd.openxmlformats-officedocument.presentationml.comments+xml"/>
  <Override PartName="/ppt/comments/comment79.xml" ContentType="application/vnd.openxmlformats-officedocument.presentationml.comments+xml"/>
  <Override PartName="/ppt/comments/comment80.xml" ContentType="application/vnd.openxmlformats-officedocument.presentationml.comments+xml"/>
  <Override PartName="/ppt/comments/comment81.xml" ContentType="application/vnd.openxmlformats-officedocument.presentationml.comments+xml"/>
  <Override PartName="/ppt/comments/comment82.xml" ContentType="application/vnd.openxmlformats-officedocument.presentationml.comments+xml"/>
  <Override PartName="/ppt/comments/comment83.xml" ContentType="application/vnd.openxmlformats-officedocument.presentationml.comments+xml"/>
  <Override PartName="/ppt/notesSlides/notesSlide4.xml" ContentType="application/vnd.openxmlformats-officedocument.presentationml.notesSlide+xml"/>
  <Override PartName="/ppt/comments/comment84.xml" ContentType="application/vnd.openxmlformats-officedocument.presentationml.comments+xml"/>
  <Override PartName="/ppt/notesSlides/notesSlide5.xml" ContentType="application/vnd.openxmlformats-officedocument.presentationml.notesSlide+xml"/>
  <Override PartName="/ppt/comments/comment85.xml" ContentType="application/vnd.openxmlformats-officedocument.presentationml.comments+xml"/>
  <Override PartName="/ppt/notesSlides/notesSlide6.xml" ContentType="application/vnd.openxmlformats-officedocument.presentationml.notesSlide+xml"/>
  <Override PartName="/ppt/comments/comment86.xml" ContentType="application/vnd.openxmlformats-officedocument.presentationml.comments+xml"/>
  <Override PartName="/ppt/comments/comment87.xml" ContentType="application/vnd.openxmlformats-officedocument.presentationml.comments+xml"/>
  <Override PartName="/ppt/comments/comment88.xml" ContentType="application/vnd.openxmlformats-officedocument.presentationml.comments+xml"/>
  <Override PartName="/ppt/comments/comment89.xml" ContentType="application/vnd.openxmlformats-officedocument.presentationml.comments+xml"/>
  <Override PartName="/ppt/comments/comment90.xml" ContentType="application/vnd.openxmlformats-officedocument.presentationml.comments+xml"/>
  <Override PartName="/ppt/comments/comment91.xml" ContentType="application/vnd.openxmlformats-officedocument.presentationml.comments+xml"/>
  <Override PartName="/ppt/comments/comment92.xml" ContentType="application/vnd.openxmlformats-officedocument.presentationml.comments+xml"/>
  <Override PartName="/ppt/comments/comment93.xml" ContentType="application/vnd.openxmlformats-officedocument.presentationml.comments+xml"/>
  <Override PartName="/ppt/comments/comment94.xml" ContentType="application/vnd.openxmlformats-officedocument.presentationml.comments+xml"/>
  <Override PartName="/ppt/comments/comment95.xml" ContentType="application/vnd.openxmlformats-officedocument.presentationml.comments+xml"/>
  <Override PartName="/ppt/comments/comment96.xml" ContentType="application/vnd.openxmlformats-officedocument.presentationml.comments+xml"/>
  <Override PartName="/ppt/comments/comment97.xml" ContentType="application/vnd.openxmlformats-officedocument.presentationml.comments+xml"/>
  <Override PartName="/ppt/comments/comment98.xml" ContentType="application/vnd.openxmlformats-officedocument.presentationml.comments+xml"/>
  <Override PartName="/ppt/comments/comment99.xml" ContentType="application/vnd.openxmlformats-officedocument.presentationml.comments+xml"/>
  <Override PartName="/ppt/comments/comment100.xml" ContentType="application/vnd.openxmlformats-officedocument.presentationml.comments+xml"/>
  <Override PartName="/ppt/comments/comment10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02.xml" ContentType="application/vnd.openxmlformats-officedocument.presentationml.comments+xml"/>
  <Override PartName="/ppt/notesSlides/notesSlide9.xml" ContentType="application/vnd.openxmlformats-officedocument.presentationml.notesSlide+xml"/>
  <Override PartName="/ppt/comments/comment103.xml" ContentType="application/vnd.openxmlformats-officedocument.presentationml.comments+xml"/>
  <Override PartName="/ppt/comments/comment104.xml" ContentType="application/vnd.openxmlformats-officedocument.presentationml.comments+xml"/>
  <Override PartName="/ppt/comments/comment105.xml" ContentType="application/vnd.openxmlformats-officedocument.presentationml.comments+xml"/>
  <Override PartName="/ppt/comments/comment106.xml" ContentType="application/vnd.openxmlformats-officedocument.presentationml.comments+xml"/>
  <Override PartName="/ppt/comments/comment107.xml" ContentType="application/vnd.openxmlformats-officedocument.presentationml.comments+xml"/>
  <Override PartName="/ppt/comments/comment108.xml" ContentType="application/vnd.openxmlformats-officedocument.presentationml.comments+xml"/>
  <Override PartName="/ppt/comments/comment109.xml" ContentType="application/vnd.openxmlformats-officedocument.presentationml.comments+xml"/>
  <Override PartName="/ppt/comments/comment110.xml" ContentType="application/vnd.openxmlformats-officedocument.presentationml.comments+xml"/>
  <Override PartName="/ppt/comments/comment111.xml" ContentType="application/vnd.openxmlformats-officedocument.presentationml.comments+xml"/>
  <Override PartName="/ppt/comments/comment112.xml" ContentType="application/vnd.openxmlformats-officedocument.presentationml.comments+xml"/>
  <Override PartName="/ppt/comments/comment113.xml" ContentType="application/vnd.openxmlformats-officedocument.presentationml.comments+xml"/>
  <Override PartName="/ppt/comments/comment114.xml" ContentType="application/vnd.openxmlformats-officedocument.presentationml.comments+xml"/>
  <Override PartName="/ppt/comments/comment115.xml" ContentType="application/vnd.openxmlformats-officedocument.presentationml.comments+xml"/>
  <Override PartName="/ppt/comments/comment116.xml" ContentType="application/vnd.openxmlformats-officedocument.presentationml.comments+xml"/>
  <Override PartName="/ppt/comments/comment117.xml" ContentType="application/vnd.openxmlformats-officedocument.presentationml.comments+xml"/>
  <Override PartName="/ppt/comments/comment118.xml" ContentType="application/vnd.openxmlformats-officedocument.presentationml.comments+xml"/>
  <Override PartName="/ppt/comments/comment119.xml" ContentType="application/vnd.openxmlformats-officedocument.presentationml.comments+xml"/>
  <Override PartName="/ppt/comments/comment120.xml" ContentType="application/vnd.openxmlformats-officedocument.presentationml.comments+xml"/>
  <Override PartName="/ppt/comments/comment121.xml" ContentType="application/vnd.openxmlformats-officedocument.presentationml.comments+xml"/>
  <Override PartName="/ppt/comments/comment122.xml" ContentType="application/vnd.openxmlformats-officedocument.presentationml.comments+xml"/>
  <Override PartName="/ppt/comments/comment123.xml" ContentType="application/vnd.openxmlformats-officedocument.presentationml.comments+xml"/>
  <Override PartName="/ppt/comments/comment124.xml" ContentType="application/vnd.openxmlformats-officedocument.presentationml.comments+xml"/>
  <Override PartName="/ppt/comments/comment125.xml" ContentType="application/vnd.openxmlformats-officedocument.presentationml.comments+xml"/>
  <Override PartName="/ppt/comments/comment126.xml" ContentType="application/vnd.openxmlformats-officedocument.presentationml.comments+xml"/>
  <Override PartName="/ppt/comments/comment127.xml" ContentType="application/vnd.openxmlformats-officedocument.presentationml.comments+xml"/>
  <Override PartName="/ppt/comments/comment128.xml" ContentType="application/vnd.openxmlformats-officedocument.presentationml.comments+xml"/>
  <Override PartName="/ppt/comments/comment129.xml" ContentType="application/vnd.openxmlformats-officedocument.presentationml.comments+xml"/>
  <Override PartName="/ppt/comments/comment130.xml" ContentType="application/vnd.openxmlformats-officedocument.presentationml.comments+xml"/>
  <Override PartName="/ppt/comments/comment131.xml" ContentType="application/vnd.openxmlformats-officedocument.presentationml.comments+xml"/>
  <Override PartName="/ppt/comments/comment132.xml" ContentType="application/vnd.openxmlformats-officedocument.presentationml.comments+xml"/>
  <Override PartName="/ppt/notesSlides/notesSlide10.xml" ContentType="application/vnd.openxmlformats-officedocument.presentationml.notesSlide+xml"/>
  <Override PartName="/ppt/comments/comment13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8"/>
  </p:notesMasterIdLst>
  <p:sldIdLst>
    <p:sldId id="490" r:id="rId2"/>
    <p:sldId id="2313" r:id="rId3"/>
    <p:sldId id="2314" r:id="rId4"/>
    <p:sldId id="2315" r:id="rId5"/>
    <p:sldId id="2316" r:id="rId6"/>
    <p:sldId id="2317" r:id="rId7"/>
    <p:sldId id="2318" r:id="rId8"/>
    <p:sldId id="2319" r:id="rId9"/>
    <p:sldId id="2320" r:id="rId10"/>
    <p:sldId id="2321" r:id="rId11"/>
    <p:sldId id="256" r:id="rId12"/>
    <p:sldId id="2322" r:id="rId13"/>
    <p:sldId id="2323" r:id="rId14"/>
    <p:sldId id="2324" r:id="rId15"/>
    <p:sldId id="2325" r:id="rId16"/>
    <p:sldId id="2326" r:id="rId17"/>
    <p:sldId id="2327" r:id="rId18"/>
    <p:sldId id="2405" r:id="rId19"/>
    <p:sldId id="2406" r:id="rId20"/>
    <p:sldId id="2408" r:id="rId21"/>
    <p:sldId id="2409" r:id="rId22"/>
    <p:sldId id="2410" r:id="rId23"/>
    <p:sldId id="2411" r:id="rId24"/>
    <p:sldId id="2412" r:id="rId25"/>
    <p:sldId id="2413" r:id="rId26"/>
    <p:sldId id="2414" r:id="rId27"/>
    <p:sldId id="2415" r:id="rId28"/>
    <p:sldId id="2416" r:id="rId29"/>
    <p:sldId id="2417" r:id="rId30"/>
    <p:sldId id="2494" r:id="rId31"/>
    <p:sldId id="2495" r:id="rId32"/>
    <p:sldId id="2496" r:id="rId33"/>
    <p:sldId id="2497" r:id="rId34"/>
    <p:sldId id="2498" r:id="rId35"/>
    <p:sldId id="2499" r:id="rId36"/>
    <p:sldId id="2500" r:id="rId37"/>
    <p:sldId id="2501" r:id="rId38"/>
    <p:sldId id="2502" r:id="rId39"/>
    <p:sldId id="2503" r:id="rId40"/>
    <p:sldId id="2504" r:id="rId41"/>
    <p:sldId id="2505" r:id="rId42"/>
    <p:sldId id="2506" r:id="rId43"/>
    <p:sldId id="2507" r:id="rId44"/>
    <p:sldId id="2508" r:id="rId45"/>
    <p:sldId id="2585" r:id="rId46"/>
    <p:sldId id="2586" r:id="rId47"/>
    <p:sldId id="2587" r:id="rId48"/>
    <p:sldId id="2588" r:id="rId49"/>
    <p:sldId id="2589" r:id="rId50"/>
    <p:sldId id="2591" r:id="rId51"/>
    <p:sldId id="2590" r:id="rId52"/>
    <p:sldId id="2669" r:id="rId53"/>
    <p:sldId id="2670" r:id="rId54"/>
    <p:sldId id="2671" r:id="rId55"/>
    <p:sldId id="2672" r:id="rId56"/>
    <p:sldId id="2673" r:id="rId57"/>
    <p:sldId id="2674" r:id="rId58"/>
    <p:sldId id="2675" r:id="rId59"/>
    <p:sldId id="2677" r:id="rId60"/>
    <p:sldId id="2678" r:id="rId61"/>
    <p:sldId id="2679" r:id="rId62"/>
    <p:sldId id="2680" r:id="rId63"/>
    <p:sldId id="2681" r:id="rId64"/>
    <p:sldId id="2682" r:id="rId65"/>
    <p:sldId id="2683" r:id="rId66"/>
    <p:sldId id="2684" r:id="rId67"/>
    <p:sldId id="2685" r:id="rId68"/>
    <p:sldId id="2686" r:id="rId69"/>
    <p:sldId id="2763" r:id="rId70"/>
    <p:sldId id="2764" r:id="rId71"/>
    <p:sldId id="2765" r:id="rId72"/>
    <p:sldId id="2766" r:id="rId73"/>
    <p:sldId id="2767" r:id="rId74"/>
    <p:sldId id="2768" r:id="rId75"/>
    <p:sldId id="2776" r:id="rId76"/>
    <p:sldId id="2769" r:id="rId77"/>
    <p:sldId id="2770" r:id="rId78"/>
    <p:sldId id="2771" r:id="rId79"/>
    <p:sldId id="2772" r:id="rId80"/>
    <p:sldId id="2773" r:id="rId81"/>
    <p:sldId id="2774" r:id="rId82"/>
    <p:sldId id="2775" r:id="rId83"/>
    <p:sldId id="2777" r:id="rId84"/>
    <p:sldId id="2778" r:id="rId85"/>
    <p:sldId id="2779" r:id="rId86"/>
    <p:sldId id="2780" r:id="rId87"/>
    <p:sldId id="2781" r:id="rId88"/>
    <p:sldId id="2782" r:id="rId89"/>
    <p:sldId id="2783" r:id="rId90"/>
    <p:sldId id="2784" r:id="rId91"/>
    <p:sldId id="2785" r:id="rId92"/>
    <p:sldId id="2786" r:id="rId93"/>
    <p:sldId id="2787" r:id="rId94"/>
    <p:sldId id="2788" r:id="rId95"/>
    <p:sldId id="2789" r:id="rId96"/>
    <p:sldId id="2790" r:id="rId97"/>
    <p:sldId id="2791" r:id="rId98"/>
    <p:sldId id="2792" r:id="rId99"/>
    <p:sldId id="2793" r:id="rId100"/>
    <p:sldId id="2794" r:id="rId101"/>
    <p:sldId id="2795" r:id="rId102"/>
    <p:sldId id="2796" r:id="rId103"/>
    <p:sldId id="2797" r:id="rId104"/>
    <p:sldId id="2798" r:id="rId105"/>
    <p:sldId id="2799" r:id="rId106"/>
    <p:sldId id="2800" r:id="rId107"/>
    <p:sldId id="2801" r:id="rId108"/>
    <p:sldId id="2802" r:id="rId109"/>
    <p:sldId id="2803" r:id="rId110"/>
    <p:sldId id="2804" r:id="rId111"/>
    <p:sldId id="2871" r:id="rId112"/>
    <p:sldId id="2872" r:id="rId113"/>
    <p:sldId id="2934" r:id="rId114"/>
    <p:sldId id="2935" r:id="rId115"/>
    <p:sldId id="2936" r:id="rId116"/>
    <p:sldId id="2937" r:id="rId117"/>
    <p:sldId id="2938" r:id="rId118"/>
    <p:sldId id="2939" r:id="rId119"/>
    <p:sldId id="2941" r:id="rId120"/>
    <p:sldId id="2940" r:id="rId121"/>
    <p:sldId id="2942" r:id="rId122"/>
    <p:sldId id="2943" r:id="rId123"/>
    <p:sldId id="2944" r:id="rId124"/>
    <p:sldId id="2945" r:id="rId125"/>
    <p:sldId id="2946" r:id="rId126"/>
    <p:sldId id="2947" r:id="rId127"/>
    <p:sldId id="2952" r:id="rId128"/>
    <p:sldId id="2949" r:id="rId129"/>
    <p:sldId id="2950" r:id="rId130"/>
    <p:sldId id="2953" r:id="rId131"/>
    <p:sldId id="2954" r:id="rId132"/>
    <p:sldId id="2955" r:id="rId133"/>
    <p:sldId id="2956" r:id="rId134"/>
    <p:sldId id="2957" r:id="rId135"/>
    <p:sldId id="2958" r:id="rId136"/>
    <p:sldId id="2959" r:id="rId137"/>
    <p:sldId id="2960" r:id="rId138"/>
    <p:sldId id="2961" r:id="rId139"/>
    <p:sldId id="2962" r:id="rId140"/>
    <p:sldId id="2963" r:id="rId141"/>
    <p:sldId id="2964" r:id="rId142"/>
    <p:sldId id="2965" r:id="rId143"/>
    <p:sldId id="2966" r:id="rId144"/>
    <p:sldId id="2967" r:id="rId145"/>
    <p:sldId id="2968" r:id="rId146"/>
    <p:sldId id="2970" r:id="rId147"/>
    <p:sldId id="2969" r:id="rId148"/>
    <p:sldId id="2971" r:id="rId149"/>
    <p:sldId id="2972" r:id="rId150"/>
    <p:sldId id="2973" r:id="rId151"/>
    <p:sldId id="2974" r:id="rId152"/>
    <p:sldId id="2975" r:id="rId153"/>
    <p:sldId id="2976" r:id="rId154"/>
    <p:sldId id="2977" r:id="rId155"/>
    <p:sldId id="2978" r:id="rId156"/>
    <p:sldId id="2979" r:id="rId157"/>
    <p:sldId id="2980" r:id="rId158"/>
    <p:sldId id="2981" r:id="rId159"/>
    <p:sldId id="2982" r:id="rId160"/>
    <p:sldId id="2983" r:id="rId161"/>
    <p:sldId id="2984" r:id="rId162"/>
    <p:sldId id="2986" r:id="rId163"/>
    <p:sldId id="2987" r:id="rId164"/>
    <p:sldId id="2989" r:id="rId165"/>
    <p:sldId id="2990" r:id="rId166"/>
    <p:sldId id="2991" r:id="rId167"/>
    <p:sldId id="2992" r:id="rId168"/>
    <p:sldId id="2993" r:id="rId169"/>
    <p:sldId id="2994" r:id="rId170"/>
    <p:sldId id="2995" r:id="rId171"/>
    <p:sldId id="2996" r:id="rId172"/>
    <p:sldId id="2997" r:id="rId173"/>
    <p:sldId id="2998" r:id="rId174"/>
    <p:sldId id="2999" r:id="rId175"/>
    <p:sldId id="3000" r:id="rId176"/>
    <p:sldId id="3001"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21">
          <p15:clr>
            <a:srgbClr val="A4A3A4"/>
          </p15:clr>
        </p15:guide>
        <p15:guide id="2" pos="389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na Gallo" initials="JG" lastIdx="137" clrIdx="0"/>
  <p:cmAuthor id="2" name="juliana.guzman" initials="j" lastIdx="20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03864"/>
    <a:srgbClr val="000000"/>
    <a:srgbClr val="127DD6"/>
    <a:srgbClr val="2C538E"/>
    <a:srgbClr val="109502"/>
    <a:srgbClr val="032446"/>
    <a:srgbClr val="4472C4"/>
    <a:srgbClr val="F49F0A"/>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1" autoAdjust="0"/>
    <p:restoredTop sz="93505" autoAdjust="0"/>
  </p:normalViewPr>
  <p:slideViewPr>
    <p:cSldViewPr snapToGrid="0" showGuides="1">
      <p:cViewPr varScale="1">
        <p:scale>
          <a:sx n="74" d="100"/>
          <a:sy n="74" d="100"/>
        </p:scale>
        <p:origin x="60" y="336"/>
      </p:cViewPr>
      <p:guideLst>
        <p:guide orient="horz" pos="4021"/>
        <p:guide pos="389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1-18T20:48:08.036" idx="1">
    <p:pos x="1495" y="961"/>
    <p:text>profesor-estudiante.png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12-02T21:46:01.940" idx="100">
    <p:pos x="2565" y="1594"/>
    <p:text>boton1.png</p:text>
  </p:cm>
  <p:cm authorId="2" dt="2020-12-02T21:46:16.385" idx="101">
    <p:pos x="4135" y="1597"/>
    <p:text>boton2.png</p:text>
  </p:cm>
  <p:cm authorId="2" dt="2020-12-02T21:46:29.658" idx="102">
    <p:pos x="5709" y="1597"/>
    <p:text>boton3.png</p:text>
  </p:cm>
</p:cmLst>
</file>

<file path=ppt/comments/comment100.xml><?xml version="1.0" encoding="utf-8"?>
<p:cmLst xmlns:a="http://schemas.openxmlformats.org/drawingml/2006/main" xmlns:r="http://schemas.openxmlformats.org/officeDocument/2006/relationships" xmlns:p="http://schemas.openxmlformats.org/presentationml/2006/main">
  <p:cm authorId="2" dt="2020-12-03T20:06:51.045" idx="107">
    <p:pos x="1013" y="3295"/>
    <p:text>nota.png</p:text>
  </p:cm>
  <p:cm authorId="2" dt="2020-12-13T15:08:36.530" idx="179">
    <p:pos x="6434" y="1983"/>
    <p:text>rotulado.png</p:text>
  </p:cm>
  <p:cm authorId="2" dt="2020-12-13T15:08:47.951" idx="180">
    <p:pos x="4430" y="1983"/>
    <p:text>simbologia.png</p:text>
  </p:cm>
  <p:cm authorId="2" dt="2020-12-13T15:09:08.505" idx="181">
    <p:pos x="2536" y="1983"/>
    <p:text>formatos.png</p:text>
  </p:cm>
</p:cmLst>
</file>

<file path=ppt/comments/comment101.xml><?xml version="1.0" encoding="utf-8"?>
<p:cmLst xmlns:a="http://schemas.openxmlformats.org/drawingml/2006/main" xmlns:r="http://schemas.openxmlformats.org/officeDocument/2006/relationships" xmlns:p="http://schemas.openxmlformats.org/presentationml/2006/main">
  <p:cm authorId="2" dt="2020-12-03T20:06:51.045" idx="107">
    <p:pos x="1013" y="3295"/>
    <p:text>nota.png</p:text>
  </p:cm>
  <p:cm authorId="2" dt="2020-12-13T15:08:36.530" idx="179">
    <p:pos x="6434" y="1983"/>
    <p:text>rotulado.png</p:text>
  </p:cm>
  <p:cm authorId="2" dt="2020-12-13T15:08:47.951" idx="180">
    <p:pos x="4430" y="1983"/>
    <p:text>simbologia.png</p:text>
  </p:cm>
  <p:cm authorId="2" dt="2020-12-13T15:09:08.505" idx="181">
    <p:pos x="2536" y="1983"/>
    <p:text>formatos.png</p:text>
  </p:cm>
</p:cmLst>
</file>

<file path=ppt/comments/comment102.xml><?xml version="1.0" encoding="utf-8"?>
<p:cmLst xmlns:a="http://schemas.openxmlformats.org/drawingml/2006/main" xmlns:r="http://schemas.openxmlformats.org/officeDocument/2006/relationships" xmlns:p="http://schemas.openxmlformats.org/presentationml/2006/main">
  <p:cm authorId="2" dt="2020-11-26T21:53:09.476" idx="77">
    <p:pos x="6935" y="2396"/>
    <p:text>Mensaje si realizó el ejercicio correctamente.</p:text>
  </p:cm>
</p:cmLst>
</file>

<file path=ppt/comments/comment103.xml><?xml version="1.0" encoding="utf-8"?>
<p:cmLst xmlns:a="http://schemas.openxmlformats.org/drawingml/2006/main" xmlns:r="http://schemas.openxmlformats.org/officeDocument/2006/relationships" xmlns:p="http://schemas.openxmlformats.org/presentationml/2006/main">
  <p:cm authorId="2" dt="2020-11-26T21:53:17.701" idx="78">
    <p:pos x="5620" y="2507"/>
    <p:text>Mensaje si realizó el ejercicio INcorrectamente.</p:text>
  </p:cm>
</p:cmLst>
</file>

<file path=ppt/comments/comment104.xml><?xml version="1.0" encoding="utf-8"?>
<p:cmLst xmlns:a="http://schemas.openxmlformats.org/drawingml/2006/main" xmlns:r="http://schemas.openxmlformats.org/officeDocument/2006/relationships" xmlns:p="http://schemas.openxmlformats.org/presentationml/2006/main">
  <p:cm authorId="1" dt="2020-10-30T15:24:51.886" idx="41">
    <p:pos x="6188" y="3091"/>
    <p:text>Al hacer clic en los botones siguiente-anterior puede navegar a través de todo el diálogo. El efecto para los botones es que cuando pase el mouse, el botón se ponga un poco más grande.</p:text>
  </p:cm>
  <p:cm authorId="2" dt="2020-11-23T19:58:42.529" idx="56">
    <p:pos x="5597" y="3036"/>
    <p:text>btn_siguiente.png</p:text>
  </p:cm>
</p:cmLst>
</file>

<file path=ppt/comments/comment105.xml><?xml version="1.0" encoding="utf-8"?>
<p:cmLst xmlns:a="http://schemas.openxmlformats.org/drawingml/2006/main" xmlns:r="http://schemas.openxmlformats.org/officeDocument/2006/relationships" xmlns:p="http://schemas.openxmlformats.org/presentationml/2006/main">
  <p:cm authorId="2" dt="2020-11-23T20:18:26.876" idx="57">
    <p:pos x="5268" y="3244"/>
    <p:text>btn_anterior.png</p:text>
  </p:cm>
</p:cmLst>
</file>

<file path=ppt/comments/comment106.xml><?xml version="1.0" encoding="utf-8"?>
<p:cmLst xmlns:a="http://schemas.openxmlformats.org/drawingml/2006/main" xmlns:r="http://schemas.openxmlformats.org/officeDocument/2006/relationships" xmlns:p="http://schemas.openxmlformats.org/presentationml/2006/main">
  <p:cm authorId="2" dt="2020-11-23T20:22:28.365" idx="59">
    <p:pos x="6425" y="3907"/>
    <p:text>btn_descargar.png</p:text>
  </p:cm>
  <p:cm authorId="2" dt="2020-12-13T15:54:49.945" idx="58">
    <p:pos x="10" y="10"/>
    <p:text>RUTA DEL PDF: Actividad4.pdf</p:text>
  </p:cm>
</p:cmLst>
</file>

<file path=ppt/comments/comment107.xml><?xml version="1.0" encoding="utf-8"?>
<p:cmLst xmlns:a="http://schemas.openxmlformats.org/drawingml/2006/main" xmlns:r="http://schemas.openxmlformats.org/officeDocument/2006/relationships" xmlns:p="http://schemas.openxmlformats.org/presentationml/2006/main">
  <p:cm authorId="2" dt="2020-12-13T16:52:35.787" idx="107">
    <p:pos x="5853" y="1322"/>
    <p:text>fondo_operaciones.png</p:text>
  </p:cm>
</p:cmLst>
</file>

<file path=ppt/comments/comment108.xml><?xml version="1.0" encoding="utf-8"?>
<p:cmLst xmlns:a="http://schemas.openxmlformats.org/drawingml/2006/main" xmlns:r="http://schemas.openxmlformats.org/officeDocument/2006/relationships" xmlns:p="http://schemas.openxmlformats.org/presentationml/2006/main">
  <p:cm authorId="2" dt="2020-12-13T18:30:43.841" idx="183">
    <p:pos x="7040" y="1343"/>
    <p:text>secado.png</p:text>
  </p:cm>
</p:cmLst>
</file>

<file path=ppt/comments/comment109.xml><?xml version="1.0" encoding="utf-8"?>
<p:cmLst xmlns:a="http://schemas.openxmlformats.org/drawingml/2006/main" xmlns:r="http://schemas.openxmlformats.org/officeDocument/2006/relationships" xmlns:p="http://schemas.openxmlformats.org/presentationml/2006/main">
  <p:cm authorId="2" dt="2020-12-13T18:31:01.976" idx="184">
    <p:pos x="7153" y="1363"/>
    <p:text>secado.png</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12-02T21:58:36.492" idx="103">
    <p:pos x="6047" y="1884"/>
    <p:text>reloj.png</p:text>
  </p:cm>
</p:cmLst>
</file>

<file path=ppt/comments/comment110.xml><?xml version="1.0" encoding="utf-8"?>
<p:cmLst xmlns:a="http://schemas.openxmlformats.org/drawingml/2006/main" xmlns:r="http://schemas.openxmlformats.org/officeDocument/2006/relationships" xmlns:p="http://schemas.openxmlformats.org/presentationml/2006/main">
  <p:cm authorId="2" dt="2020-12-13T18:31:07.624" idx="185">
    <p:pos x="7153" y="1363"/>
    <p:text>secado.png</p:text>
  </p:cm>
</p:cmLst>
</file>

<file path=ppt/comments/comment111.xml><?xml version="1.0" encoding="utf-8"?>
<p:cmLst xmlns:a="http://schemas.openxmlformats.org/drawingml/2006/main" xmlns:r="http://schemas.openxmlformats.org/officeDocument/2006/relationships" xmlns:p="http://schemas.openxmlformats.org/presentationml/2006/main">
  <p:cm authorId="2" dt="2020-12-14T19:32:39.143" idx="191">
    <p:pos x="1258" y="2233"/>
    <p:text>trituradora.png</p:text>
  </p:cm>
  <p:cm authorId="2" dt="2020-12-14T19:32:45.216" idx="192">
    <p:pos x="4392" y="2239"/>
    <p:text>trituradora.png</p:text>
  </p:cm>
  <p:cm authorId="2" dt="2020-12-14T19:33:04.950" idx="193">
    <p:pos x="2738" y="2215"/>
    <p:text>mortero.png</p:text>
  </p:cm>
  <p:cm authorId="2" dt="2020-12-14T19:33:10.018" idx="194">
    <p:pos x="5878" y="2215"/>
    <p:text>mortero.png</p:text>
  </p:cm>
</p:cmLst>
</file>

<file path=ppt/comments/comment112.xml><?xml version="1.0" encoding="utf-8"?>
<p:cmLst xmlns:a="http://schemas.openxmlformats.org/drawingml/2006/main" xmlns:r="http://schemas.openxmlformats.org/officeDocument/2006/relationships" xmlns:p="http://schemas.openxmlformats.org/presentationml/2006/main">
  <p:cm authorId="2" dt="2020-12-14T20:27:41.608" idx="198">
    <p:pos x="2090" y="3618"/>
    <p:text>btn_limpio.png</p:text>
  </p:cm>
</p:cmLst>
</file>

<file path=ppt/comments/comment113.xml><?xml version="1.0" encoding="utf-8"?>
<p:cmLst xmlns:a="http://schemas.openxmlformats.org/drawingml/2006/main" xmlns:r="http://schemas.openxmlformats.org/officeDocument/2006/relationships" xmlns:p="http://schemas.openxmlformats.org/presentationml/2006/main">
  <p:cm authorId="2" dt="2020-12-13T19:20:08.892" idx="186">
    <p:pos x="6039" y="2352"/>
    <p:text>maquinaria.png</p:text>
  </p:cm>
  <p:cm authorId="2" dt="2020-12-13T19:20:23.735" idx="187">
    <p:pos x="6434" y="1138"/>
    <p:text>molienda1.png</p:text>
  </p:cm>
</p:cmLst>
</file>

<file path=ppt/comments/comment114.xml><?xml version="1.0" encoding="utf-8"?>
<p:cmLst xmlns:a="http://schemas.openxmlformats.org/drawingml/2006/main" xmlns:r="http://schemas.openxmlformats.org/officeDocument/2006/relationships" xmlns:p="http://schemas.openxmlformats.org/presentationml/2006/main">
  <p:cm authorId="2" dt="2020-12-13T20:48:23.128" idx="188">
    <p:pos x="4492" y="2401"/>
    <p:text>trituradora_mandibula.png</p:text>
  </p:cm>
</p:cmLst>
</file>

<file path=ppt/comments/comment115.xml><?xml version="1.0" encoding="utf-8"?>
<p:cmLst xmlns:a="http://schemas.openxmlformats.org/drawingml/2006/main" xmlns:r="http://schemas.openxmlformats.org/officeDocument/2006/relationships" xmlns:p="http://schemas.openxmlformats.org/presentationml/2006/main">
  <p:cm authorId="2" dt="2020-12-13T20:49:57.775" idx="188">
    <p:pos x="4872" y="1928"/>
    <p:text>molino_martillos.png</p:text>
  </p:cm>
</p:cmLst>
</file>

<file path=ppt/comments/comment116.xml><?xml version="1.0" encoding="utf-8"?>
<p:cmLst xmlns:a="http://schemas.openxmlformats.org/drawingml/2006/main" xmlns:r="http://schemas.openxmlformats.org/officeDocument/2006/relationships" xmlns:p="http://schemas.openxmlformats.org/presentationml/2006/main">
  <p:cm authorId="2" dt="2020-12-13T20:53:01.879" idx="188">
    <p:pos x="4866" y="1881"/>
    <p:text>molino_bolas.png</p:text>
  </p:cm>
</p:cmLst>
</file>

<file path=ppt/comments/comment117.xml><?xml version="1.0" encoding="utf-8"?>
<p:cmLst xmlns:a="http://schemas.openxmlformats.org/drawingml/2006/main" xmlns:r="http://schemas.openxmlformats.org/officeDocument/2006/relationships" xmlns:p="http://schemas.openxmlformats.org/presentationml/2006/main">
  <p:cm authorId="2" dt="2020-12-13T20:58:17.343" idx="188">
    <p:pos x="5019" y="1781"/>
    <p:text>molino_discos.png</p:text>
  </p:cm>
</p:cmLst>
</file>

<file path=ppt/comments/comment118.xml><?xml version="1.0" encoding="utf-8"?>
<p:cmLst xmlns:a="http://schemas.openxmlformats.org/drawingml/2006/main" xmlns:r="http://schemas.openxmlformats.org/officeDocument/2006/relationships" xmlns:p="http://schemas.openxmlformats.org/presentationml/2006/main">
  <p:cm authorId="2" dt="2020-12-13T20:58:11.023" idx="188">
    <p:pos x="4792" y="2174"/>
    <p:text>molino_barras.png</p:text>
  </p:cm>
</p:cmLst>
</file>

<file path=ppt/comments/comment119.xml><?xml version="1.0" encoding="utf-8"?>
<p:cmLst xmlns:a="http://schemas.openxmlformats.org/drawingml/2006/main" xmlns:r="http://schemas.openxmlformats.org/officeDocument/2006/relationships" xmlns:p="http://schemas.openxmlformats.org/presentationml/2006/main">
  <p:cm authorId="2" dt="2020-12-13T21:00:11.695" idx="188">
    <p:pos x="4792" y="2174"/>
    <p:text>molino_rulos.png</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12-02T21:46:01.940" idx="100">
    <p:pos x="2565" y="1594"/>
    <p:text>boton1.png</p:text>
  </p:cm>
  <p:cm authorId="2" dt="2020-12-02T21:46:16.385" idx="101">
    <p:pos x="4135" y="1597"/>
    <p:text>boton2.png</p:text>
  </p:cm>
  <p:cm authorId="2" dt="2020-12-02T21:46:29.658" idx="102">
    <p:pos x="5709" y="1597"/>
    <p:text>boton3.png</p:text>
  </p:cm>
</p:cmLst>
</file>

<file path=ppt/comments/comment120.xml><?xml version="1.0" encoding="utf-8"?>
<p:cmLst xmlns:a="http://schemas.openxmlformats.org/drawingml/2006/main" xmlns:r="http://schemas.openxmlformats.org/officeDocument/2006/relationships" xmlns:p="http://schemas.openxmlformats.org/presentationml/2006/main">
  <p:cm authorId="2" dt="2020-12-13T21:07:55.881" idx="188">
    <p:pos x="4666" y="2541"/>
    <p:text>mortero.png</p:text>
  </p:cm>
</p:cmLst>
</file>

<file path=ppt/comments/comment121.xml><?xml version="1.0" encoding="utf-8"?>
<p:cmLst xmlns:a="http://schemas.openxmlformats.org/drawingml/2006/main" xmlns:r="http://schemas.openxmlformats.org/officeDocument/2006/relationships" xmlns:p="http://schemas.openxmlformats.org/presentationml/2006/main">
  <p:cm authorId="2" dt="2020-12-13T21:16:24.902" idx="188">
    <p:pos x="5013" y="1701"/>
    <p:text>molienda_seca.png</p:text>
  </p:cm>
</p:cmLst>
</file>

<file path=ppt/comments/comment122.xml><?xml version="1.0" encoding="utf-8"?>
<p:cmLst xmlns:a="http://schemas.openxmlformats.org/drawingml/2006/main" xmlns:r="http://schemas.openxmlformats.org/officeDocument/2006/relationships" xmlns:p="http://schemas.openxmlformats.org/presentationml/2006/main">
  <p:cm authorId="2" dt="2020-12-13T21:19:06.540" idx="188">
    <p:pos x="2540" y="1668"/>
    <p:text>molienda_humeda.png</p:text>
  </p:cm>
</p:cmLst>
</file>

<file path=ppt/comments/comment123.xml><?xml version="1.0" encoding="utf-8"?>
<p:cmLst xmlns:a="http://schemas.openxmlformats.org/drawingml/2006/main" xmlns:r="http://schemas.openxmlformats.org/officeDocument/2006/relationships" xmlns:p="http://schemas.openxmlformats.org/presentationml/2006/main">
  <p:cm authorId="2" dt="2020-12-13T21:31:53.082" idx="189">
    <p:pos x="2855" y="1740"/>
    <p:text>muestra_ordenada.png</p:text>
  </p:cm>
  <p:cm authorId="2" dt="2020-12-13T21:32:28.170" idx="190">
    <p:pos x="5291" y="1818"/>
    <p:text>muestra_aleatoria.png</p:text>
  </p:cm>
</p:cmLst>
</file>

<file path=ppt/comments/comment124.xml><?xml version="1.0" encoding="utf-8"?>
<p:cmLst xmlns:a="http://schemas.openxmlformats.org/drawingml/2006/main" xmlns:r="http://schemas.openxmlformats.org/officeDocument/2006/relationships" xmlns:p="http://schemas.openxmlformats.org/presentationml/2006/main">
  <p:cm authorId="2" dt="2020-12-14T20:04:28.822" idx="195">
    <p:pos x="1988" y="1886"/>
    <p:text>digestion.png</p:text>
  </p:cm>
  <p:cm authorId="2" dt="2020-12-14T20:05:08.191" idx="196">
    <p:pos x="6975" y="2688"/>
    <p:text>mezclas.png</p:text>
  </p:cm>
</p:cmLst>
</file>

<file path=ppt/comments/comment125.xml><?xml version="1.0" encoding="utf-8"?>
<p:cmLst xmlns:a="http://schemas.openxmlformats.org/drawingml/2006/main" xmlns:r="http://schemas.openxmlformats.org/officeDocument/2006/relationships" xmlns:p="http://schemas.openxmlformats.org/presentationml/2006/main">
  <p:cm authorId="2" dt="2020-12-14T20:04:28.822" idx="195">
    <p:pos x="1988" y="1886"/>
    <p:text>digestion.png</p:text>
  </p:cm>
  <p:cm authorId="2" dt="2020-12-14T20:07:54.704" idx="197">
    <p:pos x="6071" y="2981"/>
    <p:text>elementos2.png</p:text>
  </p:cm>
</p:cmLst>
</file>

<file path=ppt/comments/comment126.xml><?xml version="1.0" encoding="utf-8"?>
<p:cmLst xmlns:a="http://schemas.openxmlformats.org/drawingml/2006/main" xmlns:r="http://schemas.openxmlformats.org/officeDocument/2006/relationships" xmlns:p="http://schemas.openxmlformats.org/presentationml/2006/main">
  <p:cm authorId="2" dt="2020-12-14T20:21:21.585" idx="195">
    <p:pos x="5695" y="2479"/>
    <p:text>circular.png</p:text>
  </p:cm>
  <p:cm authorId="2" dt="2020-12-14T20:27:53.094" idx="199">
    <p:pos x="4224" y="2795"/>
    <p:text>btn_limpio.png</p:text>
  </p:cm>
</p:cmLst>
</file>

<file path=ppt/comments/comment127.xml><?xml version="1.0" encoding="utf-8"?>
<p:cmLst xmlns:a="http://schemas.openxmlformats.org/drawingml/2006/main" xmlns:r="http://schemas.openxmlformats.org/officeDocument/2006/relationships" xmlns:p="http://schemas.openxmlformats.org/presentationml/2006/main">
  <p:cm authorId="2" dt="2020-12-14T20:40:22.415" idx="199">
    <p:pos x="4291" y="1375"/>
    <p:text>extraccion.png</p:text>
  </p:cm>
  <p:cm authorId="2" dt="2020-12-14T20:43:48.425" idx="200">
    <p:pos x="7208" y="2381"/>
    <p:text>extraccion2.png</p:text>
  </p:cm>
  <p:cm authorId="2" dt="2020-12-14T20:44:58.544" idx="201">
    <p:pos x="6779" y="1988"/>
    <p:text>btn_limpio.png</p:text>
  </p:cm>
</p:cmLst>
</file>

<file path=ppt/comments/comment128.xml><?xml version="1.0" encoding="utf-8"?>
<p:cmLst xmlns:a="http://schemas.openxmlformats.org/drawingml/2006/main" xmlns:r="http://schemas.openxmlformats.org/officeDocument/2006/relationships" xmlns:p="http://schemas.openxmlformats.org/presentationml/2006/main">
  <p:cm authorId="2" dt="2020-12-14T20:52:16.269" idx="202">
    <p:pos x="4110" y="1583"/>
    <p:text>formula_a.png</p:text>
  </p:cm>
</p:cmLst>
</file>

<file path=ppt/comments/comment129.xml><?xml version="1.0" encoding="utf-8"?>
<p:cmLst xmlns:a="http://schemas.openxmlformats.org/drawingml/2006/main" xmlns:r="http://schemas.openxmlformats.org/officeDocument/2006/relationships" xmlns:p="http://schemas.openxmlformats.org/presentationml/2006/main">
  <p:cm authorId="2" dt="2020-12-14T21:11:31.781" idx="200">
    <p:pos x="5308" y="1688"/>
    <p:text>quimica_botones2.png</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12-02T21:59:55.502" idx="104">
    <p:pos x="6244" y="1969"/>
    <p:text>termometro.png</p:text>
  </p:cm>
</p:cmLst>
</file>

<file path=ppt/comments/comment130.xml><?xml version="1.0" encoding="utf-8"?>
<p:cmLst xmlns:a="http://schemas.openxmlformats.org/drawingml/2006/main" xmlns:r="http://schemas.openxmlformats.org/officeDocument/2006/relationships" xmlns:p="http://schemas.openxmlformats.org/presentationml/2006/main">
  <p:cm authorId="2" dt="2020-12-14T21:20:16.326" idx="203">
    <p:pos x="4851" y="2137"/>
    <p:text>dilucion1.png</p:text>
  </p:cm>
</p:cmLst>
</file>

<file path=ppt/comments/comment131.xml><?xml version="1.0" encoding="utf-8"?>
<p:cmLst xmlns:a="http://schemas.openxmlformats.org/drawingml/2006/main" xmlns:r="http://schemas.openxmlformats.org/officeDocument/2006/relationships" xmlns:p="http://schemas.openxmlformats.org/presentationml/2006/main">
  <p:cm authorId="2" dt="2020-12-14T21:11:31.781" idx="200">
    <p:pos x="5308" y="1688"/>
    <p:text>quimica_botones2.png</p:text>
  </p:cm>
</p:cmLst>
</file>

<file path=ppt/comments/comment132.xml><?xml version="1.0" encoding="utf-8"?>
<p:cmLst xmlns:a="http://schemas.openxmlformats.org/drawingml/2006/main" xmlns:r="http://schemas.openxmlformats.org/officeDocument/2006/relationships" xmlns:p="http://schemas.openxmlformats.org/presentationml/2006/main">
  <p:cm authorId="2" dt="2020-12-14T21:23:32.791" idx="203">
    <p:pos x="4258" y="2237"/>
    <p:text>evaporacion.png</p:text>
  </p:cm>
</p:cmLst>
</file>

<file path=ppt/comments/comment133.xml><?xml version="1.0" encoding="utf-8"?>
<p:cmLst xmlns:a="http://schemas.openxmlformats.org/drawingml/2006/main" xmlns:r="http://schemas.openxmlformats.org/officeDocument/2006/relationships" xmlns:p="http://schemas.openxmlformats.org/presentationml/2006/main">
  <p:cm authorId="1" dt="2020-11-02T14:48:27.326" idx="134">
    <p:pos x="5587" y="2102"/>
    <p:text>Visualización del recurso interactivo: https://h5p.org/find-the-words</p:text>
  </p:cm>
  <p:cm authorId="2" dt="2020-11-25T20:16:06.227" idx="61">
    <p:pos x="2919" y="618"/>
    <p:text>cerebro.png</p:text>
  </p:cm>
</p:cmLst>
</file>

<file path=ppt/comments/comment14.xml><?xml version="1.0" encoding="utf-8"?>
<p:cmLst xmlns:a="http://schemas.openxmlformats.org/drawingml/2006/main" xmlns:r="http://schemas.openxmlformats.org/officeDocument/2006/relationships" xmlns:p="http://schemas.openxmlformats.org/presentationml/2006/main">
  <p:cm authorId="2" dt="2020-12-02T21:46:01.940" idx="100">
    <p:pos x="2565" y="1594"/>
    <p:text>boton1.png</p:text>
  </p:cm>
  <p:cm authorId="2" dt="2020-12-02T21:46:16.385" idx="101">
    <p:pos x="4135" y="1597"/>
    <p:text>boton2.png</p:text>
  </p:cm>
  <p:cm authorId="2" dt="2020-12-02T21:46:29.658" idx="102">
    <p:pos x="5709" y="1597"/>
    <p:text>boton3.png</p:text>
  </p:cm>
</p:cmLst>
</file>

<file path=ppt/comments/comment15.xml><?xml version="1.0" encoding="utf-8"?>
<p:cmLst xmlns:a="http://schemas.openxmlformats.org/drawingml/2006/main" xmlns:r="http://schemas.openxmlformats.org/officeDocument/2006/relationships" xmlns:p="http://schemas.openxmlformats.org/presentationml/2006/main">
  <p:cm authorId="2" dt="2020-12-02T22:03:24.579" idx="105">
    <p:pos x="4143" y="1670"/>
    <p:text>muestras.png</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12-03T20:03:49.401" idx="106">
    <p:pos x="870" y="1096"/>
    <p:text>lupa.png</p:text>
  </p:cm>
  <p:cm authorId="2" dt="2020-12-03T20:06:51.045" idx="107">
    <p:pos x="1013" y="3295"/>
    <p:text>nota.png</p:text>
  </p:cm>
  <p:cm authorId="2" dt="2020-12-03T20:38:38.943" idx="108">
    <p:pos x="236" y="1996"/>
    <p:text>Al pasar por estas imágenes sale encima un cuadro de texto como se ve en el ejemplo que esta en la ruta: Recursos/tarjetas_hover.mp4.</p:text>
  </p:cm>
  <p:cm authorId="2" dt="2020-12-03T20:39:06.218" idx="109">
    <p:pos x="3384" y="1676"/>
    <p:text>caliente.png</p:text>
  </p:cm>
  <p:cm authorId="2" dt="2020-12-03T20:39:14.417" idx="110">
    <p:pos x="6197" y="1676"/>
    <p:text>frio.png</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12-03T20:03:49.401" idx="106">
    <p:pos x="837" y="1097"/>
    <p:text>lupa.png</p:text>
  </p:cm>
  <p:cm authorId="2" dt="2020-12-03T20:06:51.045" idx="107">
    <p:pos x="1013" y="3295"/>
    <p:text>nota.png</p:text>
  </p:cm>
  <p:cm authorId="2" dt="2020-12-03T20:46:05.985" idx="112">
    <p:pos x="3023" y="3043"/>
    <p:text>btn_limpio.png</p:text>
  </p:cm>
</p:cmLst>
</file>

<file path=ppt/comments/comment18.xml><?xml version="1.0" encoding="utf-8"?>
<p:cmLst xmlns:a="http://schemas.openxmlformats.org/drawingml/2006/main" xmlns:r="http://schemas.openxmlformats.org/officeDocument/2006/relationships" xmlns:p="http://schemas.openxmlformats.org/presentationml/2006/main">
  <p:cm authorId="2" dt="2020-12-03T20:44:46.767" idx="111">
    <p:pos x="4987" y="1184"/>
    <p:text>estufa_secado.png</p:text>
  </p:cm>
</p:cmLst>
</file>

<file path=ppt/comments/comment19.xml><?xml version="1.0" encoding="utf-8"?>
<p:cmLst xmlns:a="http://schemas.openxmlformats.org/drawingml/2006/main" xmlns:r="http://schemas.openxmlformats.org/officeDocument/2006/relationships" xmlns:p="http://schemas.openxmlformats.org/presentationml/2006/main">
  <p:cm authorId="2" dt="2020-12-03T20:03:49.401" idx="106">
    <p:pos x="870" y="1096"/>
    <p:text>lupa.png</p:text>
  </p:cm>
  <p:cm authorId="2" dt="2020-12-03T20:06:51.045" idx="107">
    <p:pos x="1013" y="3295"/>
    <p:text>nota.png</p:text>
  </p:cm>
  <p:cm authorId="2" dt="2020-12-03T20:38:38.943" idx="108">
    <p:pos x="236" y="1996"/>
    <p:text>Al pasar por estas imágenes sale encima un cuadro de texto como se ve en el ejemplo que esta en la ruta: Recursos/tarjetas_hover.mp4.</p:text>
  </p:cm>
  <p:cm authorId="2" dt="2020-12-03T20:39:06.218" idx="109">
    <p:pos x="3384" y="1676"/>
    <p:text>caliente.png</p:text>
  </p:cm>
  <p:cm authorId="2" dt="2020-12-03T20:39:14.417" idx="110">
    <p:pos x="6197" y="1676"/>
    <p:text>frio.png</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11-23T19:41:33.779" idx="52">
    <p:pos x="4684" y="738"/>
    <p:text>objetivo.png</p:text>
  </p:cm>
  <p:cm authorId="2" dt="2020-11-23T19:41:47.688" idx="53">
    <p:pos x="5840" y="744"/>
    <p:text>contenidotematico.png</p:text>
  </p:cm>
  <p:cm authorId="2" dt="2020-11-23T19:42:07.532" idx="54">
    <p:pos x="7115" y="749"/>
    <p:text>metodologia.png</p:text>
  </p:cm>
  <p:cm authorId="2" dt="2020-11-23T19:42:24.476" idx="55">
    <p:pos x="7277" y="1130"/>
    <p:text>Efecto de los botones: El efecto de los botones está en: https://codepen.io/rafaelavlucas/pen/MLKGba</p:text>
  </p:cm>
</p:cmLst>
</file>

<file path=ppt/comments/comment20.xml><?xml version="1.0" encoding="utf-8"?>
<p:cmLst xmlns:a="http://schemas.openxmlformats.org/drawingml/2006/main" xmlns:r="http://schemas.openxmlformats.org/officeDocument/2006/relationships" xmlns:p="http://schemas.openxmlformats.org/presentationml/2006/main">
  <p:cm authorId="2" dt="2020-12-03T20:03:49.401" idx="106">
    <p:pos x="837" y="1097"/>
    <p:text>lupa.png</p:text>
  </p:cm>
  <p:cm authorId="2" dt="2020-12-03T20:06:51.045" idx="107">
    <p:pos x="1013" y="3295"/>
    <p:text>nota.png</p:text>
  </p:cm>
</p:cmLst>
</file>

<file path=ppt/comments/comment21.xml><?xml version="1.0" encoding="utf-8"?>
<p:cmLst xmlns:a="http://schemas.openxmlformats.org/drawingml/2006/main" xmlns:r="http://schemas.openxmlformats.org/officeDocument/2006/relationships" xmlns:p="http://schemas.openxmlformats.org/presentationml/2006/main">
  <p:cm authorId="2" dt="2020-12-03T21:02:10.922" idx="113">
    <p:pos x="6654" y="1963"/>
    <p:text>sistema.png</p:text>
  </p:cm>
  <p:cm authorId="2" dt="2020-12-03T21:04:33.985" idx="114">
    <p:pos x="3221" y="2640"/>
    <p:text>resultado_frio.png</p:text>
  </p:cm>
</p:cmLst>
</file>

<file path=ppt/comments/comment22.xml><?xml version="1.0" encoding="utf-8"?>
<p:cmLst xmlns:a="http://schemas.openxmlformats.org/drawingml/2006/main" xmlns:r="http://schemas.openxmlformats.org/officeDocument/2006/relationships" xmlns:p="http://schemas.openxmlformats.org/presentationml/2006/main">
  <p:cm authorId="2" dt="2020-12-03T21:29:25.066" idx="115">
    <p:pos x="3652" y="3065"/>
    <p:text>btn_limpio.png</p:text>
  </p:cm>
  <p:cm authorId="2" dt="2020-12-03T21:49:08.211" idx="116">
    <p:pos x="7060" y="1588"/>
    <p:text>baja_temperatura.png</p:text>
  </p:cm>
  <p:cm authorId="2" dt="2020-12-03T21:49:25.842" idx="117">
    <p:pos x="3710" y="1643"/>
    <p:text>horno_mufla.png</p:text>
  </p:cm>
</p:cmLst>
</file>

<file path=ppt/comments/comment23.xml><?xml version="1.0" encoding="utf-8"?>
<p:cmLst xmlns:a="http://schemas.openxmlformats.org/drawingml/2006/main" xmlns:r="http://schemas.openxmlformats.org/officeDocument/2006/relationships" xmlns:p="http://schemas.openxmlformats.org/presentationml/2006/main">
  <p:cm authorId="2" dt="2020-12-03T21:29:25.066" idx="115">
    <p:pos x="3652" y="3065"/>
    <p:text>btn_limpio.png</p:text>
  </p:cm>
  <p:cm authorId="2" dt="2020-12-03T21:49:08.211" idx="116">
    <p:pos x="7060" y="1588"/>
    <p:text>baja_temperatura.png</p:text>
  </p:cm>
  <p:cm authorId="2" dt="2020-12-03T21:49:25.842" idx="117">
    <p:pos x="3710" y="1643"/>
    <p:text>horno_mufla.png</p:text>
  </p:cm>
</p:cmLst>
</file>

<file path=ppt/comments/comment24.xml><?xml version="1.0" encoding="utf-8"?>
<p:cmLst xmlns:a="http://schemas.openxmlformats.org/drawingml/2006/main" xmlns:r="http://schemas.openxmlformats.org/officeDocument/2006/relationships" xmlns:p="http://schemas.openxmlformats.org/presentationml/2006/main">
  <p:cm authorId="2" dt="2020-12-03T22:01:33.956" idx="118">
    <p:pos x="6160" y="1849"/>
    <p:text>calcinacion.png</p:text>
  </p:cm>
</p:cmLst>
</file>

<file path=ppt/comments/comment25.xml><?xml version="1.0" encoding="utf-8"?>
<p:cmLst xmlns:a="http://schemas.openxmlformats.org/drawingml/2006/main" xmlns:r="http://schemas.openxmlformats.org/officeDocument/2006/relationships" xmlns:p="http://schemas.openxmlformats.org/presentationml/2006/main">
  <p:cm authorId="2" dt="2020-12-05T08:49:17.273" idx="119">
    <p:pos x="7409" y="1633"/>
    <p:text>quimicos.png</p:text>
  </p:cm>
  <p:cm authorId="2" dt="2020-12-05T08:49:37.710" idx="120">
    <p:pos x="4363" y="1732"/>
    <p:text>btn_limpio.png</p:text>
  </p:cm>
</p:cmLst>
</file>

<file path=ppt/comments/comment26.xml><?xml version="1.0" encoding="utf-8"?>
<p:cmLst xmlns:a="http://schemas.openxmlformats.org/drawingml/2006/main" xmlns:r="http://schemas.openxmlformats.org/officeDocument/2006/relationships" xmlns:p="http://schemas.openxmlformats.org/presentationml/2006/main">
  <p:cm authorId="2" dt="2020-12-05T09:54:58.540" idx="121">
    <p:pos x="2604" y="1949"/>
    <p:text>caracteristicas.png</p:text>
  </p:cm>
  <p:cm authorId="2" dt="2020-12-05T09:55:08.043" idx="122">
    <p:pos x="4667" y="1956"/>
    <p:text>propiedades.png</p:text>
  </p:cm>
  <p:cm authorId="2" dt="2020-12-05T09:55:16.625" idx="123">
    <p:pos x="6699" y="1970"/>
    <p:text>tecnicas.png</p:text>
  </p:cm>
  <p:cm authorId="2" dt="2020-12-05T09:55:33.246" idx="124">
    <p:pos x="816" y="2510"/>
    <p:text>Cada botón abre un modal</p:text>
  </p:cm>
</p:cmLst>
</file>

<file path=ppt/comments/comment27.xml><?xml version="1.0" encoding="utf-8"?>
<p:cmLst xmlns:a="http://schemas.openxmlformats.org/drawingml/2006/main" xmlns:r="http://schemas.openxmlformats.org/officeDocument/2006/relationships" xmlns:p="http://schemas.openxmlformats.org/presentationml/2006/main">
  <p:cm authorId="2" dt="2020-12-05T10:43:00.290" idx="125">
    <p:pos x="5908" y="1893"/>
    <p:text>numeral1.png</p:text>
  </p:cm>
</p:cmLst>
</file>

<file path=ppt/comments/comment28.xml><?xml version="1.0" encoding="utf-8"?>
<p:cmLst xmlns:a="http://schemas.openxmlformats.org/drawingml/2006/main" xmlns:r="http://schemas.openxmlformats.org/officeDocument/2006/relationships" xmlns:p="http://schemas.openxmlformats.org/presentationml/2006/main">
  <p:cm authorId="2" dt="2020-12-05T10:46:36.383" idx="125">
    <p:pos x="5908" y="1893"/>
    <p:text>numeral2.png</p:text>
  </p:cm>
</p:cmLst>
</file>

<file path=ppt/comments/comment29.xml><?xml version="1.0" encoding="utf-8"?>
<p:cmLst xmlns:a="http://schemas.openxmlformats.org/drawingml/2006/main" xmlns:r="http://schemas.openxmlformats.org/officeDocument/2006/relationships" xmlns:p="http://schemas.openxmlformats.org/presentationml/2006/main">
  <p:cm authorId="2" dt="2020-12-05T10:51:05.076" idx="125">
    <p:pos x="5908" y="1893"/>
    <p:text>numeral3.png</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0-11-23T19:41:33.779" idx="52">
    <p:pos x="4684" y="738"/>
    <p:text>objetivo.png</p:text>
  </p:cm>
  <p:cm authorId="2" dt="2020-11-23T19:41:47.688" idx="53">
    <p:pos x="5840" y="744"/>
    <p:text>contenidotematico.png</p:text>
  </p:cm>
  <p:cm authorId="2" dt="2020-11-23T19:42:07.532" idx="54">
    <p:pos x="7115" y="749"/>
    <p:text>metodologia.png</p:text>
  </p:cm>
  <p:cm authorId="2" dt="2020-11-23T19:42:24.476" idx="55">
    <p:pos x="7277" y="1130"/>
    <p:text>Efecto de los botones: El efecto de los botones está en: https://codepen.io/rafaelavlucas/pen/MLKGba</p:text>
  </p:cm>
</p:cmLst>
</file>

<file path=ppt/comments/comment30.xml><?xml version="1.0" encoding="utf-8"?>
<p:cmLst xmlns:a="http://schemas.openxmlformats.org/drawingml/2006/main" xmlns:r="http://schemas.openxmlformats.org/officeDocument/2006/relationships" xmlns:p="http://schemas.openxmlformats.org/presentationml/2006/main">
  <p:cm authorId="2" dt="2020-12-05T10:53:39.798" idx="125">
    <p:pos x="5908" y="1893"/>
    <p:text>numeral4.png</p:text>
  </p:cm>
</p:cmLst>
</file>

<file path=ppt/comments/comment31.xml><?xml version="1.0" encoding="utf-8"?>
<p:cmLst xmlns:a="http://schemas.openxmlformats.org/drawingml/2006/main" xmlns:r="http://schemas.openxmlformats.org/officeDocument/2006/relationships" xmlns:p="http://schemas.openxmlformats.org/presentationml/2006/main">
  <p:cm authorId="2" dt="2020-12-05T09:54:58.540" idx="121">
    <p:pos x="2604" y="1949"/>
    <p:text>caracteristicas.png</p:text>
  </p:cm>
  <p:cm authorId="2" dt="2020-12-05T09:55:08.043" idx="122">
    <p:pos x="4667" y="1956"/>
    <p:text>propiedades.png</p:text>
  </p:cm>
  <p:cm authorId="2" dt="2020-12-05T09:55:16.625" idx="123">
    <p:pos x="6699" y="1970"/>
    <p:text>tecnicas.png</p:text>
  </p:cm>
  <p:cm authorId="2" dt="2020-12-05T09:55:33.246" idx="124">
    <p:pos x="816" y="2510"/>
    <p:text>Cada botón abre un modal</p:text>
  </p:cm>
</p:cmLst>
</file>

<file path=ppt/comments/comment32.xml><?xml version="1.0" encoding="utf-8"?>
<p:cmLst xmlns:a="http://schemas.openxmlformats.org/drawingml/2006/main" xmlns:r="http://schemas.openxmlformats.org/officeDocument/2006/relationships" xmlns:p="http://schemas.openxmlformats.org/presentationml/2006/main">
  <p:cm authorId="2" dt="2020-12-05T11:03:29.071" idx="126">
    <p:pos x="5760" y="1462"/>
    <p:text>acido_nitrico.jpg</p:text>
  </p:cm>
</p:cmLst>
</file>

<file path=ppt/comments/comment33.xml><?xml version="1.0" encoding="utf-8"?>
<p:cmLst xmlns:a="http://schemas.openxmlformats.org/drawingml/2006/main" xmlns:r="http://schemas.openxmlformats.org/officeDocument/2006/relationships" xmlns:p="http://schemas.openxmlformats.org/presentationml/2006/main">
  <p:cm authorId="2" dt="2020-12-05T11:09:05.928" idx="126">
    <p:pos x="5760" y="1462"/>
    <p:text>acido_perclorico.jpg</p:text>
  </p:cm>
</p:cmLst>
</file>

<file path=ppt/comments/comment34.xml><?xml version="1.0" encoding="utf-8"?>
<p:cmLst xmlns:a="http://schemas.openxmlformats.org/drawingml/2006/main" xmlns:r="http://schemas.openxmlformats.org/officeDocument/2006/relationships" xmlns:p="http://schemas.openxmlformats.org/presentationml/2006/main">
  <p:cm authorId="2" dt="2020-12-05T11:15:58.943" idx="126">
    <p:pos x="5760" y="1462"/>
    <p:text>acido_sulfurico.jpeg</p:text>
  </p:cm>
</p:cmLst>
</file>

<file path=ppt/comments/comment35.xml><?xml version="1.0" encoding="utf-8"?>
<p:cmLst xmlns:a="http://schemas.openxmlformats.org/drawingml/2006/main" xmlns:r="http://schemas.openxmlformats.org/officeDocument/2006/relationships" xmlns:p="http://schemas.openxmlformats.org/presentationml/2006/main">
  <p:cm authorId="2" dt="2020-12-05T11:20:40.291" idx="126">
    <p:pos x="5760" y="1462"/>
    <p:text>agua_regia.jpg</p:text>
  </p:cm>
</p:cmLst>
</file>

<file path=ppt/comments/comment36.xml><?xml version="1.0" encoding="utf-8"?>
<p:cmLst xmlns:a="http://schemas.openxmlformats.org/drawingml/2006/main" xmlns:r="http://schemas.openxmlformats.org/officeDocument/2006/relationships" xmlns:p="http://schemas.openxmlformats.org/presentationml/2006/main">
  <p:cm authorId="2" dt="2020-12-05T11:26:03.591" idx="126">
    <p:pos x="5760" y="1462"/>
    <p:text>acido_fluorhidrico.jpeg</p:text>
  </p:cm>
</p:cmLst>
</file>

<file path=ppt/comments/comment37.xml><?xml version="1.0" encoding="utf-8"?>
<p:cmLst xmlns:a="http://schemas.openxmlformats.org/drawingml/2006/main" xmlns:r="http://schemas.openxmlformats.org/officeDocument/2006/relationships" xmlns:p="http://schemas.openxmlformats.org/presentationml/2006/main">
  <p:cm authorId="2" dt="2020-12-05T09:54:58.540" idx="121">
    <p:pos x="2604" y="1949"/>
    <p:text>caracteristicas.png</p:text>
  </p:cm>
  <p:cm authorId="2" dt="2020-12-05T09:55:08.043" idx="122">
    <p:pos x="4667" y="1956"/>
    <p:text>propiedades.png</p:text>
  </p:cm>
  <p:cm authorId="2" dt="2020-12-05T09:55:16.625" idx="123">
    <p:pos x="6699" y="1970"/>
    <p:text>tecnicas.png</p:text>
  </p:cm>
  <p:cm authorId="2" dt="2020-12-05T09:55:33.246" idx="124">
    <p:pos x="816" y="2510"/>
    <p:text>Cada botón abre un modal</p:text>
  </p:cm>
</p:cmLst>
</file>

<file path=ppt/comments/comment38.xml><?xml version="1.0" encoding="utf-8"?>
<p:cmLst xmlns:a="http://schemas.openxmlformats.org/drawingml/2006/main" xmlns:r="http://schemas.openxmlformats.org/officeDocument/2006/relationships" xmlns:p="http://schemas.openxmlformats.org/presentationml/2006/main">
  <p:cm authorId="2" dt="2020-12-05T11:41:23.779" idx="125">
    <p:pos x="2128" y="1586"/>
    <p:text>llama2.png</p:text>
  </p:cm>
  <p:cm authorId="2" dt="2020-12-05T11:41:40.518" idx="127">
    <p:pos x="6314" y="2762"/>
    <p:text>llama1.png</p:text>
  </p:cm>
</p:cmLst>
</file>

<file path=ppt/comments/comment39.xml><?xml version="1.0" encoding="utf-8"?>
<p:cmLst xmlns:a="http://schemas.openxmlformats.org/drawingml/2006/main" xmlns:r="http://schemas.openxmlformats.org/officeDocument/2006/relationships" xmlns:p="http://schemas.openxmlformats.org/presentationml/2006/main">
  <p:cm authorId="2" dt="2020-12-09T22:00:42.100" idx="145">
    <p:pos x="6280" y="2436"/>
    <p:text>mezclas.png</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11-23T19:41:33.779" idx="52">
    <p:pos x="4684" y="738"/>
    <p:text>objetivo.png</p:text>
  </p:cm>
  <p:cm authorId="2" dt="2020-11-23T19:41:47.688" idx="53">
    <p:pos x="5840" y="744"/>
    <p:text>contenidotematico.png</p:text>
  </p:cm>
  <p:cm authorId="2" dt="2020-11-23T19:42:07.532" idx="54">
    <p:pos x="7115" y="749"/>
    <p:text>metodologia.png</p:text>
  </p:cm>
  <p:cm authorId="2" dt="2020-11-23T19:42:24.476" idx="55">
    <p:pos x="7277" y="1130"/>
    <p:text>Efecto de los botones: El efecto de los botones está en: https://codepen.io/rafaelavlucas/pen/MLKGba</p:text>
  </p:cm>
</p:cmLst>
</file>

<file path=ppt/comments/comment40.xml><?xml version="1.0" encoding="utf-8"?>
<p:cmLst xmlns:a="http://schemas.openxmlformats.org/drawingml/2006/main" xmlns:r="http://schemas.openxmlformats.org/officeDocument/2006/relationships" xmlns:p="http://schemas.openxmlformats.org/presentationml/2006/main">
  <p:cm authorId="2" dt="2020-12-09T22:00:48.875" idx="146">
    <p:pos x="6280" y="2436"/>
    <p:text>mezclas.png</p:text>
  </p:cm>
</p:cmLst>
</file>

<file path=ppt/comments/comment41.xml><?xml version="1.0" encoding="utf-8"?>
<p:cmLst xmlns:a="http://schemas.openxmlformats.org/drawingml/2006/main" xmlns:r="http://schemas.openxmlformats.org/officeDocument/2006/relationships" xmlns:p="http://schemas.openxmlformats.org/presentationml/2006/main">
  <p:cm authorId="2" dt="2020-12-06T10:02:25.401" idx="129">
    <p:pos x="1840" y="2663"/>
    <p:text>solido_liquido.png</p:text>
  </p:cm>
  <p:cm authorId="2" dt="2020-12-06T10:04:10.660" idx="130">
    <p:pos x="4672" y="2632"/>
    <p:text>liquido_liquido.png</p:text>
  </p:cm>
</p:cmLst>
</file>

<file path=ppt/comments/comment42.xml><?xml version="1.0" encoding="utf-8"?>
<p:cmLst xmlns:a="http://schemas.openxmlformats.org/drawingml/2006/main" xmlns:r="http://schemas.openxmlformats.org/officeDocument/2006/relationships" xmlns:p="http://schemas.openxmlformats.org/presentationml/2006/main">
  <p:cm authorId="2" dt="2020-12-06T10:02:25.401" idx="129">
    <p:pos x="1840" y="2663"/>
    <p:text>solido_liquido.png</p:text>
  </p:cm>
  <p:cm authorId="2" dt="2020-12-06T10:04:10.660" idx="130">
    <p:pos x="4672" y="2632"/>
    <p:text>liquido_liquido.png</p:text>
  </p:cm>
  <p:cm authorId="2" dt="2020-12-06T11:27:18.928" idx="131">
    <p:pos x="3575" y="3160"/>
    <p:text>btn_limpio.png</p:text>
  </p:cm>
</p:cmLst>
</file>

<file path=ppt/comments/comment43.xml><?xml version="1.0" encoding="utf-8"?>
<p:cmLst xmlns:a="http://schemas.openxmlformats.org/drawingml/2006/main" xmlns:r="http://schemas.openxmlformats.org/officeDocument/2006/relationships" xmlns:p="http://schemas.openxmlformats.org/presentationml/2006/main">
  <p:cm authorId="2" dt="2020-12-06T10:02:25.401" idx="129">
    <p:pos x="1840" y="2663"/>
    <p:text>solido_liquido.png</p:text>
  </p:cm>
  <p:cm authorId="2" dt="2020-12-06T10:04:10.660" idx="130">
    <p:pos x="4672" y="2632"/>
    <p:text>liquido_liquido.png</p:text>
  </p:cm>
</p:cmLst>
</file>

<file path=ppt/comments/comment44.xml><?xml version="1.0" encoding="utf-8"?>
<p:cmLst xmlns:a="http://schemas.openxmlformats.org/drawingml/2006/main" xmlns:r="http://schemas.openxmlformats.org/officeDocument/2006/relationships" xmlns:p="http://schemas.openxmlformats.org/presentationml/2006/main">
  <p:cm authorId="2" dt="2020-12-06T10:02:25.401" idx="129">
    <p:pos x="1840" y="2663"/>
    <p:text>solido_liquido.png</p:text>
  </p:cm>
  <p:cm authorId="2" dt="2020-12-06T10:04:10.660" idx="130">
    <p:pos x="4672" y="2632"/>
    <p:text>liquido_liquido.png</p:text>
  </p:cm>
  <p:cm authorId="2" dt="2020-12-06T11:29:17.398" idx="132">
    <p:pos x="6679" y="3284"/>
    <p:text>btn_limpio.png</p:text>
  </p:cm>
</p:cmLst>
</file>

<file path=ppt/comments/comment45.xml><?xml version="1.0" encoding="utf-8"?>
<p:cmLst xmlns:a="http://schemas.openxmlformats.org/drawingml/2006/main" xmlns:r="http://schemas.openxmlformats.org/officeDocument/2006/relationships" xmlns:p="http://schemas.openxmlformats.org/presentationml/2006/main">
  <p:cm authorId="2" dt="2020-12-06T11:36:19.161" idx="133">
    <p:pos x="4067" y="1245"/>
    <p:text>ejemplo_liquido_liquido.png</p:text>
  </p:cm>
</p:cmLst>
</file>

<file path=ppt/comments/comment46.xml><?xml version="1.0" encoding="utf-8"?>
<p:cmLst xmlns:a="http://schemas.openxmlformats.org/drawingml/2006/main" xmlns:r="http://schemas.openxmlformats.org/officeDocument/2006/relationships" xmlns:p="http://schemas.openxmlformats.org/presentationml/2006/main">
  <p:cm authorId="2" dt="2020-12-09T20:07:45.264" idx="129">
    <p:pos x="4053" y="1470"/>
    <p:text>quimica_botones.png</p:text>
  </p:cm>
  <p:cm authorId="2" dt="2020-12-09T20:22:33.752" idx="134">
    <p:pos x="2302" y="3072"/>
    <p:text>btn_limpio.png</p:text>
  </p:cm>
  <p:cm authorId="2" dt="2020-12-09T20:22:53.359" idx="135">
    <p:pos x="6446" y="3018"/>
    <p:text>btn_limpio.png</p:text>
  </p:cm>
  <p:cm authorId="2" dt="2020-12-09T20:33:32.092" idx="136">
    <p:pos x="1584" y="3190"/>
    <p:text>btn_limpio.png</p:text>
  </p:cm>
</p:cmLst>
</file>

<file path=ppt/comments/comment47.xml><?xml version="1.0" encoding="utf-8"?>
<p:cmLst xmlns:a="http://schemas.openxmlformats.org/drawingml/2006/main" xmlns:r="http://schemas.openxmlformats.org/officeDocument/2006/relationships" xmlns:p="http://schemas.openxmlformats.org/presentationml/2006/main">
  <p:cm authorId="2" dt="2020-12-09T21:46:50.054" idx="144">
    <p:pos x="1741" y="2242"/>
    <p:text>uno.png</p:text>
  </p:cm>
</p:cmLst>
</file>

<file path=ppt/comments/comment48.xml><?xml version="1.0" encoding="utf-8"?>
<p:cmLst xmlns:a="http://schemas.openxmlformats.org/drawingml/2006/main" xmlns:r="http://schemas.openxmlformats.org/officeDocument/2006/relationships" xmlns:p="http://schemas.openxmlformats.org/presentationml/2006/main">
  <p:cm authorId="2" dt="2020-12-09T21:46:35.570" idx="143">
    <p:pos x="1852" y="2244"/>
    <p:text>dos.png</p:text>
  </p:cm>
</p:cmLst>
</file>

<file path=ppt/comments/comment49.xml><?xml version="1.0" encoding="utf-8"?>
<p:cmLst xmlns:a="http://schemas.openxmlformats.org/drawingml/2006/main" xmlns:r="http://schemas.openxmlformats.org/officeDocument/2006/relationships" xmlns:p="http://schemas.openxmlformats.org/presentationml/2006/main">
  <p:cm authorId="2" dt="2020-12-09T21:46:25.713" idx="142">
    <p:pos x="1871" y="2244"/>
    <p:text>tres.png</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0-10-27T18:21:33.346" idx="6">
    <p:pos x="1922" y="1388"/>
    <p:text>En reposo: icono-linea-cerebro.png
Activado: icono-cerebro-relleno.png</p:text>
  </p:cm>
  <p:cm authorId="1" dt="2020-10-27T18:22:24.681" idx="7">
    <p:pos x="4068" y="1425"/>
    <p:text>En reposo: icono-tijera-linea.png
Activado: icono-tijera-relleno.png</p:text>
  </p:cm>
</p:cmLst>
</file>

<file path=ppt/comments/comment50.xml><?xml version="1.0" encoding="utf-8"?>
<p:cmLst xmlns:a="http://schemas.openxmlformats.org/drawingml/2006/main" xmlns:r="http://schemas.openxmlformats.org/officeDocument/2006/relationships" xmlns:p="http://schemas.openxmlformats.org/presentationml/2006/main">
  <p:cm authorId="2" dt="2020-12-09T21:46:17.566" idx="141">
    <p:pos x="1853" y="2232"/>
    <p:text>cuatro.png</p:text>
  </p:cm>
</p:cmLst>
</file>

<file path=ppt/comments/comment51.xml><?xml version="1.0" encoding="utf-8"?>
<p:cmLst xmlns:a="http://schemas.openxmlformats.org/drawingml/2006/main" xmlns:r="http://schemas.openxmlformats.org/officeDocument/2006/relationships" xmlns:p="http://schemas.openxmlformats.org/presentationml/2006/main">
  <p:cm authorId="2" dt="2020-12-09T21:46:08.884" idx="140">
    <p:pos x="1868" y="2262"/>
    <p:text>cinco.png</p:text>
  </p:cm>
</p:cmLst>
</file>

<file path=ppt/comments/comment52.xml><?xml version="1.0" encoding="utf-8"?>
<p:cmLst xmlns:a="http://schemas.openxmlformats.org/drawingml/2006/main" xmlns:r="http://schemas.openxmlformats.org/officeDocument/2006/relationships" xmlns:p="http://schemas.openxmlformats.org/presentationml/2006/main">
  <p:cm authorId="2" dt="2020-12-09T20:07:45.264" idx="129">
    <p:pos x="4053" y="1470"/>
    <p:text>quimica_botones.png</p:text>
  </p:cm>
  <p:cm authorId="2" dt="2020-12-09T20:22:33.752" idx="134">
    <p:pos x="2302" y="3072"/>
    <p:text>btn_limpio.png</p:text>
  </p:cm>
  <p:cm authorId="2" dt="2020-12-09T20:22:53.359" idx="135">
    <p:pos x="6446" y="3018"/>
    <p:text>btn_limpio.png</p:text>
  </p:cm>
  <p:cm authorId="2" dt="2020-12-09T20:33:32.092" idx="136">
    <p:pos x="1584" y="3190"/>
    <p:text>btn_limpio.png</p:text>
  </p:cm>
</p:cmLst>
</file>

<file path=ppt/comments/comment53.xml><?xml version="1.0" encoding="utf-8"?>
<p:cmLst xmlns:a="http://schemas.openxmlformats.org/drawingml/2006/main" xmlns:r="http://schemas.openxmlformats.org/officeDocument/2006/relationships" xmlns:p="http://schemas.openxmlformats.org/presentationml/2006/main">
  <p:cm authorId="2" dt="2020-12-09T21:45:49.904" idx="139">
    <p:pos x="4091" y="1128"/>
    <p:text>elementos.png</p:text>
  </p:cm>
</p:cmLst>
</file>

<file path=ppt/comments/comment54.xml><?xml version="1.0" encoding="utf-8"?>
<p:cmLst xmlns:a="http://schemas.openxmlformats.org/drawingml/2006/main" xmlns:r="http://schemas.openxmlformats.org/officeDocument/2006/relationships" xmlns:p="http://schemas.openxmlformats.org/presentationml/2006/main">
  <p:cm authorId="2" dt="2020-12-09T21:44:57.218" idx="137">
    <p:pos x="6366" y="1182"/>
    <p:text>tabla.png</p:text>
  </p:cm>
  <p:cm authorId="2" dt="2020-12-09T21:45:43.198" idx="138">
    <p:pos x="1846" y="1204"/>
    <p:text>elementos.png</p:text>
  </p:cm>
</p:cmLst>
</file>

<file path=ppt/comments/comment55.xml><?xml version="1.0" encoding="utf-8"?>
<p:cmLst xmlns:a="http://schemas.openxmlformats.org/drawingml/2006/main" xmlns:r="http://schemas.openxmlformats.org/officeDocument/2006/relationships" xmlns:p="http://schemas.openxmlformats.org/presentationml/2006/main">
  <p:cm authorId="2" dt="2020-12-09T20:07:45.264" idx="129">
    <p:pos x="4053" y="1470"/>
    <p:text>quimica_botones.png</p:text>
  </p:cm>
  <p:cm authorId="2" dt="2020-12-09T20:22:33.752" idx="134">
    <p:pos x="2302" y="3072"/>
    <p:text>btn_limpio.png</p:text>
  </p:cm>
  <p:cm authorId="2" dt="2020-12-09T20:22:53.359" idx="135">
    <p:pos x="6446" y="3018"/>
    <p:text>btn_limpio.png</p:text>
  </p:cm>
  <p:cm authorId="2" dt="2020-12-09T20:33:32.092" idx="136">
    <p:pos x="1584" y="3190"/>
    <p:text>btn_limpio.png</p:text>
  </p:cm>
</p:cmLst>
</file>

<file path=ppt/comments/comment56.xml><?xml version="1.0" encoding="utf-8"?>
<p:cmLst xmlns:a="http://schemas.openxmlformats.org/drawingml/2006/main" xmlns:r="http://schemas.openxmlformats.org/officeDocument/2006/relationships" xmlns:p="http://schemas.openxmlformats.org/presentationml/2006/main">
  <p:cm authorId="2" dt="2020-12-09T22:01:46.638" idx="139">
    <p:pos x="6351" y="1855"/>
    <p:text>mezclas.png</p:text>
  </p:cm>
</p:cmLst>
</file>

<file path=ppt/comments/comment57.xml><?xml version="1.0" encoding="utf-8"?>
<p:cmLst xmlns:a="http://schemas.openxmlformats.org/drawingml/2006/main" xmlns:r="http://schemas.openxmlformats.org/officeDocument/2006/relationships" xmlns:p="http://schemas.openxmlformats.org/presentationml/2006/main">
  <p:cm authorId="2" dt="2020-12-09T22:08:25.674" idx="147">
    <p:pos x="5226" y="740"/>
    <p:text>submuestra.png</p:text>
  </p:cm>
  <p:cm authorId="2" dt="2020-12-09T22:17:36.968" idx="148">
    <p:pos x="6570" y="2470"/>
    <p:text>adsorcion.png</p:text>
  </p:cm>
</p:cmLst>
</file>

<file path=ppt/comments/comment58.xml><?xml version="1.0" encoding="utf-8"?>
<p:cmLst xmlns:a="http://schemas.openxmlformats.org/drawingml/2006/main" xmlns:r="http://schemas.openxmlformats.org/officeDocument/2006/relationships" xmlns:p="http://schemas.openxmlformats.org/presentationml/2006/main">
  <p:cm authorId="2" dt="2020-12-09T22:50:18.320" idx="149">
    <p:pos x="2326" y="2228"/>
    <p:text>moleculas2.png</p:text>
  </p:cm>
</p:cmLst>
</file>

<file path=ppt/comments/comment59.xml><?xml version="1.0" encoding="utf-8"?>
<p:cmLst xmlns:a="http://schemas.openxmlformats.org/drawingml/2006/main" xmlns:r="http://schemas.openxmlformats.org/officeDocument/2006/relationships" xmlns:p="http://schemas.openxmlformats.org/presentationml/2006/main">
  <p:cm authorId="2" dt="2020-12-09T22:50:18.320" idx="149">
    <p:pos x="3126" y="1315"/>
    <p:text>moleculas2.png</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0-10-30T15:24:51.886" idx="41">
    <p:pos x="6188" y="3091"/>
    <p:text>Al hacer clic en los botones siguiente-anterior puede navegar a través de todo el diálogo. El efecto para los botones es que cuando pase el mouse, el botón se ponga un poco más grande.</p:text>
  </p:cm>
  <p:cm authorId="2" dt="2020-11-23T19:58:42.529" idx="56">
    <p:pos x="5597" y="3036"/>
    <p:text>btn_siguiente.png</p:text>
  </p:cm>
</p:cmLst>
</file>

<file path=ppt/comments/comment60.xml><?xml version="1.0" encoding="utf-8"?>
<p:cmLst xmlns:a="http://schemas.openxmlformats.org/drawingml/2006/main" xmlns:r="http://schemas.openxmlformats.org/officeDocument/2006/relationships" xmlns:p="http://schemas.openxmlformats.org/presentationml/2006/main">
  <p:cm authorId="1" dt="2020-11-02T14:59:35.489" idx="135">
    <p:pos x="4344" y="994"/>
    <p:text>VIsualización de ejercicio de aprendizaje: https://h5p.org/flashcards</p:text>
  </p:cm>
  <p:cm authorId="2" dt="2020-11-25T21:05:18.896" idx="65">
    <p:pos x="7526" y="2983"/>
    <p:text>Cuando el estudiante las revise le aparecerá una X en las incorrectas.</p:text>
  </p:cm>
  <p:cm authorId="2" dt="2020-12-09T23:09:41.292" idx="150">
    <p:pos x="2970" y="599"/>
    <p:text>cerebro.png</p:text>
  </p:cm>
</p:cmLst>
</file>

<file path=ppt/comments/comment61.xml><?xml version="1.0" encoding="utf-8"?>
<p:cmLst xmlns:a="http://schemas.openxmlformats.org/drawingml/2006/main" xmlns:r="http://schemas.openxmlformats.org/officeDocument/2006/relationships" xmlns:p="http://schemas.openxmlformats.org/presentationml/2006/main">
  <p:cm authorId="1" dt="2020-11-02T14:59:35.489" idx="135">
    <p:pos x="4344" y="994"/>
    <p:text>VIsualización de ejercicio de aprendizaje: https://h5p.org/flashcards</p:text>
  </p:cm>
  <p:cm authorId="2" dt="2020-11-25T21:05:18.896" idx="65">
    <p:pos x="7526" y="2983"/>
    <p:text>Cuando el estudiante las revise le aparecerá una X en las incorrectas.</p:text>
  </p:cm>
</p:cmLst>
</file>

<file path=ppt/comments/comment62.xml><?xml version="1.0" encoding="utf-8"?>
<p:cmLst xmlns:a="http://schemas.openxmlformats.org/drawingml/2006/main" xmlns:r="http://schemas.openxmlformats.org/officeDocument/2006/relationships" xmlns:p="http://schemas.openxmlformats.org/presentationml/2006/main">
  <p:cm authorId="1" dt="2020-11-02T14:59:35.489" idx="135">
    <p:pos x="4344" y="994"/>
    <p:text>VIsualización de ejercicio de aprendizaje: https://h5p.org/flashcards</p:text>
  </p:cm>
  <p:cm authorId="2" dt="2020-11-25T21:05:18.896" idx="65">
    <p:pos x="7526" y="2983"/>
    <p:text>Cuando el estudiante las revise le aparecerá una X en las incorrectas.</p:text>
  </p:cm>
</p:cmLst>
</file>

<file path=ppt/comments/comment63.xml><?xml version="1.0" encoding="utf-8"?>
<p:cmLst xmlns:a="http://schemas.openxmlformats.org/drawingml/2006/main" xmlns:r="http://schemas.openxmlformats.org/officeDocument/2006/relationships" xmlns:p="http://schemas.openxmlformats.org/presentationml/2006/main">
  <p:cm authorId="1" dt="2020-10-30T15:24:51.886" idx="41">
    <p:pos x="6188" y="3091"/>
    <p:text>Al hacer clic en los botones siguiente-anterior puede navegar a través de todo el diálogo. El efecto para los botones es que cuando pase el mouse, el botón se ponga un poco más grande.</p:text>
  </p:cm>
  <p:cm authorId="2" dt="2020-11-23T19:58:42.529" idx="56">
    <p:pos x="5597" y="3036"/>
    <p:text>btn_siguiente.png</p:text>
  </p:cm>
</p:cmLst>
</file>

<file path=ppt/comments/comment64.xml><?xml version="1.0" encoding="utf-8"?>
<p:cmLst xmlns:a="http://schemas.openxmlformats.org/drawingml/2006/main" xmlns:r="http://schemas.openxmlformats.org/officeDocument/2006/relationships" xmlns:p="http://schemas.openxmlformats.org/presentationml/2006/main">
  <p:cm authorId="2" dt="2020-11-23T20:18:26.876" idx="57">
    <p:pos x="5268" y="3244"/>
    <p:text>btn_anterior.png</p:text>
  </p:cm>
</p:cmLst>
</file>

<file path=ppt/comments/comment65.xml><?xml version="1.0" encoding="utf-8"?>
<p:cmLst xmlns:a="http://schemas.openxmlformats.org/drawingml/2006/main" xmlns:r="http://schemas.openxmlformats.org/officeDocument/2006/relationships" xmlns:p="http://schemas.openxmlformats.org/presentationml/2006/main">
  <p:cm authorId="2" dt="2020-11-23T20:22:28.365" idx="59">
    <p:pos x="6425" y="3907"/>
    <p:text>btn_descargar.png</p:text>
  </p:cm>
  <p:cm authorId="2" dt="2020-12-10T19:40:08.174" idx="58">
    <p:pos x="10" y="10"/>
    <p:text>RUTA DEL PDF: Actividad2.pdf</p:text>
  </p:cm>
</p:cmLst>
</file>

<file path=ppt/comments/comment66.xml><?xml version="1.0" encoding="utf-8"?>
<p:cmLst xmlns:a="http://schemas.openxmlformats.org/drawingml/2006/main" xmlns:r="http://schemas.openxmlformats.org/officeDocument/2006/relationships" xmlns:p="http://schemas.openxmlformats.org/presentationml/2006/main">
  <p:cm authorId="2" dt="2020-12-10T20:20:09.609" idx="151">
    <p:pos x="2539" y="2605"/>
    <p:text>almacenamiento.png</p:text>
  </p:cm>
  <p:cm authorId="2" dt="2020-12-10T20:21:20.646" idx="152">
    <p:pos x="4317" y="2544"/>
    <p:text>retencion.png</p:text>
  </p:cm>
  <p:cm authorId="2" dt="2020-12-10T20:22:15.482" idx="153">
    <p:pos x="5797" y="2530"/>
    <p:text>derivacion.png</p:text>
  </p:cm>
</p:cmLst>
</file>

<file path=ppt/comments/comment67.xml><?xml version="1.0" encoding="utf-8"?>
<p:cmLst xmlns:a="http://schemas.openxmlformats.org/drawingml/2006/main" xmlns:r="http://schemas.openxmlformats.org/officeDocument/2006/relationships" xmlns:p="http://schemas.openxmlformats.org/presentationml/2006/main">
  <p:cm authorId="2" dt="2020-12-10T20:39:15.521" idx="154">
    <p:pos x="6231" y="1979"/>
    <p:text>ejemplo_almacenamiento.png</p:text>
  </p:cm>
</p:cmLst>
</file>

<file path=ppt/comments/comment68.xml><?xml version="1.0" encoding="utf-8"?>
<p:cmLst xmlns:a="http://schemas.openxmlformats.org/drawingml/2006/main" xmlns:r="http://schemas.openxmlformats.org/officeDocument/2006/relationships" xmlns:p="http://schemas.openxmlformats.org/presentationml/2006/main">
  <p:cm authorId="2" dt="2020-12-10T21:37:52.915" idx="157">
    <p:pos x="4185" y="1840"/>
    <p:text>entomologia.png</p:text>
  </p:cm>
  <p:cm authorId="2" dt="2020-12-10T21:41:14.616" idx="158">
    <p:pos x="2292" y="1814"/>
    <p:text>herbario.png</p:text>
  </p:cm>
  <p:cm authorId="2" dt="2020-12-10T21:42:25.069" idx="159">
    <p:pos x="5364" y="1833"/>
    <p:text>patologia.png</p:text>
  </p:cm>
  <p:cm authorId="2" dt="2020-12-10T21:45:44.215" idx="160">
    <p:pos x="6392" y="1806"/>
    <p:text>arqueologia.png</p:text>
  </p:cm>
</p:cmLst>
</file>

<file path=ppt/comments/comment69.xml><?xml version="1.0" encoding="utf-8"?>
<p:cmLst xmlns:a="http://schemas.openxmlformats.org/drawingml/2006/main" xmlns:r="http://schemas.openxmlformats.org/officeDocument/2006/relationships" xmlns:p="http://schemas.openxmlformats.org/presentationml/2006/main">
  <p:cm authorId="2" dt="2020-12-10T20:44:33.296" idx="154">
    <p:pos x="6231" y="1979"/>
    <p:text>politica.png</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11-23T20:18:26.876" idx="57">
    <p:pos x="5268" y="3244"/>
    <p:text>btn_anterior.png</p:text>
  </p:cm>
</p:cmLst>
</file>

<file path=ppt/comments/comment70.xml><?xml version="1.0" encoding="utf-8"?>
<p:cmLst xmlns:a="http://schemas.openxmlformats.org/drawingml/2006/main" xmlns:r="http://schemas.openxmlformats.org/officeDocument/2006/relationships" xmlns:p="http://schemas.openxmlformats.org/presentationml/2006/main">
  <p:cm authorId="2" dt="2020-12-10T20:20:09.609" idx="151">
    <p:pos x="2539" y="2605"/>
    <p:text>almacenamiento.png</p:text>
  </p:cm>
  <p:cm authorId="2" dt="2020-12-10T20:21:20.646" idx="152">
    <p:pos x="4317" y="2544"/>
    <p:text>retencion.png</p:text>
  </p:cm>
  <p:cm authorId="2" dt="2020-12-10T20:22:15.482" idx="153">
    <p:pos x="5797" y="2530"/>
    <p:text>derivacion.png</p:text>
  </p:cm>
</p:cmLst>
</file>

<file path=ppt/comments/comment71.xml><?xml version="1.0" encoding="utf-8"?>
<p:cmLst xmlns:a="http://schemas.openxmlformats.org/drawingml/2006/main" xmlns:r="http://schemas.openxmlformats.org/officeDocument/2006/relationships" xmlns:p="http://schemas.openxmlformats.org/presentationml/2006/main">
  <p:cm authorId="2" dt="2020-12-10T21:30:44.091" idx="155">
    <p:pos x="6617" y="1177"/>
    <p:text>conservar.png</p:text>
  </p:cm>
  <p:cm authorId="2" dt="2020-12-10T21:30:54.483" idx="156">
    <p:pos x="2022" y="1177"/>
    <p:text>desechar.png</p:text>
  </p:cm>
</p:cmLst>
</file>

<file path=ppt/comments/comment72.xml><?xml version="1.0" encoding="utf-8"?>
<p:cmLst xmlns:a="http://schemas.openxmlformats.org/drawingml/2006/main" xmlns:r="http://schemas.openxmlformats.org/officeDocument/2006/relationships" xmlns:p="http://schemas.openxmlformats.org/presentationml/2006/main">
  <p:cm authorId="2" dt="2020-12-10T20:20:09.609" idx="151">
    <p:pos x="2539" y="2605"/>
    <p:text>almacenamiento.png</p:text>
  </p:cm>
  <p:cm authorId="2" dt="2020-12-10T20:21:20.646" idx="152">
    <p:pos x="4317" y="2544"/>
    <p:text>retencion.png</p:text>
  </p:cm>
  <p:cm authorId="2" dt="2020-12-10T20:22:15.482" idx="153">
    <p:pos x="5797" y="2530"/>
    <p:text>derivacion.png</p:text>
  </p:cm>
</p:cmLst>
</file>

<file path=ppt/comments/comment73.xml><?xml version="1.0" encoding="utf-8"?>
<p:cmLst xmlns:a="http://schemas.openxmlformats.org/drawingml/2006/main" xmlns:r="http://schemas.openxmlformats.org/officeDocument/2006/relationships" xmlns:p="http://schemas.openxmlformats.org/presentationml/2006/main">
  <p:cm authorId="2" dt="2020-12-10T22:08:37.098" idx="161">
    <p:pos x="6909" y="1269"/>
    <p:text>fondo_laboratorio.png</p:text>
  </p:cm>
  <p:cm authorId="2" dt="2020-12-10T22:16:47.743" idx="162">
    <p:pos x="1536" y="2264"/>
    <p:text>numeral1.png</p:text>
  </p:cm>
  <p:cm authorId="2" dt="2020-12-10T22:16:55.560" idx="163">
    <p:pos x="2059" y="2250"/>
    <p:text>numeral2.png</p:text>
  </p:cm>
  <p:cm authorId="2" dt="2020-12-10T22:17:06.947" idx="164">
    <p:pos x="2603" y="2257"/>
    <p:text>numeral3.png</p:text>
  </p:cm>
  <p:cm authorId="2" dt="2020-12-10T22:17:14.601" idx="165">
    <p:pos x="3140" y="2250"/>
    <p:text>numeral4.png</p:text>
  </p:cm>
  <p:cm authorId="2" dt="2020-12-10T22:17:21.802" idx="166">
    <p:pos x="3643" y="2250"/>
    <p:text>numeral5.png</p:text>
  </p:cm>
  <p:cm authorId="2" dt="2020-12-10T22:17:28.904" idx="167">
    <p:pos x="4214" y="2230"/>
    <p:text>numeral6.png</p:text>
  </p:cm>
  <p:cm authorId="2" dt="2020-12-10T22:17:36.179" idx="168">
    <p:pos x="4702" y="2236"/>
    <p:text>numeral7.png</p:text>
  </p:cm>
  <p:cm authorId="2" dt="2020-12-10T22:17:42.701" idx="169">
    <p:pos x="5319" y="2223"/>
    <p:text>numeral8.png</p:text>
  </p:cm>
  <p:cm authorId="2" dt="2020-12-10T22:17:49.381" idx="170">
    <p:pos x="5796" y="2203"/>
    <p:text>numeral9.png</p:text>
  </p:cm>
  <p:cm authorId="2" dt="2020-12-10T22:17:56.075" idx="171">
    <p:pos x="6406" y="2243"/>
    <p:text>numeral10.png</p:text>
  </p:cm>
</p:cmLst>
</file>

<file path=ppt/comments/comment74.xml><?xml version="1.0" encoding="utf-8"?>
<p:cmLst xmlns:a="http://schemas.openxmlformats.org/drawingml/2006/main" xmlns:r="http://schemas.openxmlformats.org/officeDocument/2006/relationships" xmlns:p="http://schemas.openxmlformats.org/presentationml/2006/main">
  <p:cm authorId="2" dt="2020-12-10T22:08:37.098" idx="161">
    <p:pos x="6909" y="1269"/>
    <p:text>fondo_laboratorio.png</p:text>
  </p:cm>
  <p:cm authorId="2" dt="2020-12-10T22:16:47.743" idx="162">
    <p:pos x="1536" y="2264"/>
    <p:text>numeral1.png</p:text>
  </p:cm>
  <p:cm authorId="2" dt="2020-12-10T22:16:55.560" idx="163">
    <p:pos x="2059" y="2250"/>
    <p:text>numeral2.png</p:text>
  </p:cm>
  <p:cm authorId="2" dt="2020-12-10T22:17:06.947" idx="164">
    <p:pos x="2603" y="2257"/>
    <p:text>numeral3.png</p:text>
  </p:cm>
  <p:cm authorId="2" dt="2020-12-10T22:17:14.601" idx="165">
    <p:pos x="3140" y="2250"/>
    <p:text>numeral4.png</p:text>
  </p:cm>
  <p:cm authorId="2" dt="2020-12-10T22:17:21.802" idx="166">
    <p:pos x="3643" y="2250"/>
    <p:text>numeral5.png</p:text>
  </p:cm>
  <p:cm authorId="2" dt="2020-12-10T22:17:28.904" idx="167">
    <p:pos x="4214" y="2230"/>
    <p:text>numeral6.png</p:text>
  </p:cm>
  <p:cm authorId="2" dt="2020-12-10T22:17:36.179" idx="168">
    <p:pos x="4702" y="2236"/>
    <p:text>numeral7.png</p:text>
  </p:cm>
  <p:cm authorId="2" dt="2020-12-10T22:17:42.701" idx="169">
    <p:pos x="5319" y="2223"/>
    <p:text>numeral8.png</p:text>
  </p:cm>
  <p:cm authorId="2" dt="2020-12-10T22:17:49.381" idx="170">
    <p:pos x="5796" y="2203"/>
    <p:text>numeral9.png</p:text>
  </p:cm>
  <p:cm authorId="2" dt="2020-12-10T22:17:56.075" idx="171">
    <p:pos x="6406" y="2243"/>
    <p:text>numeral10.png</p:text>
  </p:cm>
</p:cmLst>
</file>

<file path=ppt/comments/comment75.xml><?xml version="1.0" encoding="utf-8"?>
<p:cmLst xmlns:a="http://schemas.openxmlformats.org/drawingml/2006/main" xmlns:r="http://schemas.openxmlformats.org/officeDocument/2006/relationships" xmlns:p="http://schemas.openxmlformats.org/presentationml/2006/main">
  <p:cm authorId="2" dt="2020-12-10T22:08:37.098" idx="161">
    <p:pos x="6909" y="1269"/>
    <p:text>fondo_laboratorio.png</p:text>
  </p:cm>
  <p:cm authorId="2" dt="2020-12-10T22:16:47.743" idx="162">
    <p:pos x="1536" y="2264"/>
    <p:text>numeral1.png</p:text>
  </p:cm>
  <p:cm authorId="2" dt="2020-12-10T22:16:55.560" idx="163">
    <p:pos x="2059" y="2250"/>
    <p:text>numeral2.png</p:text>
  </p:cm>
  <p:cm authorId="2" dt="2020-12-10T22:17:06.947" idx="164">
    <p:pos x="2603" y="2257"/>
    <p:text>numeral3.png</p:text>
  </p:cm>
  <p:cm authorId="2" dt="2020-12-10T22:17:14.601" idx="165">
    <p:pos x="3140" y="2250"/>
    <p:text>numeral4.png</p:text>
  </p:cm>
  <p:cm authorId="2" dt="2020-12-10T22:17:21.802" idx="166">
    <p:pos x="3643" y="2250"/>
    <p:text>numeral5.png</p:text>
  </p:cm>
  <p:cm authorId="2" dt="2020-12-10T22:17:28.904" idx="167">
    <p:pos x="4214" y="2230"/>
    <p:text>numeral6.png</p:text>
  </p:cm>
  <p:cm authorId="2" dt="2020-12-10T22:17:36.179" idx="168">
    <p:pos x="4702" y="2236"/>
    <p:text>numeral7.png</p:text>
  </p:cm>
  <p:cm authorId="2" dt="2020-12-10T22:17:42.701" idx="169">
    <p:pos x="5319" y="2223"/>
    <p:text>numeral8.png</p:text>
  </p:cm>
  <p:cm authorId="2" dt="2020-12-10T22:17:49.381" idx="170">
    <p:pos x="5796" y="2203"/>
    <p:text>numeral9.png</p:text>
  </p:cm>
  <p:cm authorId="2" dt="2020-12-10T22:17:56.075" idx="171">
    <p:pos x="6406" y="2243"/>
    <p:text>numeral10.png</p:text>
  </p:cm>
</p:cmLst>
</file>

<file path=ppt/comments/comment76.xml><?xml version="1.0" encoding="utf-8"?>
<p:cmLst xmlns:a="http://schemas.openxmlformats.org/drawingml/2006/main" xmlns:r="http://schemas.openxmlformats.org/officeDocument/2006/relationships" xmlns:p="http://schemas.openxmlformats.org/presentationml/2006/main">
  <p:cm authorId="2" dt="2020-12-10T22:08:37.098" idx="161">
    <p:pos x="6909" y="1269"/>
    <p:text>fondo_laboratorio.png</p:text>
  </p:cm>
  <p:cm authorId="2" dt="2020-12-10T22:16:47.743" idx="162">
    <p:pos x="1536" y="2264"/>
    <p:text>numeral1.png</p:text>
  </p:cm>
  <p:cm authorId="2" dt="2020-12-10T22:16:55.560" idx="163">
    <p:pos x="2059" y="2250"/>
    <p:text>numeral2.png</p:text>
  </p:cm>
  <p:cm authorId="2" dt="2020-12-10T22:17:06.947" idx="164">
    <p:pos x="2603" y="2257"/>
    <p:text>numeral3.png</p:text>
  </p:cm>
  <p:cm authorId="2" dt="2020-12-10T22:17:14.601" idx="165">
    <p:pos x="3140" y="2250"/>
    <p:text>numeral4.png</p:text>
  </p:cm>
  <p:cm authorId="2" dt="2020-12-10T22:17:21.802" idx="166">
    <p:pos x="3643" y="2250"/>
    <p:text>numeral5.png</p:text>
  </p:cm>
  <p:cm authorId="2" dt="2020-12-10T22:17:28.904" idx="167">
    <p:pos x="4214" y="2230"/>
    <p:text>numeral6.png</p:text>
  </p:cm>
  <p:cm authorId="2" dt="2020-12-10T22:17:36.179" idx="168">
    <p:pos x="4702" y="2236"/>
    <p:text>numeral7.png</p:text>
  </p:cm>
  <p:cm authorId="2" dt="2020-12-10T22:17:42.701" idx="169">
    <p:pos x="5319" y="2223"/>
    <p:text>numeral8.png</p:text>
  </p:cm>
  <p:cm authorId="2" dt="2020-12-10T22:17:49.381" idx="170">
    <p:pos x="5796" y="2203"/>
    <p:text>numeral9.png</p:text>
  </p:cm>
  <p:cm authorId="2" dt="2020-12-10T22:17:56.075" idx="171">
    <p:pos x="6406" y="2243"/>
    <p:text>numeral10.png</p:text>
  </p:cm>
</p:cmLst>
</file>

<file path=ppt/comments/comment77.xml><?xml version="1.0" encoding="utf-8"?>
<p:cmLst xmlns:a="http://schemas.openxmlformats.org/drawingml/2006/main" xmlns:r="http://schemas.openxmlformats.org/officeDocument/2006/relationships" xmlns:p="http://schemas.openxmlformats.org/presentationml/2006/main">
  <p:cm authorId="2" dt="2020-12-10T22:08:37.098" idx="161">
    <p:pos x="6909" y="1269"/>
    <p:text>fondo_laboratorio.png</p:text>
  </p:cm>
  <p:cm authorId="2" dt="2020-12-10T22:16:47.743" idx="162">
    <p:pos x="1536" y="2264"/>
    <p:text>numeral1.png</p:text>
  </p:cm>
  <p:cm authorId="2" dt="2020-12-10T22:16:55.560" idx="163">
    <p:pos x="2059" y="2250"/>
    <p:text>numeral2.png</p:text>
  </p:cm>
  <p:cm authorId="2" dt="2020-12-10T22:17:06.947" idx="164">
    <p:pos x="2603" y="2257"/>
    <p:text>numeral3.png</p:text>
  </p:cm>
  <p:cm authorId="2" dt="2020-12-10T22:17:14.601" idx="165">
    <p:pos x="3140" y="2250"/>
    <p:text>numeral4.png</p:text>
  </p:cm>
  <p:cm authorId="2" dt="2020-12-10T22:17:21.802" idx="166">
    <p:pos x="3643" y="2250"/>
    <p:text>numeral5.png</p:text>
  </p:cm>
  <p:cm authorId="2" dt="2020-12-10T22:17:28.904" idx="167">
    <p:pos x="4214" y="2230"/>
    <p:text>numeral6.png</p:text>
  </p:cm>
  <p:cm authorId="2" dt="2020-12-10T22:17:36.179" idx="168">
    <p:pos x="4702" y="2236"/>
    <p:text>numeral7.png</p:text>
  </p:cm>
  <p:cm authorId="2" dt="2020-12-10T22:17:42.701" idx="169">
    <p:pos x="5319" y="2223"/>
    <p:text>numeral8.png</p:text>
  </p:cm>
  <p:cm authorId="2" dt="2020-12-10T22:17:49.381" idx="170">
    <p:pos x="5796" y="2203"/>
    <p:text>numeral9.png</p:text>
  </p:cm>
  <p:cm authorId="2" dt="2020-12-10T22:17:56.075" idx="171">
    <p:pos x="6406" y="2243"/>
    <p:text>numeral10.png</p:text>
  </p:cm>
</p:cmLst>
</file>

<file path=ppt/comments/comment78.xml><?xml version="1.0" encoding="utf-8"?>
<p:cmLst xmlns:a="http://schemas.openxmlformats.org/drawingml/2006/main" xmlns:r="http://schemas.openxmlformats.org/officeDocument/2006/relationships" xmlns:p="http://schemas.openxmlformats.org/presentationml/2006/main">
  <p:cm authorId="2" dt="2020-12-10T22:08:37.098" idx="161">
    <p:pos x="6909" y="1269"/>
    <p:text>fondo_laboratorio.png</p:text>
  </p:cm>
  <p:cm authorId="2" dt="2020-12-10T22:16:47.743" idx="162">
    <p:pos x="1536" y="2264"/>
    <p:text>numeral1.png</p:text>
  </p:cm>
  <p:cm authorId="2" dt="2020-12-10T22:16:55.560" idx="163">
    <p:pos x="2059" y="2250"/>
    <p:text>numeral2.png</p:text>
  </p:cm>
  <p:cm authorId="2" dt="2020-12-10T22:17:06.947" idx="164">
    <p:pos x="2603" y="2257"/>
    <p:text>numeral3.png</p:text>
  </p:cm>
  <p:cm authorId="2" dt="2020-12-10T22:17:14.601" idx="165">
    <p:pos x="3140" y="2250"/>
    <p:text>numeral4.png</p:text>
  </p:cm>
  <p:cm authorId="2" dt="2020-12-10T22:17:21.802" idx="166">
    <p:pos x="3643" y="2250"/>
    <p:text>numeral5.png</p:text>
  </p:cm>
  <p:cm authorId="2" dt="2020-12-10T22:17:28.904" idx="167">
    <p:pos x="4214" y="2230"/>
    <p:text>numeral6.png</p:text>
  </p:cm>
  <p:cm authorId="2" dt="2020-12-10T22:17:36.179" idx="168">
    <p:pos x="4702" y="2236"/>
    <p:text>numeral7.png</p:text>
  </p:cm>
  <p:cm authorId="2" dt="2020-12-10T22:17:42.701" idx="169">
    <p:pos x="5319" y="2223"/>
    <p:text>numeral8.png</p:text>
  </p:cm>
  <p:cm authorId="2" dt="2020-12-10T22:17:49.381" idx="170">
    <p:pos x="5796" y="2203"/>
    <p:text>numeral9.png</p:text>
  </p:cm>
  <p:cm authorId="2" dt="2020-12-10T22:17:56.075" idx="171">
    <p:pos x="6406" y="2243"/>
    <p:text>numeral10.png</p:text>
  </p:cm>
</p:cmLst>
</file>

<file path=ppt/comments/comment79.xml><?xml version="1.0" encoding="utf-8"?>
<p:cmLst xmlns:a="http://schemas.openxmlformats.org/drawingml/2006/main" xmlns:r="http://schemas.openxmlformats.org/officeDocument/2006/relationships" xmlns:p="http://schemas.openxmlformats.org/presentationml/2006/main">
  <p:cm authorId="2" dt="2020-12-10T22:08:37.098" idx="161">
    <p:pos x="6909" y="1269"/>
    <p:text>fondo_laboratorio.png</p:text>
  </p:cm>
  <p:cm authorId="2" dt="2020-12-10T22:16:47.743" idx="162">
    <p:pos x="1536" y="2264"/>
    <p:text>numeral1.png</p:text>
  </p:cm>
  <p:cm authorId="2" dt="2020-12-10T22:16:55.560" idx="163">
    <p:pos x="2059" y="2250"/>
    <p:text>numeral2.png</p:text>
  </p:cm>
  <p:cm authorId="2" dt="2020-12-10T22:17:06.947" idx="164">
    <p:pos x="2603" y="2257"/>
    <p:text>numeral3.png</p:text>
  </p:cm>
  <p:cm authorId="2" dt="2020-12-10T22:17:14.601" idx="165">
    <p:pos x="3140" y="2250"/>
    <p:text>numeral4.png</p:text>
  </p:cm>
  <p:cm authorId="2" dt="2020-12-10T22:17:21.802" idx="166">
    <p:pos x="3643" y="2250"/>
    <p:text>numeral5.png</p:text>
  </p:cm>
  <p:cm authorId="2" dt="2020-12-10T22:17:28.904" idx="167">
    <p:pos x="4214" y="2230"/>
    <p:text>numeral6.png</p:text>
  </p:cm>
  <p:cm authorId="2" dt="2020-12-10T22:17:36.179" idx="168">
    <p:pos x="4702" y="2236"/>
    <p:text>numeral7.png</p:text>
  </p:cm>
  <p:cm authorId="2" dt="2020-12-10T22:17:42.701" idx="169">
    <p:pos x="5319" y="2223"/>
    <p:text>numeral8.png</p:text>
  </p:cm>
  <p:cm authorId="2" dt="2020-12-10T22:17:49.381" idx="170">
    <p:pos x="5796" y="2203"/>
    <p:text>numeral9.png</p:text>
  </p:cm>
  <p:cm authorId="2" dt="2020-12-10T22:17:56.075" idx="171">
    <p:pos x="6406" y="2243"/>
    <p:text>numeral10.png</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11-23T20:20:54.273" idx="58">
    <p:pos x="10" y="10"/>
    <p:text>RUTA DEL PDF: Actividad1.pdf</p:text>
  </p:cm>
  <p:cm authorId="2" dt="2020-11-23T20:22:28.365" idx="59">
    <p:pos x="6425" y="3907"/>
    <p:text>btn_descargar.png</p:text>
  </p:cm>
</p:cmLst>
</file>

<file path=ppt/comments/comment80.xml><?xml version="1.0" encoding="utf-8"?>
<p:cmLst xmlns:a="http://schemas.openxmlformats.org/drawingml/2006/main" xmlns:r="http://schemas.openxmlformats.org/officeDocument/2006/relationships" xmlns:p="http://schemas.openxmlformats.org/presentationml/2006/main">
  <p:cm authorId="2" dt="2020-12-10T22:08:37.098" idx="161">
    <p:pos x="6909" y="1269"/>
    <p:text>fondo_laboratorio.png</p:text>
  </p:cm>
  <p:cm authorId="2" dt="2020-12-10T22:16:47.743" idx="162">
    <p:pos x="1536" y="2264"/>
    <p:text>numeral1.png</p:text>
  </p:cm>
  <p:cm authorId="2" dt="2020-12-10T22:16:55.560" idx="163">
    <p:pos x="2059" y="2250"/>
    <p:text>numeral2.png</p:text>
  </p:cm>
  <p:cm authorId="2" dt="2020-12-10T22:17:06.947" idx="164">
    <p:pos x="2603" y="2257"/>
    <p:text>numeral3.png</p:text>
  </p:cm>
  <p:cm authorId="2" dt="2020-12-10T22:17:14.601" idx="165">
    <p:pos x="3140" y="2250"/>
    <p:text>numeral4.png</p:text>
  </p:cm>
  <p:cm authorId="2" dt="2020-12-10T22:17:21.802" idx="166">
    <p:pos x="3643" y="2250"/>
    <p:text>numeral5.png</p:text>
  </p:cm>
  <p:cm authorId="2" dt="2020-12-10T22:17:28.904" idx="167">
    <p:pos x="4214" y="2230"/>
    <p:text>numeral6.png</p:text>
  </p:cm>
  <p:cm authorId="2" dt="2020-12-10T22:17:36.179" idx="168">
    <p:pos x="4702" y="2236"/>
    <p:text>numeral7.png</p:text>
  </p:cm>
  <p:cm authorId="2" dt="2020-12-10T22:17:42.701" idx="169">
    <p:pos x="5319" y="2223"/>
    <p:text>numeral8.png</p:text>
  </p:cm>
  <p:cm authorId="2" dt="2020-12-10T22:17:49.381" idx="170">
    <p:pos x="5796" y="2203"/>
    <p:text>numeral9.png</p:text>
  </p:cm>
  <p:cm authorId="2" dt="2020-12-10T22:17:56.075" idx="171">
    <p:pos x="6406" y="2243"/>
    <p:text>numeral10.png</p:text>
  </p:cm>
</p:cmLst>
</file>

<file path=ppt/comments/comment81.xml><?xml version="1.0" encoding="utf-8"?>
<p:cmLst xmlns:a="http://schemas.openxmlformats.org/drawingml/2006/main" xmlns:r="http://schemas.openxmlformats.org/officeDocument/2006/relationships" xmlns:p="http://schemas.openxmlformats.org/presentationml/2006/main">
  <p:cm authorId="2" dt="2020-12-10T22:08:37.098" idx="161">
    <p:pos x="6909" y="1269"/>
    <p:text>fondo_laboratorio.png</p:text>
  </p:cm>
  <p:cm authorId="2" dt="2020-12-10T22:16:47.743" idx="162">
    <p:pos x="1536" y="2264"/>
    <p:text>numeral1.png</p:text>
  </p:cm>
  <p:cm authorId="2" dt="2020-12-10T22:16:55.560" idx="163">
    <p:pos x="2059" y="2250"/>
    <p:text>numeral2.png</p:text>
  </p:cm>
  <p:cm authorId="2" dt="2020-12-10T22:17:06.947" idx="164">
    <p:pos x="2603" y="2257"/>
    <p:text>numeral3.png</p:text>
  </p:cm>
  <p:cm authorId="2" dt="2020-12-10T22:17:14.601" idx="165">
    <p:pos x="3140" y="2250"/>
    <p:text>numeral4.png</p:text>
  </p:cm>
  <p:cm authorId="2" dt="2020-12-10T22:17:21.802" idx="166">
    <p:pos x="3643" y="2250"/>
    <p:text>numeral5.png</p:text>
  </p:cm>
  <p:cm authorId="2" dt="2020-12-10T22:17:28.904" idx="167">
    <p:pos x="4214" y="2230"/>
    <p:text>numeral6.png</p:text>
  </p:cm>
  <p:cm authorId="2" dt="2020-12-10T22:17:36.179" idx="168">
    <p:pos x="4702" y="2236"/>
    <p:text>numeral7.png</p:text>
  </p:cm>
  <p:cm authorId="2" dt="2020-12-10T22:17:42.701" idx="169">
    <p:pos x="5319" y="2223"/>
    <p:text>numeral8.png</p:text>
  </p:cm>
  <p:cm authorId="2" dt="2020-12-10T22:17:49.381" idx="170">
    <p:pos x="5796" y="2203"/>
    <p:text>numeral9.png</p:text>
  </p:cm>
  <p:cm authorId="2" dt="2020-12-10T22:17:56.075" idx="171">
    <p:pos x="6406" y="2243"/>
    <p:text>numeral10.png</p:text>
  </p:cm>
</p:cmLst>
</file>

<file path=ppt/comments/comment82.xml><?xml version="1.0" encoding="utf-8"?>
<p:cmLst xmlns:a="http://schemas.openxmlformats.org/drawingml/2006/main" xmlns:r="http://schemas.openxmlformats.org/officeDocument/2006/relationships" xmlns:p="http://schemas.openxmlformats.org/presentationml/2006/main">
  <p:cm authorId="2" dt="2020-12-10T22:08:37.098" idx="161">
    <p:pos x="6909" y="1269"/>
    <p:text>fondo_laboratorio.png</p:text>
  </p:cm>
  <p:cm authorId="2" dt="2020-12-10T22:16:47.743" idx="162">
    <p:pos x="1536" y="2264"/>
    <p:text>numeral1.png</p:text>
  </p:cm>
  <p:cm authorId="2" dt="2020-12-10T22:16:55.560" idx="163">
    <p:pos x="2059" y="2250"/>
    <p:text>numeral2.png</p:text>
  </p:cm>
  <p:cm authorId="2" dt="2020-12-10T22:17:06.947" idx="164">
    <p:pos x="2603" y="2257"/>
    <p:text>numeral3.png</p:text>
  </p:cm>
  <p:cm authorId="2" dt="2020-12-10T22:17:14.601" idx="165">
    <p:pos x="3140" y="2250"/>
    <p:text>numeral4.png</p:text>
  </p:cm>
  <p:cm authorId="2" dt="2020-12-10T22:17:21.802" idx="166">
    <p:pos x="3643" y="2250"/>
    <p:text>numeral5.png</p:text>
  </p:cm>
  <p:cm authorId="2" dt="2020-12-10T22:17:28.904" idx="167">
    <p:pos x="4214" y="2230"/>
    <p:text>numeral6.png</p:text>
  </p:cm>
  <p:cm authorId="2" dt="2020-12-10T22:17:36.179" idx="168">
    <p:pos x="4702" y="2236"/>
    <p:text>numeral7.png</p:text>
  </p:cm>
  <p:cm authorId="2" dt="2020-12-10T22:17:42.701" idx="169">
    <p:pos x="5319" y="2223"/>
    <p:text>numeral8.png</p:text>
  </p:cm>
  <p:cm authorId="2" dt="2020-12-10T22:17:49.381" idx="170">
    <p:pos x="5796" y="2203"/>
    <p:text>numeral9.png</p:text>
  </p:cm>
  <p:cm authorId="2" dt="2020-12-10T22:17:56.075" idx="171">
    <p:pos x="6406" y="2243"/>
    <p:text>numeral10.png</p:text>
  </p:cm>
</p:cmLst>
</file>

<file path=ppt/comments/comment83.xml><?xml version="1.0" encoding="utf-8"?>
<p:cmLst xmlns:a="http://schemas.openxmlformats.org/drawingml/2006/main" xmlns:r="http://schemas.openxmlformats.org/officeDocument/2006/relationships" xmlns:p="http://schemas.openxmlformats.org/presentationml/2006/main">
  <p:cm authorId="2" dt="2020-12-10T22:43:20.422" idx="172">
    <p:pos x="2614" y="1603"/>
    <p:text>codificacion.png</p:text>
  </p:cm>
  <p:cm authorId="2" dt="2020-12-10T22:46:01.860" idx="173">
    <p:pos x="6949" y="2759"/>
    <p:text>mezclas.png</p:text>
  </p:cm>
</p:cmLst>
</file>

<file path=ppt/comments/comment84.xml><?xml version="1.0" encoding="utf-8"?>
<p:cmLst xmlns:a="http://schemas.openxmlformats.org/drawingml/2006/main" xmlns:r="http://schemas.openxmlformats.org/officeDocument/2006/relationships" xmlns:p="http://schemas.openxmlformats.org/presentationml/2006/main">
  <p:cm authorId="1" dt="2020-11-02T15:33:00.096" idx="137">
    <p:pos x="3464" y="922"/>
    <p:text>Visualización del ejercicio de aprendizaje: https://h5p.org/memory-game. ESTÁN ORDENADOS DE ARRIBA A ABAJO DE FORMA CORRECTA.</p:text>
  </p:cm>
</p:cmLst>
</file>

<file path=ppt/comments/comment85.xml><?xml version="1.0" encoding="utf-8"?>
<p:cmLst xmlns:a="http://schemas.openxmlformats.org/drawingml/2006/main" xmlns:r="http://schemas.openxmlformats.org/officeDocument/2006/relationships" xmlns:p="http://schemas.openxmlformats.org/presentationml/2006/main">
  <p:cm authorId="1" dt="2020-11-02T15:33:00.096" idx="137">
    <p:pos x="3464" y="922"/>
    <p:text>Visualización del ejercicio de aprendizaje: https://h5p.org/memory-game. ESTÁN ORDENADOS DE ARRIBA A ABAJO DE FORMA CORRECTA.</p:text>
  </p:cm>
  <p:cm authorId="2" dt="2020-11-25T20:08:32.900" idx="60">
    <p:pos x="7438" y="2763"/>
    <p:text>Mensaje si realizó el ejercicio correctamente.</p:text>
  </p:cm>
</p:cmLst>
</file>

<file path=ppt/comments/comment86.xml><?xml version="1.0" encoding="utf-8"?>
<p:cmLst xmlns:a="http://schemas.openxmlformats.org/drawingml/2006/main" xmlns:r="http://schemas.openxmlformats.org/officeDocument/2006/relationships" xmlns:p="http://schemas.openxmlformats.org/presentationml/2006/main">
  <p:cm authorId="1" dt="2020-11-02T15:33:00.096" idx="137">
    <p:pos x="3464" y="922"/>
    <p:text>Visualización del ejercicio de aprendizaje: https://h5p.org/memory-game. ESTÁN ORDENADOS DE ARRIBA A ABAJO DE FORMA CORRECTA.</p:text>
  </p:cm>
  <p:cm authorId="2" dt="2020-11-25T20:10:06.623" idx="60">
    <p:pos x="7438" y="2763"/>
    <p:text>Mensaje si realizó el ejercicio INcorrectamente.</p:text>
  </p:cm>
</p:cmLst>
</file>

<file path=ppt/comments/comment87.xml><?xml version="1.0" encoding="utf-8"?>
<p:cmLst xmlns:a="http://schemas.openxmlformats.org/drawingml/2006/main" xmlns:r="http://schemas.openxmlformats.org/officeDocument/2006/relationships" xmlns:p="http://schemas.openxmlformats.org/presentationml/2006/main">
  <p:cm authorId="1" dt="2020-10-30T15:24:51.886" idx="41">
    <p:pos x="6188" y="3091"/>
    <p:text>Al hacer clic en los botones siguiente-anterior puede navegar a través de todo el diálogo. El efecto para los botones es que cuando pase el mouse, el botón se ponga un poco más grande.</p:text>
  </p:cm>
  <p:cm authorId="2" dt="2020-11-23T19:58:42.529" idx="56">
    <p:pos x="5597" y="3036"/>
    <p:text>btn_siguiente.png</p:text>
  </p:cm>
</p:cmLst>
</file>

<file path=ppt/comments/comment88.xml><?xml version="1.0" encoding="utf-8"?>
<p:cmLst xmlns:a="http://schemas.openxmlformats.org/drawingml/2006/main" xmlns:r="http://schemas.openxmlformats.org/officeDocument/2006/relationships" xmlns:p="http://schemas.openxmlformats.org/presentationml/2006/main">
  <p:cm authorId="2" dt="2020-11-23T20:18:26.876" idx="57">
    <p:pos x="5268" y="3244"/>
    <p:text>btn_anterior.png</p:text>
  </p:cm>
</p:cmLst>
</file>

<file path=ppt/comments/comment89.xml><?xml version="1.0" encoding="utf-8"?>
<p:cmLst xmlns:a="http://schemas.openxmlformats.org/drawingml/2006/main" xmlns:r="http://schemas.openxmlformats.org/officeDocument/2006/relationships" xmlns:p="http://schemas.openxmlformats.org/presentationml/2006/main">
  <p:cm authorId="2" dt="2020-11-23T20:22:28.365" idx="59">
    <p:pos x="6425" y="3907"/>
    <p:text>btn_descargar.png</p:text>
  </p:cm>
  <p:cm authorId="2" dt="2020-12-12T16:01:45.079" idx="58">
    <p:pos x="10" y="10"/>
    <p:text>RUTA DEL PDF: Actividad3.pdf</p:text>
  </p:cm>
</p:cmLst>
</file>

<file path=ppt/comments/comment9.xml><?xml version="1.0" encoding="utf-8"?>
<p:cmLst xmlns:a="http://schemas.openxmlformats.org/drawingml/2006/main" xmlns:r="http://schemas.openxmlformats.org/officeDocument/2006/relationships" xmlns:p="http://schemas.openxmlformats.org/presentationml/2006/main">
  <p:cm authorId="2" dt="2020-12-02T21:45:24.431" idx="98">
    <p:pos x="6988" y="1035"/>
    <p:text>laboratorio.png</p:text>
  </p:cm>
  <p:cm authorId="2" dt="2020-12-02T21:45:44.674" idx="99">
    <p:pos x="1083" y="1353"/>
    <p:text>elementos.png</p:text>
  </p:cm>
</p:cmLst>
</file>

<file path=ppt/comments/comment90.xml><?xml version="1.0" encoding="utf-8"?>
<p:cmLst xmlns:a="http://schemas.openxmlformats.org/drawingml/2006/main" xmlns:r="http://schemas.openxmlformats.org/officeDocument/2006/relationships" xmlns:p="http://schemas.openxmlformats.org/presentationml/2006/main">
  <p:cm authorId="2" dt="2020-12-12T16:30:28.446" idx="172">
    <p:pos x="6394" y="1383"/>
    <p:text>formula.png</p:text>
  </p:cm>
  <p:cm authorId="2" dt="2020-12-12T16:40:08.573" idx="173">
    <p:pos x="1776" y="2686"/>
    <p:text>consecuencias.png</p:text>
  </p:cm>
</p:cmLst>
</file>

<file path=ppt/comments/comment91.xml><?xml version="1.0" encoding="utf-8"?>
<p:cmLst xmlns:a="http://schemas.openxmlformats.org/drawingml/2006/main" xmlns:r="http://schemas.openxmlformats.org/officeDocument/2006/relationships" xmlns:p="http://schemas.openxmlformats.org/presentationml/2006/main">
  <p:cm authorId="2" dt="2020-12-12T17:43:42.255" idx="172">
    <p:pos x="1840" y="1816"/>
    <p:text>responsable.png</p:text>
  </p:cm>
  <p:cm authorId="2" dt="2020-12-12T17:45:02.436" idx="173">
    <p:pos x="4682" y="1985"/>
    <p:text>responsable2.png</p:text>
  </p:cm>
  <p:cm authorId="2" dt="2020-12-13T11:09:25.227" idx="174">
    <p:pos x="4388" y="3320"/>
    <p:text>btn_limpio.png</p:text>
  </p:cm>
</p:cmLst>
</file>

<file path=ppt/comments/comment92.xml><?xml version="1.0" encoding="utf-8"?>
<p:cmLst xmlns:a="http://schemas.openxmlformats.org/drawingml/2006/main" xmlns:r="http://schemas.openxmlformats.org/officeDocument/2006/relationships" xmlns:p="http://schemas.openxmlformats.org/presentationml/2006/main">
  <p:cm authorId="2" dt="2020-12-12T17:43:42.255" idx="172">
    <p:pos x="1572" y="1839"/>
    <p:text>responsable.png</p:text>
  </p:cm>
  <p:cm authorId="2" dt="2020-12-12T17:45:02.436" idx="173">
    <p:pos x="4682" y="1985"/>
    <p:text>responsable2.png</p:text>
  </p:cm>
  <p:cm authorId="2" dt="2020-12-13T11:09:25.227" idx="174">
    <p:pos x="4388" y="3320"/>
    <p:text>btn_limpio.png</p:text>
  </p:cm>
</p:cmLst>
</file>

<file path=ppt/comments/comment93.xml><?xml version="1.0" encoding="utf-8"?>
<p:cmLst xmlns:a="http://schemas.openxmlformats.org/drawingml/2006/main" xmlns:r="http://schemas.openxmlformats.org/officeDocument/2006/relationships" xmlns:p="http://schemas.openxmlformats.org/presentationml/2006/main">
  <p:cm authorId="2" dt="2020-12-12T17:43:42.255" idx="172">
    <p:pos x="1572" y="1839"/>
    <p:text>responsable.png</p:text>
  </p:cm>
  <p:cm authorId="2" dt="2020-12-12T17:45:02.436" idx="173">
    <p:pos x="4682" y="1985"/>
    <p:text>responsable2.png</p:text>
  </p:cm>
  <p:cm authorId="2" dt="2020-12-13T11:09:25.227" idx="174">
    <p:pos x="4388" y="3320"/>
    <p:text>btn_limpio.png</p:text>
  </p:cm>
</p:cmLst>
</file>

<file path=ppt/comments/comment94.xml><?xml version="1.0" encoding="utf-8"?>
<p:cmLst xmlns:a="http://schemas.openxmlformats.org/drawingml/2006/main" xmlns:r="http://schemas.openxmlformats.org/officeDocument/2006/relationships" xmlns:p="http://schemas.openxmlformats.org/presentationml/2006/main">
  <p:cm authorId="2" dt="2020-12-13T12:34:38.684" idx="175">
    <p:pos x="1075" y="1990"/>
    <p:text>boton_responsable.png</p:text>
  </p:cm>
  <p:cm authorId="2" dt="2020-12-13T12:34:51.411" idx="176">
    <p:pos x="1078" y="1321"/>
    <p:text>boton_generales.png</p:text>
  </p:cm>
  <p:cm authorId="2" dt="2020-12-13T12:41:37.917" idx="177">
    <p:pos x="1080" y="2646"/>
    <p:text>boton_condiciones.png</p:text>
  </p:cm>
  <p:cm authorId="2" dt="2020-12-13T12:46:24.829" idx="178">
    <p:pos x="1018" y="3281"/>
    <p:text>boton_mezclas.png</p:text>
  </p:cm>
</p:cmLst>
</file>

<file path=ppt/comments/comment95.xml><?xml version="1.0" encoding="utf-8"?>
<p:cmLst xmlns:a="http://schemas.openxmlformats.org/drawingml/2006/main" xmlns:r="http://schemas.openxmlformats.org/officeDocument/2006/relationships" xmlns:p="http://schemas.openxmlformats.org/presentationml/2006/main">
  <p:cm authorId="2" dt="2020-12-13T12:34:38.684" idx="175">
    <p:pos x="1013" y="2044"/>
    <p:text>boton_responsable.png</p:text>
  </p:cm>
  <p:cm authorId="2" dt="2020-12-13T12:34:51.411" idx="176">
    <p:pos x="1015" y="1341"/>
    <p:text>boton_generales.png</p:text>
  </p:cm>
  <p:cm authorId="2" dt="2020-12-13T12:41:37.917" idx="177">
    <p:pos x="1011" y="2646"/>
    <p:text>boton_condiciones.png</p:text>
  </p:cm>
  <p:cm authorId="2" dt="2020-12-13T12:46:24.829" idx="178">
    <p:pos x="998" y="3260"/>
    <p:text>boton_mezclas.png</p:text>
  </p:cm>
</p:cmLst>
</file>

<file path=ppt/comments/comment96.xml><?xml version="1.0" encoding="utf-8"?>
<p:cmLst xmlns:a="http://schemas.openxmlformats.org/drawingml/2006/main" xmlns:r="http://schemas.openxmlformats.org/officeDocument/2006/relationships" xmlns:p="http://schemas.openxmlformats.org/presentationml/2006/main">
  <p:cm authorId="2" dt="2020-12-13T12:34:38.684" idx="175">
    <p:pos x="1061" y="2038"/>
    <p:text>boton_responsable.png</p:text>
  </p:cm>
  <p:cm authorId="2" dt="2020-12-13T12:34:51.411" idx="176">
    <p:pos x="1091" y="1335"/>
    <p:text>boton_generales.png</p:text>
  </p:cm>
  <p:cm authorId="2" dt="2020-12-13T12:41:37.917" idx="177">
    <p:pos x="1039" y="2632"/>
    <p:text>boton_condiciones.png</p:text>
  </p:cm>
  <p:cm authorId="2" dt="2020-12-13T12:46:24.829" idx="178">
    <p:pos x="1039" y="3253"/>
    <p:text>boton_mezclas.png</p:text>
  </p:cm>
</p:cmLst>
</file>

<file path=ppt/comments/comment97.xml><?xml version="1.0" encoding="utf-8"?>
<p:cmLst xmlns:a="http://schemas.openxmlformats.org/drawingml/2006/main" xmlns:r="http://schemas.openxmlformats.org/officeDocument/2006/relationships" xmlns:p="http://schemas.openxmlformats.org/presentationml/2006/main">
  <p:cm authorId="2" dt="2020-12-13T12:34:38.684" idx="175">
    <p:pos x="1082" y="2038"/>
    <p:text>boton_responsable.png</p:text>
  </p:cm>
  <p:cm authorId="2" dt="2020-12-13T12:34:51.411" idx="176">
    <p:pos x="1098" y="1342"/>
    <p:text>boton_generales.png</p:text>
  </p:cm>
  <p:cm authorId="2" dt="2020-12-13T12:41:37.917" idx="177">
    <p:pos x="1052" y="2604"/>
    <p:text>boton_condiciones.png</p:text>
  </p:cm>
  <p:cm authorId="2" dt="2020-12-13T12:46:24.829" idx="178">
    <p:pos x="1059" y="3226"/>
    <p:text>boton_mezclas.png</p:text>
  </p:cm>
</p:cmLst>
</file>

<file path=ppt/comments/comment98.xml><?xml version="1.0" encoding="utf-8"?>
<p:cmLst xmlns:a="http://schemas.openxmlformats.org/drawingml/2006/main" xmlns:r="http://schemas.openxmlformats.org/officeDocument/2006/relationships" xmlns:p="http://schemas.openxmlformats.org/presentationml/2006/main">
  <p:cm authorId="2" dt="2020-12-13T12:34:38.684" idx="175">
    <p:pos x="1061" y="2038"/>
    <p:text>boton_responsable.png</p:text>
  </p:cm>
  <p:cm authorId="2" dt="2020-12-13T12:34:51.411" idx="176">
    <p:pos x="1091" y="1335"/>
    <p:text>boton_generales.png</p:text>
  </p:cm>
  <p:cm authorId="2" dt="2020-12-13T12:41:37.917" idx="177">
    <p:pos x="1039" y="2632"/>
    <p:text>boton_condiciones.png</p:text>
  </p:cm>
  <p:cm authorId="2" dt="2020-12-13T12:46:24.829" idx="178">
    <p:pos x="1039" y="3253"/>
    <p:text>boton_mezclas.png</p:text>
  </p:cm>
</p:cmLst>
</file>

<file path=ppt/comments/comment99.xml><?xml version="1.0" encoding="utf-8"?>
<p:cmLst xmlns:a="http://schemas.openxmlformats.org/drawingml/2006/main" xmlns:r="http://schemas.openxmlformats.org/officeDocument/2006/relationships" xmlns:p="http://schemas.openxmlformats.org/presentationml/2006/main">
  <p:cm authorId="2" dt="2020-12-03T20:06:51.045" idx="107">
    <p:pos x="1013" y="3295"/>
    <p:text>nota.png</p:text>
  </p:cm>
  <p:cm authorId="2" dt="2020-12-13T15:08:36.530" idx="179">
    <p:pos x="6434" y="1983"/>
    <p:text>rotulado.png</p:text>
  </p:cm>
  <p:cm authorId="2" dt="2020-12-13T15:08:47.951" idx="180">
    <p:pos x="4430" y="1983"/>
    <p:text>simbologia.png</p:text>
  </p:cm>
  <p:cm authorId="2" dt="2020-12-13T15:09:08.505" idx="181">
    <p:pos x="2536" y="1983"/>
    <p:text>formatos.png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VE"/>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E23022-4A85-465A-BDD9-CCD4232C2B11}" type="datetimeFigureOut">
              <a:rPr lang="es-VE" smtClean="0"/>
              <a:t>13/1/2021</a:t>
            </a:fld>
            <a:endParaRPr lang="es-VE"/>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VE"/>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VE"/>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17EE3-812A-422F-97C6-7BD4025C1004}" type="slidenum">
              <a:rPr lang="es-VE" smtClean="0"/>
              <a:t>‹Nº›</a:t>
            </a:fld>
            <a:endParaRPr lang="es-VE"/>
          </a:p>
        </p:txBody>
      </p:sp>
    </p:spTree>
    <p:extLst>
      <p:ext uri="{BB962C8B-B14F-4D97-AF65-F5344CB8AC3E}">
        <p14:creationId xmlns:p14="http://schemas.microsoft.com/office/powerpoint/2010/main" val="1036093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66</a:t>
            </a:fld>
            <a:endParaRPr lang="es-VE"/>
          </a:p>
        </p:txBody>
      </p:sp>
    </p:spTree>
    <p:extLst>
      <p:ext uri="{BB962C8B-B14F-4D97-AF65-F5344CB8AC3E}">
        <p14:creationId xmlns:p14="http://schemas.microsoft.com/office/powerpoint/2010/main" val="102276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176</a:t>
            </a:fld>
            <a:endParaRPr lang="es-VE"/>
          </a:p>
        </p:txBody>
      </p:sp>
    </p:spTree>
    <p:extLst>
      <p:ext uri="{BB962C8B-B14F-4D97-AF65-F5344CB8AC3E}">
        <p14:creationId xmlns:p14="http://schemas.microsoft.com/office/powerpoint/2010/main" val="325206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67</a:t>
            </a:fld>
            <a:endParaRPr lang="es-VE"/>
          </a:p>
        </p:txBody>
      </p:sp>
    </p:spTree>
    <p:extLst>
      <p:ext uri="{BB962C8B-B14F-4D97-AF65-F5344CB8AC3E}">
        <p14:creationId xmlns:p14="http://schemas.microsoft.com/office/powerpoint/2010/main" val="3221295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68</a:t>
            </a:fld>
            <a:endParaRPr lang="es-VE"/>
          </a:p>
        </p:txBody>
      </p:sp>
    </p:spTree>
    <p:extLst>
      <p:ext uri="{BB962C8B-B14F-4D97-AF65-F5344CB8AC3E}">
        <p14:creationId xmlns:p14="http://schemas.microsoft.com/office/powerpoint/2010/main" val="88047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104</a:t>
            </a:fld>
            <a:endParaRPr lang="es-VE"/>
          </a:p>
        </p:txBody>
      </p:sp>
    </p:spTree>
    <p:extLst>
      <p:ext uri="{BB962C8B-B14F-4D97-AF65-F5344CB8AC3E}">
        <p14:creationId xmlns:p14="http://schemas.microsoft.com/office/powerpoint/2010/main" val="3129882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105</a:t>
            </a:fld>
            <a:endParaRPr lang="es-VE"/>
          </a:p>
        </p:txBody>
      </p:sp>
    </p:spTree>
    <p:extLst>
      <p:ext uri="{BB962C8B-B14F-4D97-AF65-F5344CB8AC3E}">
        <p14:creationId xmlns:p14="http://schemas.microsoft.com/office/powerpoint/2010/main" val="2487901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106</a:t>
            </a:fld>
            <a:endParaRPr lang="es-VE"/>
          </a:p>
        </p:txBody>
      </p:sp>
    </p:spTree>
    <p:extLst>
      <p:ext uri="{BB962C8B-B14F-4D97-AF65-F5344CB8AC3E}">
        <p14:creationId xmlns:p14="http://schemas.microsoft.com/office/powerpoint/2010/main" val="3001863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132</a:t>
            </a:fld>
            <a:endParaRPr lang="es-VE"/>
          </a:p>
        </p:txBody>
      </p:sp>
    </p:spTree>
    <p:extLst>
      <p:ext uri="{BB962C8B-B14F-4D97-AF65-F5344CB8AC3E}">
        <p14:creationId xmlns:p14="http://schemas.microsoft.com/office/powerpoint/2010/main" val="93121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133</a:t>
            </a:fld>
            <a:endParaRPr lang="es-VE"/>
          </a:p>
        </p:txBody>
      </p:sp>
    </p:spTree>
    <p:extLst>
      <p:ext uri="{BB962C8B-B14F-4D97-AF65-F5344CB8AC3E}">
        <p14:creationId xmlns:p14="http://schemas.microsoft.com/office/powerpoint/2010/main" val="1730290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134</a:t>
            </a:fld>
            <a:endParaRPr lang="es-VE"/>
          </a:p>
        </p:txBody>
      </p:sp>
    </p:spTree>
    <p:extLst>
      <p:ext uri="{BB962C8B-B14F-4D97-AF65-F5344CB8AC3E}">
        <p14:creationId xmlns:p14="http://schemas.microsoft.com/office/powerpoint/2010/main" val="423633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9" name="Rectángulo 8"/>
          <p:cNvSpPr/>
          <p:nvPr userDrawn="1"/>
        </p:nvSpPr>
        <p:spPr>
          <a:xfrm>
            <a:off x="738909" y="1616364"/>
            <a:ext cx="11065164" cy="4221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texto vertical 2"/>
          <p:cNvSpPr>
            <a:spLocks noGrp="1"/>
          </p:cNvSpPr>
          <p:nvPr>
            <p:ph type="body" orient="vert" idx="1" hasCustomPrompt="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1/13/2021</a:t>
            </a:fld>
            <a:endParaRPr lang="en-U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hasCustomPrompt="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1/13/2021</a:t>
            </a:fld>
            <a:endParaRPr lang="en-U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8E066A06-1327-4778-89A5-DD063AA7295C}" type="datetimeFigureOut">
              <a:rPr lang="es-ES" smtClean="0"/>
              <a:t>13/01/2021</a:t>
            </a:fld>
            <a:endParaRPr lang="es-ES"/>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20F01D05-6CD5-490B-AB6C-D479BCA20555}"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1 Imag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0" y="-1"/>
            <a:ext cx="12188700" cy="6859857"/>
          </a:xfrm>
          <a:prstGeom prst="rect">
            <a:avLst/>
          </a:prstGeom>
        </p:spPr>
      </p:pic>
      <p:sp>
        <p:nvSpPr>
          <p:cNvPr id="23" name="Rectángulo 22"/>
          <p:cNvSpPr/>
          <p:nvPr userDrawn="1"/>
        </p:nvSpPr>
        <p:spPr>
          <a:xfrm>
            <a:off x="6096000" y="309700"/>
            <a:ext cx="5854046"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Imagen 24"/>
          <p:cNvPicPr>
            <a:picLocks noChangeAspect="1"/>
          </p:cNvPicPr>
          <p:nvPr userDrawn="1"/>
        </p:nvPicPr>
        <p:blipFill rotWithShape="1">
          <a:blip r:embed="rId3">
            <a:extLst>
              <a:ext uri="{28A0092B-C50C-407E-A947-70E740481C1C}">
                <a14:useLocalDpi xmlns:a14="http://schemas.microsoft.com/office/drawing/2010/main" val="0"/>
              </a:ext>
            </a:extLst>
          </a:blip>
          <a:srcRect l="47650" r="1957" b="82087"/>
          <a:stretch>
            <a:fillRect/>
          </a:stretch>
        </p:blipFill>
        <p:spPr>
          <a:xfrm>
            <a:off x="5800672" y="0"/>
            <a:ext cx="6146276" cy="1228436"/>
          </a:xfrm>
          <a:prstGeom prst="rect">
            <a:avLst/>
          </a:prstGeom>
        </p:spPr>
      </p:pic>
      <p:sp>
        <p:nvSpPr>
          <p:cNvPr id="27" name="Rectángulo 26"/>
          <p:cNvSpPr/>
          <p:nvPr userDrawn="1"/>
        </p:nvSpPr>
        <p:spPr>
          <a:xfrm>
            <a:off x="7204364" y="3260436"/>
            <a:ext cx="4008581" cy="23737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esquinas redondeadas 2"/>
          <p:cNvSpPr/>
          <p:nvPr userDrawn="1"/>
        </p:nvSpPr>
        <p:spPr>
          <a:xfrm>
            <a:off x="6742545" y="1671782"/>
            <a:ext cx="4996873" cy="1092485"/>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3" name="Marcador de texto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1/13/2021</a:t>
            </a:fld>
            <a:endParaRPr lang="en-U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contenido 2"/>
          <p:cNvSpPr>
            <a:spLocks noGrp="1"/>
          </p:cNvSpPr>
          <p:nvPr>
            <p:ph sz="half" idx="1" hasCustomPrompt="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hasCustomPrompt="1"/>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1/13/2021</a:t>
            </a:fld>
            <a:endParaRPr lang="en-US"/>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n-US"/>
          </a:p>
        </p:txBody>
      </p:sp>
      <p:sp>
        <p:nvSpPr>
          <p:cNvPr id="3" name="Marcador de texto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hasCustomPrompt="1"/>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hasCustomPrompt="1"/>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1/13/2021</a:t>
            </a:fld>
            <a:endParaRPr lang="en-US"/>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Marcador de número de diapositiva 8"/>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1/13/2021</a:t>
            </a:fld>
            <a:endParaRPr lang="en-US"/>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Marcador de número de diapositiva 4"/>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1/13/2021</a:t>
            </a:fld>
            <a:endParaRPr lang="en-US"/>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1/13/2021</a:t>
            </a:fld>
            <a:endParaRPr lang="en-US"/>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1/13/2021</a:t>
            </a:fld>
            <a:endParaRPr lang="en-US"/>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699" y="0"/>
            <a:ext cx="12184601" cy="6858000"/>
          </a:xfrm>
          <a:prstGeom prst="rect">
            <a:avLst/>
          </a:prstGeom>
        </p:spPr>
      </p:pic>
      <p:sp>
        <p:nvSpPr>
          <p:cNvPr id="10" name="Rectángulo 9"/>
          <p:cNvSpPr/>
          <p:nvPr userDrawn="1"/>
        </p:nvSpPr>
        <p:spPr>
          <a:xfrm>
            <a:off x="738909" y="1616364"/>
            <a:ext cx="11065164" cy="4221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comments" Target="../comments/comment8.xml"/><Relationship Id="rId5" Type="http://schemas.openxmlformats.org/officeDocument/2006/relationships/image" Target="../media/image3.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10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6" Type="http://schemas.openxmlformats.org/officeDocument/2006/relationships/comments" Target="../comments/comment82.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10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7.png"/><Relationship Id="rId1" Type="http://schemas.openxmlformats.org/officeDocument/2006/relationships/slideLayout" Target="../slideLayouts/slideLayout12.xml"/><Relationship Id="rId4" Type="http://schemas.openxmlformats.org/officeDocument/2006/relationships/comments" Target="../comments/comment83.xml"/></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omments" Target="../comments/comment84.xml"/><Relationship Id="rId5" Type="http://schemas.microsoft.com/office/2007/relationships/hdphoto" Target="../media/hdphoto1.wdp"/><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omments" Target="../comments/comment85.xml"/><Relationship Id="rId5" Type="http://schemas.microsoft.com/office/2007/relationships/hdphoto" Target="../media/hdphoto1.wdp"/><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comments" Target="../comments/comment86.xml"/><Relationship Id="rId5" Type="http://schemas.microsoft.com/office/2007/relationships/hdphoto" Target="../media/hdphoto1.wdp"/><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comments" Target="../comments/comment87.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comments" Target="../comments/comment88.xml"/><Relationship Id="rId5" Type="http://schemas.openxmlformats.org/officeDocument/2006/relationships/image" Target="../media/image3.png"/><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comments" Target="../comments/comment9.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comments" Target="../comments/comment89.xml"/><Relationship Id="rId5" Type="http://schemas.openxmlformats.org/officeDocument/2006/relationships/image" Target="../media/image3.png"/><Relationship Id="rId4" Type="http://schemas.openxmlformats.org/officeDocument/2006/relationships/image" Target="../media/image13.png"/></Relationships>
</file>

<file path=ppt/slides/_rels/slide1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 Id="rId4" Type="http://schemas.openxmlformats.org/officeDocument/2006/relationships/comments" Target="../comments/comment90.xml"/></Relationships>
</file>

<file path=ppt/slides/_rels/slide112.xml.rels><?xml version="1.0" encoding="UTF-8" standalone="yes"?>
<Relationships xmlns="http://schemas.openxmlformats.org/package/2006/relationships"><Relationship Id="rId8" Type="http://schemas.openxmlformats.org/officeDocument/2006/relationships/comments" Target="../comments/comment91.xml"/><Relationship Id="rId3" Type="http://schemas.openxmlformats.org/officeDocument/2006/relationships/image" Target="../media/image9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91.png"/></Relationships>
</file>

<file path=ppt/slides/_rels/slide113.xml.rels><?xml version="1.0" encoding="UTF-8" standalone="yes"?>
<Relationships xmlns="http://schemas.openxmlformats.org/package/2006/relationships"><Relationship Id="rId8" Type="http://schemas.openxmlformats.org/officeDocument/2006/relationships/comments" Target="../comments/comment92.xml"/><Relationship Id="rId3" Type="http://schemas.openxmlformats.org/officeDocument/2006/relationships/image" Target="../media/image9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91.png"/></Relationships>
</file>

<file path=ppt/slides/_rels/slide114.xml.rels><?xml version="1.0" encoding="UTF-8" standalone="yes"?>
<Relationships xmlns="http://schemas.openxmlformats.org/package/2006/relationships"><Relationship Id="rId8" Type="http://schemas.openxmlformats.org/officeDocument/2006/relationships/comments" Target="../comments/comment93.xml"/><Relationship Id="rId3" Type="http://schemas.openxmlformats.org/officeDocument/2006/relationships/image" Target="../media/image9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91.png"/></Relationships>
</file>

<file path=ppt/slides/_rels/slide1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0.png"/><Relationship Id="rId7" Type="http://schemas.openxmlformats.org/officeDocument/2006/relationships/image" Target="../media/image8.png"/><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27.png"/><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0.png"/><Relationship Id="rId7" Type="http://schemas.openxmlformats.org/officeDocument/2006/relationships/image" Target="../media/image8.png"/><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27.png"/><Relationship Id="rId4" Type="http://schemas.openxmlformats.org/officeDocument/2006/relationships/image" Target="../media/image91.png"/></Relationships>
</file>

<file path=ppt/slides/_rels/slide1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0.png"/><Relationship Id="rId7" Type="http://schemas.openxmlformats.org/officeDocument/2006/relationships/image" Target="../media/image8.png"/><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27.png"/><Relationship Id="rId4" Type="http://schemas.openxmlformats.org/officeDocument/2006/relationships/image" Target="../media/image91.png"/></Relationships>
</file>

<file path=ppt/slides/_rels/slide11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91.png"/></Relationships>
</file>

<file path=ppt/slides/_rels/slide1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6.png"/><Relationship Id="rId7" Type="http://schemas.openxmlformats.org/officeDocument/2006/relationships/image" Target="../media/image8.png"/><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comments" Target="../comments/comment9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omments" Target="../comments/comment10.xml"/><Relationship Id="rId2" Type="http://schemas.openxmlformats.org/officeDocument/2006/relationships/image" Target="../media/image16.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6.png"/><Relationship Id="rId7" Type="http://schemas.openxmlformats.org/officeDocument/2006/relationships/image" Target="../media/image8.png"/><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comments" Target="../comments/comment95.xml"/></Relationships>
</file>

<file path=ppt/slides/_rels/slide1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6.png"/><Relationship Id="rId7" Type="http://schemas.openxmlformats.org/officeDocument/2006/relationships/image" Target="../media/image8.png"/><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comments" Target="../comments/comment96.xml"/></Relationships>
</file>

<file path=ppt/slides/_rels/slide1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6.png"/><Relationship Id="rId7" Type="http://schemas.openxmlformats.org/officeDocument/2006/relationships/image" Target="../media/image8.png"/><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comments" Target="../comments/comment97.xml"/></Relationships>
</file>

<file path=ppt/slides/_rels/slide1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6.png"/><Relationship Id="rId7" Type="http://schemas.openxmlformats.org/officeDocument/2006/relationships/image" Target="../media/image8.png"/><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comments" Target="../comments/comment98.xml"/></Relationships>
</file>

<file path=ppt/slides/_rels/slide1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GIF"/><Relationship Id="rId7"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comments" Target="../comments/comment99.xml"/></Relationships>
</file>

<file path=ppt/slides/_rels/slide1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GIF"/><Relationship Id="rId7"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GIF"/><Relationship Id="rId7"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comments" Target="../comments/comment100.xml"/></Relationships>
</file>

<file path=ppt/slides/_rels/slide1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GIF"/><Relationship Id="rId7"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2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GIF"/><Relationship Id="rId7"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3.png"/></Relationships>
</file>

<file path=ppt/slides/_rels/slide1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GIF"/><Relationship Id="rId7"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comments" Target="../comments/comment101.xml"/></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11.xml"/><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GIF"/><Relationship Id="rId7"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GIF"/><Relationship Id="rId7"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4.png"/></Relationships>
</file>

<file path=ppt/slides/_rels/slide1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8.png"/></Relationships>
</file>

<file path=ppt/slides/_rels/slide1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omments" Target="../comments/comment102.xml"/><Relationship Id="rId5" Type="http://schemas.microsoft.com/office/2007/relationships/hdphoto" Target="../media/hdphoto1.wdp"/><Relationship Id="rId4" Type="http://schemas.openxmlformats.org/officeDocument/2006/relationships/image" Target="../media/image8.png"/></Relationships>
</file>

<file path=ppt/slides/_rels/slide1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comments" Target="../comments/comment103.xml"/><Relationship Id="rId5" Type="http://schemas.microsoft.com/office/2007/relationships/hdphoto" Target="../media/hdphoto1.wdp"/><Relationship Id="rId4" Type="http://schemas.openxmlformats.org/officeDocument/2006/relationships/image" Target="../media/image8.png"/></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comments" Target="../comments/comment104.xml"/><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comments" Target="../comments/comment105.xml"/><Relationship Id="rId5" Type="http://schemas.openxmlformats.org/officeDocument/2006/relationships/image" Target="../media/image3.png"/><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comments" Target="../comments/comment106.xml"/><Relationship Id="rId5" Type="http://schemas.openxmlformats.org/officeDocument/2006/relationships/image" Target="../media/image3.png"/><Relationship Id="rId4" Type="http://schemas.openxmlformats.org/officeDocument/2006/relationships/image" Target="../media/image13.png"/></Relationships>
</file>

<file path=ppt/slides/_rels/slide1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comments" Target="../comments/comment107.xml"/><Relationship Id="rId4" Type="http://schemas.openxmlformats.org/officeDocument/2006/relationships/image" Target="../media/image10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omments" Target="../comments/comment12.xml"/><Relationship Id="rId2" Type="http://schemas.openxmlformats.org/officeDocument/2006/relationships/image" Target="../media/image16.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7.png"/><Relationship Id="rId1" Type="http://schemas.openxmlformats.org/officeDocument/2006/relationships/slideLayout" Target="../slideLayouts/slideLayout12.xml"/><Relationship Id="rId5" Type="http://schemas.openxmlformats.org/officeDocument/2006/relationships/comments" Target="../comments/comment108.xml"/><Relationship Id="rId4" Type="http://schemas.microsoft.com/office/2007/relationships/hdphoto" Target="../media/hdphoto1.wdp"/></Relationships>
</file>

<file path=ppt/slides/_rels/slide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7.png"/><Relationship Id="rId1" Type="http://schemas.openxmlformats.org/officeDocument/2006/relationships/slideLayout" Target="../slideLayouts/slideLayout12.xml"/><Relationship Id="rId5" Type="http://schemas.openxmlformats.org/officeDocument/2006/relationships/comments" Target="../comments/comment109.xml"/><Relationship Id="rId4" Type="http://schemas.microsoft.com/office/2007/relationships/hdphoto" Target="../media/hdphoto1.wdp"/></Relationships>
</file>

<file path=ppt/slides/_rels/slide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7.png"/><Relationship Id="rId1" Type="http://schemas.openxmlformats.org/officeDocument/2006/relationships/slideLayout" Target="../slideLayouts/slideLayout12.xml"/><Relationship Id="rId5" Type="http://schemas.openxmlformats.org/officeDocument/2006/relationships/comments" Target="../comments/comment110.xml"/><Relationship Id="rId4" Type="http://schemas.microsoft.com/office/2007/relationships/hdphoto" Target="../media/hdphoto1.wdp"/></Relationships>
</file>

<file path=ppt/slides/_rels/slide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comments" Target="../comments/comment111.xml"/><Relationship Id="rId5" Type="http://schemas.openxmlformats.org/officeDocument/2006/relationships/image" Target="../media/image109.png"/><Relationship Id="rId4" Type="http://schemas.openxmlformats.org/officeDocument/2006/relationships/image" Target="../media/image108.png"/></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12.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image" Target="../media/image108.png"/><Relationship Id="rId4" Type="http://schemas.microsoft.com/office/2007/relationships/hdphoto" Target="../media/hdphoto1.wdp"/></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13.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image" Target="../media/image110.png"/><Relationship Id="rId4" Type="http://schemas.microsoft.com/office/2007/relationships/hdphoto" Target="../media/hdphoto1.wdp"/></Relationships>
</file>

<file path=ppt/slides/_rels/slide1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08.png"/></Relationships>
</file>

<file path=ppt/slides/_rels/slide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image" Target="../media/image108.png"/><Relationship Id="rId4" Type="http://schemas.microsoft.com/office/2007/relationships/hdphoto" Target="../media/hdphoto1.wdp"/></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114.xml"/><Relationship Id="rId5" Type="http://schemas.openxmlformats.org/officeDocument/2006/relationships/image" Target="../media/image112.png"/><Relationship Id="rId4" Type="http://schemas.microsoft.com/office/2007/relationships/hdphoto" Target="../media/hdphoto1.wdp"/></Relationships>
</file>

<file path=ppt/slides/_rels/slide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115.xml"/><Relationship Id="rId5" Type="http://schemas.openxmlformats.org/officeDocument/2006/relationships/image" Target="../media/image11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13.xml"/><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116.xml"/><Relationship Id="rId5" Type="http://schemas.openxmlformats.org/officeDocument/2006/relationships/image" Target="../media/image114.png"/><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117.xml"/><Relationship Id="rId5" Type="http://schemas.openxmlformats.org/officeDocument/2006/relationships/image" Target="../media/image115.png"/><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118.xml"/><Relationship Id="rId5" Type="http://schemas.openxmlformats.org/officeDocument/2006/relationships/image" Target="../media/image116.png"/><Relationship Id="rId4" Type="http://schemas.microsoft.com/office/2007/relationships/hdphoto" Target="../media/hdphoto1.wdp"/></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119.xml"/><Relationship Id="rId5" Type="http://schemas.openxmlformats.org/officeDocument/2006/relationships/image" Target="../media/image117.png"/><Relationship Id="rId4" Type="http://schemas.microsoft.com/office/2007/relationships/hdphoto" Target="../media/hdphoto1.wdp"/></Relationships>
</file>

<file path=ppt/slides/_rels/slide1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120.xml"/><Relationship Id="rId5" Type="http://schemas.openxmlformats.org/officeDocument/2006/relationships/image" Target="../media/image118.png"/><Relationship Id="rId4" Type="http://schemas.microsoft.com/office/2007/relationships/hdphoto" Target="../media/hdphoto1.wdp"/></Relationships>
</file>

<file path=ppt/slides/_rels/slide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08.png"/></Relationships>
</file>

<file path=ppt/slides/_rels/slide1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image" Target="../media/image108.png"/><Relationship Id="rId4" Type="http://schemas.microsoft.com/office/2007/relationships/hdphoto" Target="../media/hdphoto1.wdp"/></Relationships>
</file>

<file path=ppt/slides/_rels/slide1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121.xml"/><Relationship Id="rId5" Type="http://schemas.openxmlformats.org/officeDocument/2006/relationships/image" Target="../media/image119.png"/><Relationship Id="rId4" Type="http://schemas.microsoft.com/office/2007/relationships/hdphoto" Target="../media/hdphoto1.wdp"/></Relationships>
</file>

<file path=ppt/slides/_rels/slide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122.xml"/><Relationship Id="rId5" Type="http://schemas.openxmlformats.org/officeDocument/2006/relationships/image" Target="../media/image12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omments" Target="../comments/comment14.xml"/><Relationship Id="rId2" Type="http://schemas.openxmlformats.org/officeDocument/2006/relationships/image" Target="../media/image16.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08.png"/></Relationships>
</file>

<file path=ppt/slides/_rels/slide1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image" Target="../media/image108.png"/><Relationship Id="rId4" Type="http://schemas.microsoft.com/office/2007/relationships/hdphoto" Target="../media/hdphoto1.wdp"/></Relationships>
</file>

<file path=ppt/slides/_rels/slide1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6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23.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png"/><Relationship Id="rId4" Type="http://schemas.microsoft.com/office/2007/relationships/hdphoto" Target="../media/hdphoto1.wdp"/></Relationships>
</file>

<file path=ppt/slides/_rels/slide1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comments" Target="../comments/comment124.xml"/><Relationship Id="rId5" Type="http://schemas.microsoft.com/office/2007/relationships/hdphoto" Target="../media/hdphoto1.wdp"/><Relationship Id="rId4" Type="http://schemas.openxmlformats.org/officeDocument/2006/relationships/image" Target="../media/image8.png"/></Relationships>
</file>

<file path=ppt/slides/_rels/slide1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3.png"/><Relationship Id="rId1" Type="http://schemas.openxmlformats.org/officeDocument/2006/relationships/slideLayout" Target="../slideLayouts/slideLayout12.xml"/><Relationship Id="rId6" Type="http://schemas.openxmlformats.org/officeDocument/2006/relationships/comments" Target="../comments/comment125.xml"/><Relationship Id="rId5" Type="http://schemas.openxmlformats.org/officeDocument/2006/relationships/image" Target="../media/image124.png"/><Relationship Id="rId4" Type="http://schemas.microsoft.com/office/2007/relationships/hdphoto" Target="../media/hdphoto1.wdp"/></Relationships>
</file>

<file path=ppt/slides/_rels/slide1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5.png"/><Relationship Id="rId1" Type="http://schemas.openxmlformats.org/officeDocument/2006/relationships/slideLayout" Target="../slideLayouts/slideLayout12.xml"/><Relationship Id="rId6" Type="http://schemas.openxmlformats.org/officeDocument/2006/relationships/comments" Target="../comments/comment126.xml"/><Relationship Id="rId5" Type="http://schemas.microsoft.com/office/2007/relationships/hdphoto" Target="../media/hdphoto1.wdp"/><Relationship Id="rId4" Type="http://schemas.openxmlformats.org/officeDocument/2006/relationships/image" Target="../media/image8.png"/></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5.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8.png"/></Relationships>
</file>

<file path=ppt/slides/_rels/slide1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6.png"/><Relationship Id="rId1" Type="http://schemas.openxmlformats.org/officeDocument/2006/relationships/slideLayout" Target="../slideLayouts/slideLayout12.xml"/><Relationship Id="rId6" Type="http://schemas.openxmlformats.org/officeDocument/2006/relationships/comments" Target="../comments/comment127.xml"/><Relationship Id="rId5" Type="http://schemas.microsoft.com/office/2007/relationships/hdphoto" Target="../media/hdphoto1.wdp"/><Relationship Id="rId4" Type="http://schemas.openxmlformats.org/officeDocument/2006/relationships/image" Target="../media/image8.png"/></Relationships>
</file>

<file path=ppt/slides/_rels/slide16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comments" Target="../comments/comment128.xml"/><Relationship Id="rId2" Type="http://schemas.openxmlformats.org/officeDocument/2006/relationships/image" Target="../media/image126.png"/><Relationship Id="rId1" Type="http://schemas.openxmlformats.org/officeDocument/2006/relationships/slideLayout" Target="../slideLayouts/slideLayout12.xml"/><Relationship Id="rId6" Type="http://schemas.openxmlformats.org/officeDocument/2006/relationships/image" Target="../media/image127.png"/><Relationship Id="rId5" Type="http://schemas.microsoft.com/office/2007/relationships/hdphoto" Target="../media/hdphoto1.wdp"/><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15.xml"/><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8.png"/></Relationships>
</file>

<file path=ppt/slides/_rels/slide1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6.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8.png"/></Relationships>
</file>

<file path=ppt/slides/_rels/slide1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6.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8.png"/></Relationships>
</file>

<file path=ppt/slides/_rels/slide1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129.xml"/><Relationship Id="rId5" Type="http://schemas.microsoft.com/office/2007/relationships/hdphoto" Target="../media/hdphoto1.wdp"/><Relationship Id="rId4" Type="http://schemas.openxmlformats.org/officeDocument/2006/relationships/image" Target="../media/image8.png"/></Relationships>
</file>

<file path=ppt/slides/_rels/slide173.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comments" Target="../comments/comment130.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29.png"/><Relationship Id="rId5" Type="http://schemas.microsoft.com/office/2007/relationships/hdphoto" Target="../media/hdphoto1.wdp"/><Relationship Id="rId4" Type="http://schemas.openxmlformats.org/officeDocument/2006/relationships/image" Target="../media/image8.png"/></Relationships>
</file>

<file path=ppt/slides/_rels/slide1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131.xml"/><Relationship Id="rId5" Type="http://schemas.microsoft.com/office/2007/relationships/hdphoto" Target="../media/hdphoto1.wdp"/><Relationship Id="rId4" Type="http://schemas.openxmlformats.org/officeDocument/2006/relationships/image" Target="../media/image8.png"/></Relationships>
</file>

<file path=ppt/slides/_rels/slide17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comments" Target="../comments/comment132.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30.png"/><Relationship Id="rId5" Type="http://schemas.microsoft.com/office/2007/relationships/hdphoto" Target="../media/hdphoto1.wdp"/><Relationship Id="rId4" Type="http://schemas.openxmlformats.org/officeDocument/2006/relationships/image" Target="../media/image8.png"/></Relationships>
</file>

<file path=ppt/slides/_rels/slide1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comments" Target="../comments/comment133.xml"/><Relationship Id="rId5" Type="http://schemas.microsoft.com/office/2007/relationships/hdphoto" Target="../media/hdphoto1.wdp"/><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3.png"/><Relationship Id="rId7"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GIF"/><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comments" Target="../comments/comment16.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GIF"/><Relationship Id="rId5" Type="http://schemas.openxmlformats.org/officeDocument/2006/relationships/image" Target="../media/image25.png"/><Relationship Id="rId10" Type="http://schemas.openxmlformats.org/officeDocument/2006/relationships/comments" Target="../comments/comment17.xml"/><Relationship Id="rId4" Type="http://schemas.openxmlformats.org/officeDocument/2006/relationships/image" Target="../media/image24.png"/><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2.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GIF"/><Relationship Id="rId11" Type="http://schemas.openxmlformats.org/officeDocument/2006/relationships/comments" Target="../comments/comment18.xml"/><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3.png"/><Relationship Id="rId7"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GIF"/><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comments" Target="../comments/comment19.xml"/></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GIF"/><Relationship Id="rId5" Type="http://schemas.openxmlformats.org/officeDocument/2006/relationships/image" Target="../media/image25.png"/><Relationship Id="rId10" Type="http://schemas.openxmlformats.org/officeDocument/2006/relationships/comments" Target="../comments/comment20.xml"/><Relationship Id="rId4" Type="http://schemas.openxmlformats.org/officeDocument/2006/relationships/image" Target="../media/image24.png"/><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GIF"/><Relationship Id="rId5" Type="http://schemas.openxmlformats.org/officeDocument/2006/relationships/image" Target="../media/image25.png"/><Relationship Id="rId10" Type="http://schemas.openxmlformats.org/officeDocument/2006/relationships/comments" Target="../comments/comment21.xml"/><Relationship Id="rId4" Type="http://schemas.openxmlformats.org/officeDocument/2006/relationships/image" Target="../media/image24.png"/><Relationship Id="rId9"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31.png"/><Relationship Id="rId9" Type="http://schemas.openxmlformats.org/officeDocument/2006/relationships/comments" Target="../comments/comment2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microsoft.com/office/2007/relationships/hdphoto" Target="../media/hdphoto1.wdp"/><Relationship Id="rId12"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35.png"/><Relationship Id="rId5" Type="http://schemas.openxmlformats.org/officeDocument/2006/relationships/image" Target="../media/image27.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31.png"/><Relationship Id="rId9" Type="http://schemas.openxmlformats.org/officeDocument/2006/relationships/comments" Target="../comments/comment23.xml"/></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comments" Target="../comments/comment24.xml"/><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comments" Target="../comments/commen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3.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comments" Target="../comments/comment26.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26.GIF"/><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omments" Target="../comments/comment27.xml"/></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omments" Target="../comments/comment28.xml"/></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omments" Target="../comments/comment29.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omments" Target="../comments/comment30.xml"/></Relationships>
</file>

<file path=ppt/slides/_rels/slide35.xml.rels><?xml version="1.0" encoding="UTF-8" standalone="yes"?>
<Relationships xmlns="http://schemas.openxmlformats.org/package/2006/relationships"><Relationship Id="rId8" Type="http://schemas.openxmlformats.org/officeDocument/2006/relationships/comments" Target="../comments/comment31.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26.GIF"/><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omments" Target="../comments/comment32.xml"/></Relationships>
</file>

<file path=ppt/slides/_rels/slide3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omments" Target="../comments/comment33.xml"/></Relationships>
</file>

<file path=ppt/slides/_rels/slide38.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omments" Target="../comments/comment34.xml"/></Relationships>
</file>

<file path=ppt/slides/_rels/slide39.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omments" Target="../comments/comment3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4.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omments" Target="../comments/comment36.xml"/></Relationships>
</file>

<file path=ppt/slides/_rels/slide41.xml.rels><?xml version="1.0" encoding="UTF-8" standalone="yes"?>
<Relationships xmlns="http://schemas.openxmlformats.org/package/2006/relationships"><Relationship Id="rId8" Type="http://schemas.openxmlformats.org/officeDocument/2006/relationships/comments" Target="../comments/comment37.xml"/><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3.png"/><Relationship Id="rId10" Type="http://schemas.openxmlformats.org/officeDocument/2006/relationships/comments" Target="../comments/comment38.xml"/><Relationship Id="rId4" Type="http://schemas.openxmlformats.org/officeDocument/2006/relationships/image" Target="../media/image41.png"/><Relationship Id="rId9"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omments" Target="../comments/comment39.xml"/></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comments" Target="../comments/comment40.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comments" Target="../comments/comment41.xml"/><Relationship Id="rId2" Type="http://schemas.openxmlformats.org/officeDocument/2006/relationships/image" Target="../media/image26.GIF"/><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42.xml"/><Relationship Id="rId3" Type="http://schemas.openxmlformats.org/officeDocument/2006/relationships/image" Target="../media/image54.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4.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4.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comments" Target="../comments/comment43.xml"/><Relationship Id="rId2" Type="http://schemas.openxmlformats.org/officeDocument/2006/relationships/image" Target="../media/image26.GIF"/><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comments" Target="../comments/comment44.xml"/><Relationship Id="rId3" Type="http://schemas.openxmlformats.org/officeDocument/2006/relationships/image" Target="../media/image54.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microsoft.com/office/2007/relationships/hdphoto" Target="../media/hdphoto1.wdp"/><Relationship Id="rId2" Type="http://schemas.openxmlformats.org/officeDocument/2006/relationships/image" Target="../media/image26.GIF"/><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55.png"/><Relationship Id="rId9" Type="http://schemas.openxmlformats.org/officeDocument/2006/relationships/comments" Target="../comments/comment45.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46.xml"/><Relationship Id="rId5" Type="http://schemas.microsoft.com/office/2007/relationships/hdphoto" Target="../media/hdphoto1.wdp"/><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comments" Target="../comments/comment47.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59.png"/><Relationship Id="rId5" Type="http://schemas.microsoft.com/office/2007/relationships/hdphoto" Target="../media/hdphoto1.wdp"/><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comments" Target="../comments/comment48.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60.png"/><Relationship Id="rId5" Type="http://schemas.microsoft.com/office/2007/relationships/hdphoto" Target="../media/hdphoto1.wdp"/><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comments" Target="../comments/comment49.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61.png"/><Relationship Id="rId5" Type="http://schemas.microsoft.com/office/2007/relationships/hdphoto" Target="../media/hdphoto1.wdp"/><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comments" Target="../comments/comment50.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62.png"/><Relationship Id="rId5" Type="http://schemas.microsoft.com/office/2007/relationships/hdphoto" Target="../media/hdphoto1.wdp"/><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comments" Target="../comments/comment51.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52.xml"/><Relationship Id="rId5" Type="http://schemas.microsoft.com/office/2007/relationships/hdphoto" Target="../media/hdphoto1.wdp"/><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comments" Target="../comments/comment53.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comments" Target="../comments/comment5.xml"/><Relationship Id="rId5" Type="http://schemas.microsoft.com/office/2007/relationships/hdphoto" Target="../media/hdphoto1.wdp"/><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comments" Target="../comments/comment54.xml"/><Relationship Id="rId3" Type="http://schemas.openxmlformats.org/officeDocument/2006/relationships/image" Target="../media/image58.png"/><Relationship Id="rId7" Type="http://schemas.openxmlformats.org/officeDocument/2006/relationships/image" Target="../media/image64.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comments" Target="../comments/comment55.xml"/><Relationship Id="rId5" Type="http://schemas.microsoft.com/office/2007/relationships/hdphoto" Target="../media/hdphoto1.wdp"/><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comments" Target="../comments/comment56.xml"/><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53.png"/><Relationship Id="rId5" Type="http://schemas.microsoft.com/office/2007/relationships/hdphoto" Target="../media/hdphoto1.wdp"/><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comments" Target="../comments/comment57.xml"/><Relationship Id="rId2" Type="http://schemas.openxmlformats.org/officeDocument/2006/relationships/image" Target="../media/image65.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8" Type="http://schemas.openxmlformats.org/officeDocument/2006/relationships/comments" Target="../comments/comment58.xml"/><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8" Type="http://schemas.openxmlformats.org/officeDocument/2006/relationships/comments" Target="../comments/comment59.xml"/><Relationship Id="rId3" Type="http://schemas.openxmlformats.org/officeDocument/2006/relationships/image" Target="../media/image66.png"/><Relationship Id="rId7"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comments" Target="../comments/comment60.xml"/><Relationship Id="rId5" Type="http://schemas.microsoft.com/office/2007/relationships/hdphoto" Target="../media/hdphoto1.wdp"/><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comments" Target="../comments/comment61.xml"/><Relationship Id="rId5" Type="http://schemas.microsoft.com/office/2007/relationships/hdphoto" Target="../media/hdphoto1.wdp"/><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omments" Target="../comments/comment62.xml"/><Relationship Id="rId5" Type="http://schemas.microsoft.com/office/2007/relationships/hdphoto" Target="../media/hdphoto1.wdp"/><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comments" Target="../comments/comment6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comments" Target="../comments/comment6.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comments" Target="../comments/comment64.xml"/><Relationship Id="rId5" Type="http://schemas.openxmlformats.org/officeDocument/2006/relationships/image" Target="../media/image3.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comments" Target="../comments/comment65.xml"/><Relationship Id="rId5" Type="http://schemas.openxmlformats.org/officeDocument/2006/relationships/image" Target="../media/image3.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66.xml"/><Relationship Id="rId2"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8" Type="http://schemas.openxmlformats.org/officeDocument/2006/relationships/comments" Target="../comments/comment67.xml"/><Relationship Id="rId3" Type="http://schemas.openxmlformats.org/officeDocument/2006/relationships/image" Target="../media/image8.png"/><Relationship Id="rId7"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8.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comments" Target="../comments/comment68.xml"/><Relationship Id="rId5" Type="http://schemas.openxmlformats.org/officeDocument/2006/relationships/image" Target="../media/image70.png"/><Relationship Id="rId10" Type="http://schemas.openxmlformats.org/officeDocument/2006/relationships/image" Target="../media/image76.png"/><Relationship Id="rId4" Type="http://schemas.microsoft.com/office/2007/relationships/hdphoto" Target="../media/hdphoto1.wdp"/><Relationship Id="rId9" Type="http://schemas.openxmlformats.org/officeDocument/2006/relationships/image" Target="../media/image75.png"/></Relationships>
</file>

<file path=ppt/slides/_rels/slide76.xml.rels><?xml version="1.0" encoding="UTF-8" standalone="yes"?>
<Relationships xmlns="http://schemas.openxmlformats.org/package/2006/relationships"><Relationship Id="rId8" Type="http://schemas.openxmlformats.org/officeDocument/2006/relationships/comments" Target="../comments/comment69.xml"/><Relationship Id="rId3" Type="http://schemas.openxmlformats.org/officeDocument/2006/relationships/image" Target="../media/image8.png"/><Relationship Id="rId7" Type="http://schemas.openxmlformats.org/officeDocument/2006/relationships/image" Target="../media/image77.png"/><Relationship Id="rId2"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comments" Target="../comments/comment70.xml"/><Relationship Id="rId2" Type="http://schemas.openxmlformats.org/officeDocument/2006/relationships/image" Target="../media/image69.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comments" Target="../comments/comment7.xml"/><Relationship Id="rId5" Type="http://schemas.openxmlformats.org/officeDocument/2006/relationships/image" Target="../media/image3.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1.png"/><Relationship Id="rId9" Type="http://schemas.openxmlformats.org/officeDocument/2006/relationships/comments" Target="../comments/comment71.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comments" Target="../comments/comment72.xml"/><Relationship Id="rId2" Type="http://schemas.openxmlformats.org/officeDocument/2006/relationships/image" Target="../media/image69.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6" Type="http://schemas.openxmlformats.org/officeDocument/2006/relationships/comments" Target="../comments/comment73.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8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8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6" Type="http://schemas.openxmlformats.org/officeDocument/2006/relationships/comments" Target="../comments/comment74.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8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8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6" Type="http://schemas.openxmlformats.org/officeDocument/2006/relationships/comments" Target="../comments/comment75.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8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8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6" Type="http://schemas.openxmlformats.org/officeDocument/2006/relationships/comments" Target="../comments/comment76.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9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6" Type="http://schemas.openxmlformats.org/officeDocument/2006/relationships/comments" Target="../comments/comment77.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9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9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6" Type="http://schemas.openxmlformats.org/officeDocument/2006/relationships/comments" Target="../comments/comment78.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9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9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6" Type="http://schemas.openxmlformats.org/officeDocument/2006/relationships/comments" Target="../comments/comment79.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9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9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6" Type="http://schemas.openxmlformats.org/officeDocument/2006/relationships/comments" Target="../comments/comment80.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9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_rels/slide9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47.png"/><Relationship Id="rId3" Type="http://schemas.openxmlformats.org/officeDocument/2006/relationships/image" Target="../media/image26.GIF"/><Relationship Id="rId7" Type="http://schemas.openxmlformats.org/officeDocument/2006/relationships/image" Target="../media/image84.png"/><Relationship Id="rId12" Type="http://schemas.openxmlformats.org/officeDocument/2006/relationships/image" Target="../media/image46.png"/><Relationship Id="rId2" Type="http://schemas.openxmlformats.org/officeDocument/2006/relationships/image" Target="../media/image80.png"/><Relationship Id="rId16" Type="http://schemas.openxmlformats.org/officeDocument/2006/relationships/comments" Target="../comments/comment81.xml"/><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45.png"/><Relationship Id="rId5" Type="http://schemas.openxmlformats.org/officeDocument/2006/relationships/image" Target="../media/image82.png"/><Relationship Id="rId15" Type="http://schemas.microsoft.com/office/2007/relationships/hdphoto" Target="../media/hdphoto1.wdp"/><Relationship Id="rId10" Type="http://schemas.openxmlformats.org/officeDocument/2006/relationships/image" Target="../media/image44.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2" name="Rectángulo redondeado 1"/>
          <p:cNvSpPr/>
          <p:nvPr/>
        </p:nvSpPr>
        <p:spPr>
          <a:xfrm>
            <a:off x="5349240" y="2279650"/>
            <a:ext cx="6378575" cy="3911600"/>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3" name="Rectángulo redondeado 1"/>
          <p:cNvSpPr/>
          <p:nvPr/>
        </p:nvSpPr>
        <p:spPr>
          <a:xfrm>
            <a:off x="5415915" y="1280160"/>
            <a:ext cx="6355080" cy="727710"/>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latin typeface="Open Sans" panose="020B0606030504020204" pitchFamily="34" charset="0"/>
                <a:cs typeface="Open Sans" panose="020B0606030504020204" pitchFamily="34" charset="0"/>
                <a:sym typeface="+mn-ea"/>
              </a:rPr>
              <a:t>Recepción, almacenamiento y adecuación de muestras</a:t>
            </a:r>
            <a:endParaRPr lang="es-CO" altLang="es-ES" b="1" dirty="0">
              <a:latin typeface="Open Sans" panose="020B0606030504020204" pitchFamily="34" charset="0"/>
            </a:endParaRPr>
          </a:p>
        </p:txBody>
      </p:sp>
      <p:sp>
        <p:nvSpPr>
          <p:cNvPr id="14" name="CuadroTexto 13"/>
          <p:cNvSpPr txBox="1"/>
          <p:nvPr/>
        </p:nvSpPr>
        <p:spPr>
          <a:xfrm>
            <a:off x="5556250" y="2458720"/>
            <a:ext cx="6002020" cy="3784600"/>
          </a:xfrm>
          <a:prstGeom prst="rect">
            <a:avLst/>
          </a:prstGeom>
          <a:noFill/>
          <a:ln>
            <a:noFill/>
          </a:ln>
        </p:spPr>
        <p:txBody>
          <a:bodyPr wrap="square" rtlCol="0">
            <a:spAutoFit/>
          </a:bodyPr>
          <a:lstStyle/>
          <a:p>
            <a:pPr algn="ctr"/>
            <a:r>
              <a:rPr lang="es-ES" sz="1200" b="1" dirty="0">
                <a:solidFill>
                  <a:schemeClr val="bg2">
                    <a:lumMod val="25000"/>
                  </a:schemeClr>
                </a:solidFill>
                <a:latin typeface="Open Sans" panose="020B0606030504020204" pitchFamily="34" charset="0"/>
              </a:rPr>
              <a:t>Bienvenidos a </a:t>
            </a:r>
            <a:r>
              <a:rPr lang="es-CO" altLang="es-ES" sz="1200" b="1" dirty="0">
                <a:solidFill>
                  <a:schemeClr val="bg2">
                    <a:lumMod val="25000"/>
                  </a:schemeClr>
                </a:solidFill>
                <a:latin typeface="Open Sans" panose="020B0606030504020204" pitchFamily="34" charset="0"/>
              </a:rPr>
              <a:t>esta unidad</a:t>
            </a:r>
            <a:endParaRPr lang="es-ES" sz="1200" dirty="0">
              <a:solidFill>
                <a:schemeClr val="bg2">
                  <a:lumMod val="25000"/>
                </a:schemeClr>
              </a:solidFill>
              <a:latin typeface="Open Sans" panose="020B0606030504020204" pitchFamily="34" charset="0"/>
            </a:endParaRPr>
          </a:p>
          <a:p>
            <a:endParaRPr lang="es-ES" sz="1200" dirty="0">
              <a:solidFill>
                <a:schemeClr val="bg2">
                  <a:lumMod val="25000"/>
                </a:schemeClr>
              </a:solidFill>
              <a:latin typeface="Open Sans" panose="020B0606030504020204" pitchFamily="34" charset="0"/>
            </a:endParaRPr>
          </a:p>
          <a:p>
            <a:pPr algn="just"/>
            <a:r>
              <a:rPr sz="1200" dirty="0">
                <a:solidFill>
                  <a:schemeClr val="bg2">
                    <a:lumMod val="25000"/>
                  </a:schemeClr>
                </a:solidFill>
                <a:latin typeface="Open Sans" panose="020B0606030504020204" pitchFamily="34" charset="0"/>
              </a:rPr>
              <a:t>Durante esta unidad se describirá la preparación y el acondicionamiento de muestras requeridas para análisis químicos, mediante operaciones comunes en el laboratorio. Para el acondicionamiento de las muestras es muy importante la adquisición de buenos hábitos de trabajo en el laboratorio por parte del analista, tanto en la utilización del diverso material diseñado para funciones específicas</a:t>
            </a:r>
            <a:r>
              <a:rPr lang="es-CO" sz="1200" dirty="0">
                <a:solidFill>
                  <a:schemeClr val="bg2">
                    <a:lumMod val="25000"/>
                  </a:schemeClr>
                </a:solidFill>
                <a:latin typeface="Open Sans" panose="020B0606030504020204" pitchFamily="34" charset="0"/>
              </a:rPr>
              <a:t>,</a:t>
            </a:r>
            <a:r>
              <a:rPr sz="1200" dirty="0">
                <a:solidFill>
                  <a:schemeClr val="bg2">
                    <a:lumMod val="25000"/>
                  </a:schemeClr>
                </a:solidFill>
                <a:latin typeface="Open Sans" panose="020B0606030504020204" pitchFamily="34" charset="0"/>
              </a:rPr>
              <a:t> como en el uso de técnicas determinadas. </a:t>
            </a:r>
          </a:p>
          <a:p>
            <a:pPr algn="just"/>
            <a:endParaRPr sz="1200" dirty="0">
              <a:solidFill>
                <a:schemeClr val="bg2">
                  <a:lumMod val="25000"/>
                </a:schemeClr>
              </a:solidFill>
              <a:latin typeface="Open Sans" panose="020B0606030504020204" pitchFamily="34" charset="0"/>
            </a:endParaRPr>
          </a:p>
          <a:p>
            <a:pPr algn="just"/>
            <a:r>
              <a:rPr sz="1200" dirty="0">
                <a:solidFill>
                  <a:schemeClr val="bg2">
                    <a:lumMod val="25000"/>
                  </a:schemeClr>
                </a:solidFill>
                <a:latin typeface="Open Sans" panose="020B0606030504020204" pitchFamily="34" charset="0"/>
              </a:rPr>
              <a:t>El acondicionamiento y pretratamiento de las muestras constan de varias etapas que dependen del tipo de muestra y de su naturaleza, así como de los requerimientos individuales de los análisis que se vayan a llevar a cabo. </a:t>
            </a:r>
          </a:p>
          <a:p>
            <a:pPr algn="just"/>
            <a:endParaRPr sz="1200" dirty="0">
              <a:solidFill>
                <a:schemeClr val="bg2">
                  <a:lumMod val="25000"/>
                </a:schemeClr>
              </a:solidFill>
              <a:latin typeface="Open Sans" panose="020B0606030504020204" pitchFamily="34" charset="0"/>
            </a:endParaRPr>
          </a:p>
          <a:p>
            <a:pPr algn="just"/>
            <a:r>
              <a:rPr sz="1200" dirty="0">
                <a:solidFill>
                  <a:schemeClr val="bg2">
                    <a:lumMod val="25000"/>
                  </a:schemeClr>
                </a:solidFill>
                <a:latin typeface="Open Sans" panose="020B0606030504020204" pitchFamily="34" charset="0"/>
              </a:rPr>
              <a:t>Las diferentes operaciones de pretratamiento van a depender, por tanto, de cada problemática concreta, pero en general suelen emplearse las siguientes: secado, eliminación de sólidos voluminosos, homogeneización por mezcla, trituración hasta un determinado tamaño de grano, disolución y/o disgregación.</a:t>
            </a:r>
          </a:p>
          <a:p>
            <a:pPr algn="ctr"/>
            <a:endParaRPr lang="es-ES" sz="1200" dirty="0">
              <a:solidFill>
                <a:schemeClr val="bg2">
                  <a:lumMod val="25000"/>
                </a:schemeClr>
              </a:solidFill>
              <a:latin typeface="Open Sans" panose="020B0606030504020204" pitchFamily="34" charset="0"/>
            </a:endParaRPr>
          </a:p>
        </p:txBody>
      </p:sp>
      <p:pic>
        <p:nvPicPr>
          <p:cNvPr id="4" name="Imagen 3" descr="profesor-estudiante"/>
          <p:cNvPicPr>
            <a:picLocks noChangeAspect="1"/>
          </p:cNvPicPr>
          <p:nvPr/>
        </p:nvPicPr>
        <p:blipFill>
          <a:blip r:embed="rId2"/>
          <a:stretch>
            <a:fillRect/>
          </a:stretch>
        </p:blipFill>
        <p:spPr>
          <a:xfrm>
            <a:off x="-233045" y="1497330"/>
            <a:ext cx="5789295" cy="45942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1</a:t>
            </a:r>
          </a:p>
        </p:txBody>
      </p:sp>
      <p:sp>
        <p:nvSpPr>
          <p:cNvPr id="9" name="Bocadillo: rectángulo con esquinas redondeadas 8"/>
          <p:cNvSpPr/>
          <p:nvPr/>
        </p:nvSpPr>
        <p:spPr>
          <a:xfrm>
            <a:off x="6816725" y="2910840"/>
            <a:ext cx="4735195" cy="125984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Bocadillo: rectángulo con esquinas redondeadas 9"/>
          <p:cNvSpPr/>
          <p:nvPr/>
        </p:nvSpPr>
        <p:spPr>
          <a:xfrm>
            <a:off x="6816638" y="4226886"/>
            <a:ext cx="4735488" cy="736778"/>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2987704"/>
            <a:ext cx="4362450" cy="1814830"/>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ES" sz="1400" dirty="0">
                <a:solidFill>
                  <a:schemeClr val="tx1">
                    <a:lumMod val="75000"/>
                    <a:lumOff val="25000"/>
                  </a:schemeClr>
                </a:solidFill>
                <a:latin typeface="Open Sans" panose="020B0606030504020204" pitchFamily="34" charset="0"/>
              </a:rPr>
              <a:t>La información necesaria para resolver la actividad, la encontrarás en el contendido disponible a continuación. Recuerda descargar y desarrollar la guía de aprendizaje.</a:t>
            </a:r>
          </a:p>
          <a:p>
            <a:pPr algn="just"/>
            <a:endParaRPr lang="es-ES" sz="1400"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¡Está bien profesor, revisaré la información y resolveré la actividad!</a:t>
            </a:r>
          </a:p>
        </p:txBody>
      </p:sp>
      <p:pic>
        <p:nvPicPr>
          <p:cNvPr id="11" name="Imagen 10" descr="Icono&#10;&#10;Descripción generada automáticamen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pic>
        <p:nvPicPr>
          <p:cNvPr id="12" name="Imagen 11" descr="Imagen que contiene Sitio web&#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4963275"/>
            <a:ext cx="1546469" cy="536388"/>
          </a:xfrm>
          <a:prstGeom prst="rect">
            <a:avLst/>
          </a:prstGeom>
        </p:spPr>
      </p:pic>
      <p:pic>
        <p:nvPicPr>
          <p:cNvPr id="17" name="Imagen 16" descr="Icono&#10;&#10;Descripción generada automáticamen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1481" y="5027960"/>
            <a:ext cx="434340" cy="539422"/>
          </a:xfrm>
          <a:prstGeom prst="rect">
            <a:avLst/>
          </a:prstGeom>
        </p:spPr>
      </p:pic>
      <p:sp>
        <p:nvSpPr>
          <p:cNvPr id="2" name="Rectángulo 1"/>
          <p:cNvSpPr/>
          <p:nvPr/>
        </p:nvSpPr>
        <p:spPr>
          <a:xfrm>
            <a:off x="7464709" y="5805244"/>
            <a:ext cx="3370859" cy="307777"/>
          </a:xfrm>
          <a:prstGeom prst="rect">
            <a:avLst/>
          </a:prstGeom>
        </p:spPr>
        <p:txBody>
          <a:bodyPr wrap="none">
            <a:spAutoFit/>
          </a:bodyPr>
          <a:lstStyle/>
          <a:p>
            <a:pPr algn="just"/>
            <a:r>
              <a:rPr lang="es-ES" sz="1400" dirty="0">
                <a:solidFill>
                  <a:schemeClr val="tx1">
                    <a:lumMod val="75000"/>
                    <a:lumOff val="25000"/>
                  </a:schemeClr>
                </a:solidFill>
                <a:latin typeface="Open Sans" panose="020B0606030504020204" pitchFamily="34" charset="0"/>
              </a:rPr>
              <a:t>Haz clic en el botón descargar actividad:</a:t>
            </a:r>
          </a:p>
        </p:txBody>
      </p:sp>
      <p:pic>
        <p:nvPicPr>
          <p:cNvPr id="5" name="Imagen 4" descr="Texto&#10;&#10;Descripción generada automáticamen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054465" y="4377055"/>
            <a:ext cx="585470" cy="585470"/>
          </a:xfrm>
          <a:prstGeom prst="rect">
            <a:avLst/>
          </a:prstGeom>
        </p:spPr>
      </p:pic>
      <p:sp>
        <p:nvSpPr>
          <p:cNvPr id="2" name="Rectángulo 1"/>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1977390"/>
            <a:ext cx="9662160" cy="180657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Rectángulo 6"/>
          <p:cNvSpPr/>
          <p:nvPr/>
        </p:nvSpPr>
        <p:spPr>
          <a:xfrm>
            <a:off x="3710305" y="2259330"/>
            <a:ext cx="4772025"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Recepción y registro de la muestra</a:t>
            </a:r>
          </a:p>
        </p:txBody>
      </p:sp>
      <p:sp>
        <p:nvSpPr>
          <p:cNvPr id="9" name="Cuadro de texto 8"/>
          <p:cNvSpPr txBox="1"/>
          <p:nvPr/>
        </p:nvSpPr>
        <p:spPr>
          <a:xfrm>
            <a:off x="1868805" y="2663190"/>
            <a:ext cx="8443595" cy="829945"/>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En el laboratorio, el recepcionista inspecciona la condición y el sello de la muestra, compara la información de la etiqueta y el sello con el registro o formato del proceso de control y vigilancia, le asigna un número o código para su entrada al laboratorio, la registra en el libro del laboratorio, y la guarda en el cuarto o cabina de almacenamiento hasta que sea asignada a un analista.</a:t>
            </a:r>
          </a:p>
        </p:txBody>
      </p:sp>
      <p:sp>
        <p:nvSpPr>
          <p:cNvPr id="23" name="Óvalo 22"/>
          <p:cNvSpPr/>
          <p:nvPr/>
        </p:nvSpPr>
        <p:spPr>
          <a:xfrm>
            <a:off x="10102850" y="2322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02850" y="2280920"/>
            <a:ext cx="585470" cy="58547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885680" y="4187825"/>
            <a:ext cx="585470" cy="58547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450" y="4377055"/>
            <a:ext cx="585470" cy="585470"/>
          </a:xfrm>
          <a:prstGeom prst="rect">
            <a:avLst/>
          </a:prstGeom>
        </p:spPr>
      </p:pic>
      <p:sp>
        <p:nvSpPr>
          <p:cNvPr id="2" name="Rectángulo 1"/>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1977390"/>
            <a:ext cx="9662160" cy="180657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Rectángulo 6"/>
          <p:cNvSpPr/>
          <p:nvPr/>
        </p:nvSpPr>
        <p:spPr>
          <a:xfrm>
            <a:off x="3710305" y="2259330"/>
            <a:ext cx="4772025"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Asignación de la muestra para análisis</a:t>
            </a:r>
          </a:p>
        </p:txBody>
      </p:sp>
      <p:sp>
        <p:nvSpPr>
          <p:cNvPr id="9" name="Cuadro de texto 8"/>
          <p:cNvSpPr txBox="1"/>
          <p:nvPr/>
        </p:nvSpPr>
        <p:spPr>
          <a:xfrm>
            <a:off x="1868805" y="2663190"/>
            <a:ext cx="8443595" cy="460375"/>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El coordinador del laboratorio asigna la muestra para su análisis. Una vez la muestra está en el laboratorio, el auditor y los analistas son responsables de su cuidado y vigilancia.</a:t>
            </a:r>
          </a:p>
        </p:txBody>
      </p:sp>
      <p:sp>
        <p:nvSpPr>
          <p:cNvPr id="23" name="Óvalo 22"/>
          <p:cNvSpPr/>
          <p:nvPr/>
        </p:nvSpPr>
        <p:spPr>
          <a:xfrm>
            <a:off x="10102850" y="2322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31120" y="2407920"/>
            <a:ext cx="585470" cy="58547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139700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Codificación</a:t>
            </a:r>
          </a:p>
        </p:txBody>
      </p:sp>
      <p:sp>
        <p:nvSpPr>
          <p:cNvPr id="3" name="Cuadro de texto 2"/>
          <p:cNvSpPr txBox="1"/>
          <p:nvPr/>
        </p:nvSpPr>
        <p:spPr>
          <a:xfrm>
            <a:off x="645795" y="1412875"/>
            <a:ext cx="1089025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codificación es un método de identificación, en este caso particular para muestras químicas.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Código, es una serie de caracteres numéricos, alfabéticos o una combinación de ambas utilizados para identificar un objeto; cada uno de estos caracteres muestra una serie de propiedades distintas del objeto, estas características son principales y establecen una identificación primaria del objeto tales como lugar y empresa de fabricación, lotes y referencias internas si hablamos de un producto.</a:t>
            </a:r>
          </a:p>
        </p:txBody>
      </p:sp>
      <p:sp>
        <p:nvSpPr>
          <p:cNvPr id="2" name="Cuadro de texto 1"/>
          <p:cNvSpPr txBox="1"/>
          <p:nvPr/>
        </p:nvSpPr>
        <p:spPr>
          <a:xfrm>
            <a:off x="4826000" y="2669540"/>
            <a:ext cx="6710045" cy="249174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codificación de muestras químicas, busca identificar otro tipo de características tales como la naturaleza de las muestras, fecha y hora de recepción de la muestra y/o toma de la misma, el tipo de cliente si es externo o interno y los parámetros a determinar entre otras características que define la organización. El objetivo de realizar una codificación además de identificar la muestra, permite al laboratorio y a sus analistas realizar trazabilidad de todos sus procesos, permite devolverse en el tiempo y conocer cada paso de esta muestra. </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La importancia del uso de la codificación por parte de una organización para mantener un ordenamiento sistemático de las muestras u otro objeto de análisis es de suma relevancia para la aplicación de un buen sistema de </a:t>
            </a:r>
          </a:p>
          <a:p>
            <a:r>
              <a:rPr lang="es-CO" sz="1200">
                <a:solidFill>
                  <a:schemeClr val="bg2">
                    <a:lumMod val="25000"/>
                  </a:schemeClr>
                </a:solidFill>
                <a:latin typeface="Open Sans" panose="020B0606030504020204" pitchFamily="34" charset="0"/>
                <a:sym typeface="+mn-ea"/>
              </a:rPr>
              <a:t>gestión de la calidad en la administración de las </a:t>
            </a:r>
          </a:p>
          <a:p>
            <a:r>
              <a:rPr lang="es-CO" sz="1200">
                <a:solidFill>
                  <a:schemeClr val="bg2">
                    <a:lumMod val="25000"/>
                  </a:schemeClr>
                </a:solidFill>
                <a:latin typeface="Open Sans" panose="020B0606030504020204" pitchFamily="34" charset="0"/>
                <a:sym typeface="+mn-ea"/>
              </a:rPr>
              <a:t>actividades de un laboratorio de análisis químico.</a:t>
            </a:r>
          </a:p>
        </p:txBody>
      </p:sp>
      <p:pic>
        <p:nvPicPr>
          <p:cNvPr id="6" name="Imagen 5" descr="codificacion"/>
          <p:cNvPicPr>
            <a:picLocks noChangeAspect="1"/>
          </p:cNvPicPr>
          <p:nvPr/>
        </p:nvPicPr>
        <p:blipFill>
          <a:blip r:embed="rId2"/>
          <a:stretch>
            <a:fillRect/>
          </a:stretch>
        </p:blipFill>
        <p:spPr>
          <a:xfrm>
            <a:off x="1005840" y="2669540"/>
            <a:ext cx="3307080" cy="2547620"/>
          </a:xfrm>
          <a:prstGeom prst="rect">
            <a:avLst/>
          </a:prstGeom>
        </p:spPr>
      </p:pic>
      <p:pic>
        <p:nvPicPr>
          <p:cNvPr id="24" name="Imagen 23" descr="mezclas"/>
          <p:cNvPicPr>
            <a:picLocks noChangeAspect="1"/>
          </p:cNvPicPr>
          <p:nvPr/>
        </p:nvPicPr>
        <p:blipFill>
          <a:blip r:embed="rId3"/>
          <a:stretch>
            <a:fillRect/>
          </a:stretch>
        </p:blipFill>
        <p:spPr>
          <a:xfrm>
            <a:off x="8858250" y="4506595"/>
            <a:ext cx="2157730" cy="1513205"/>
          </a:xfrm>
          <a:prstGeom prst="rect">
            <a:avLst/>
          </a:prstGeom>
        </p:spPr>
      </p:pic>
      <p:sp>
        <p:nvSpPr>
          <p:cNvPr id="7" name="Rectángulo 6"/>
          <p:cNvSpPr/>
          <p:nvPr/>
        </p:nvSpPr>
        <p:spPr>
          <a:xfrm>
            <a:off x="818515" y="5282565"/>
            <a:ext cx="3681730" cy="398780"/>
          </a:xfrm>
          <a:prstGeom prst="rect">
            <a:avLst/>
          </a:prstGeom>
        </p:spPr>
        <p:txBody>
          <a:bodyPr wrap="square">
            <a:spAutoFit/>
          </a:bodyPr>
          <a:lstStyle/>
          <a:p>
            <a:pPr algn="ctr">
              <a:lnSpc>
                <a:spcPct val="100000"/>
              </a:lnSpc>
              <a:spcAft>
                <a:spcPts val="800"/>
              </a:spcAft>
            </a:pPr>
            <a:r>
              <a:rPr lang="es-CO" sz="1000"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Codificación y etiquetado automatizado de muestras de PCR (Prueba de proteína C reactiva)</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sp>
        <p:nvSpPr>
          <p:cNvPr id="14" name="Rectángulo redondeado 9"/>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solidFill>
                <a:latin typeface="Open Sans" panose="020B0606030504020204" pitchFamily="34" charset="0"/>
              </a:rPr>
              <a:t>Empareje </a:t>
            </a:r>
            <a:r>
              <a:rPr lang="es-CO" sz="1400">
                <a:solidFill>
                  <a:schemeClr val="tx1"/>
                </a:solidFill>
                <a:latin typeface="Open Sans" panose="020B0606030504020204" pitchFamily="34" charset="0"/>
                <a:cs typeface="Open Sans" panose="020B0606030504020204" pitchFamily="34" charset="0"/>
                <a:sym typeface="+mn-ea"/>
              </a:rPr>
              <a:t>el efecto de almacenamiento con el cambio potencial de la muestra.</a:t>
            </a:r>
            <a:r>
              <a:rPr lang="es-ES" sz="1400" dirty="0">
                <a:solidFill>
                  <a:schemeClr val="tx1"/>
                </a:solidFill>
                <a:latin typeface="Open Sans" panose="020B0606030504020204" pitchFamily="34" charset="0"/>
              </a:rPr>
              <a:t> </a:t>
            </a:r>
          </a:p>
        </p:txBody>
      </p:sp>
      <p:sp>
        <p:nvSpPr>
          <p:cNvPr id="16" name="Rectángulo 15"/>
          <p:cNvSpPr/>
          <p:nvPr/>
        </p:nvSpPr>
        <p:spPr>
          <a:xfrm>
            <a:off x="580016" y="1489509"/>
            <a:ext cx="1970476"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CONCÉNTRESE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3" name="CuadroTexto 32"/>
          <p:cNvSpPr txBox="1"/>
          <p:nvPr/>
        </p:nvSpPr>
        <p:spPr>
          <a:xfrm>
            <a:off x="9681349" y="4840048"/>
            <a:ext cx="1531620" cy="369332"/>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22" name="Rectángulo: esquinas redondeadas 21"/>
          <p:cNvSpPr/>
          <p:nvPr/>
        </p:nvSpPr>
        <p:spPr>
          <a:xfrm>
            <a:off x="654408" y="2747955"/>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Rectángulo: esquinas redondeadas 31"/>
          <p:cNvSpPr/>
          <p:nvPr/>
        </p:nvSpPr>
        <p:spPr>
          <a:xfrm>
            <a:off x="2871047" y="2753609"/>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5" name="Rectángulo: esquinas redondeadas 34"/>
          <p:cNvSpPr/>
          <p:nvPr/>
        </p:nvSpPr>
        <p:spPr>
          <a:xfrm>
            <a:off x="5059769" y="2741285"/>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esquinas redondeadas 36"/>
          <p:cNvSpPr/>
          <p:nvPr/>
        </p:nvSpPr>
        <p:spPr>
          <a:xfrm>
            <a:off x="7276408" y="2764190"/>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0" name="Rectángulo: esquinas redondeadas 39"/>
          <p:cNvSpPr/>
          <p:nvPr/>
        </p:nvSpPr>
        <p:spPr>
          <a:xfrm>
            <a:off x="698916" y="4535084"/>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5" name="Rectángulo: esquinas redondeadas 44"/>
          <p:cNvSpPr/>
          <p:nvPr/>
        </p:nvSpPr>
        <p:spPr>
          <a:xfrm>
            <a:off x="2915555" y="4540738"/>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7" name="Rectángulo: esquinas redondeadas 46"/>
          <p:cNvSpPr/>
          <p:nvPr/>
        </p:nvSpPr>
        <p:spPr>
          <a:xfrm>
            <a:off x="5104277" y="4528414"/>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9" name="Rectángulo: esquinas redondeadas 48"/>
          <p:cNvSpPr/>
          <p:nvPr/>
        </p:nvSpPr>
        <p:spPr>
          <a:xfrm>
            <a:off x="7296786" y="4551319"/>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4" name="CuadroTexto 53"/>
          <p:cNvSpPr txBox="1"/>
          <p:nvPr/>
        </p:nvSpPr>
        <p:spPr>
          <a:xfrm>
            <a:off x="7320852" y="3356702"/>
            <a:ext cx="2191154" cy="306705"/>
          </a:xfrm>
          <a:prstGeom prst="rect">
            <a:avLst/>
          </a:prstGeom>
          <a:noFill/>
        </p:spPr>
        <p:txBody>
          <a:bodyPr wrap="square" rtlCol="0">
            <a:spAutoFit/>
          </a:bodyPr>
          <a:lstStyle/>
          <a:p>
            <a:pPr algn="ctr"/>
            <a:r>
              <a:rPr lang="es-CO" sz="1400" b="1" dirty="0">
                <a:latin typeface="Open Sans" panose="020B0606030504020204"/>
              </a:rPr>
              <a:t>Absorción</a:t>
            </a:r>
          </a:p>
        </p:txBody>
      </p:sp>
      <p:sp>
        <p:nvSpPr>
          <p:cNvPr id="56" name="CuadroTexto 55"/>
          <p:cNvSpPr txBox="1"/>
          <p:nvPr/>
        </p:nvSpPr>
        <p:spPr>
          <a:xfrm>
            <a:off x="911689" y="4940531"/>
            <a:ext cx="1657598" cy="291465"/>
          </a:xfrm>
          <a:prstGeom prst="rect">
            <a:avLst/>
          </a:prstGeom>
          <a:noFill/>
        </p:spPr>
        <p:txBody>
          <a:bodyPr wrap="square" rtlCol="0">
            <a:spAutoFit/>
          </a:bodyPr>
          <a:lstStyle/>
          <a:p>
            <a:pPr algn="ctr"/>
            <a:r>
              <a:rPr lang="es-CO" sz="1300">
                <a:latin typeface="Open Sans" panose="020B0606030504020204" pitchFamily="34" charset="0"/>
                <a:cs typeface="Open Sans" panose="020B0606030504020204" pitchFamily="34" charset="0"/>
                <a:sym typeface="+mn-ea"/>
              </a:rPr>
              <a:t>Pérdida de agua</a:t>
            </a:r>
            <a:endParaRPr lang="es-CO" sz="1300" dirty="0">
              <a:latin typeface="Open Sans" panose="020B0606030504020204"/>
            </a:endParaRPr>
          </a:p>
        </p:txBody>
      </p:sp>
      <p:sp>
        <p:nvSpPr>
          <p:cNvPr id="58" name="CuadroTexto 57"/>
          <p:cNvSpPr txBox="1"/>
          <p:nvPr/>
        </p:nvSpPr>
        <p:spPr>
          <a:xfrm>
            <a:off x="3067461" y="4640449"/>
            <a:ext cx="1831009" cy="1091565"/>
          </a:xfrm>
          <a:prstGeom prst="rect">
            <a:avLst/>
          </a:prstGeom>
          <a:noFill/>
        </p:spPr>
        <p:txBody>
          <a:bodyPr wrap="square" rtlCol="0">
            <a:spAutoFit/>
          </a:bodyPr>
          <a:lstStyle/>
          <a:p>
            <a:pPr algn="ctr"/>
            <a:r>
              <a:rPr lang="es-CO" sz="1300">
                <a:latin typeface="Open Sans" panose="020B0606030504020204" pitchFamily="34" charset="0"/>
                <a:cs typeface="Open Sans" panose="020B0606030504020204" pitchFamily="34" charset="0"/>
                <a:sym typeface="+mn-ea"/>
              </a:rPr>
              <a:t>Destrucción de ácidos grasos insaturados, pérdida de vitaminas</a:t>
            </a:r>
            <a:r>
              <a:rPr lang="es-ES" altLang="en-US" sz="1300">
                <a:latin typeface="Open Sans" panose="020B0606030504020204" pitchFamily="34" charset="0"/>
                <a:cs typeface="Open Sans" panose="020B0606030504020204" pitchFamily="34" charset="0"/>
                <a:sym typeface="+mn-ea"/>
              </a:rPr>
              <a:t>.</a:t>
            </a:r>
            <a:endParaRPr lang="es-ES" sz="1300" dirty="0">
              <a:latin typeface="Open Sans" panose="020B0606030504020204"/>
            </a:endParaRPr>
          </a:p>
        </p:txBody>
      </p:sp>
      <p:sp>
        <p:nvSpPr>
          <p:cNvPr id="60" name="CuadroTexto 59"/>
          <p:cNvSpPr txBox="1"/>
          <p:nvPr/>
        </p:nvSpPr>
        <p:spPr>
          <a:xfrm>
            <a:off x="5256183" y="4664006"/>
            <a:ext cx="1856117" cy="291465"/>
          </a:xfrm>
          <a:prstGeom prst="rect">
            <a:avLst/>
          </a:prstGeom>
          <a:noFill/>
        </p:spPr>
        <p:txBody>
          <a:bodyPr wrap="square" rtlCol="0">
            <a:spAutoFit/>
          </a:bodyPr>
          <a:lstStyle/>
          <a:p>
            <a:pPr algn="ctr"/>
            <a:r>
              <a:rPr lang="es-CO" sz="1300">
                <a:latin typeface="Open Sans" panose="020B0606030504020204" pitchFamily="34" charset="0"/>
                <a:cs typeface="Open Sans" panose="020B0606030504020204" pitchFamily="34" charset="0"/>
                <a:sym typeface="+mn-ea"/>
              </a:rPr>
              <a:t>Fotodegradación</a:t>
            </a:r>
            <a:endParaRPr lang="es-CO" sz="1300" dirty="0">
              <a:latin typeface="Open Sans" panose="020B0606030504020204"/>
            </a:endParaRPr>
          </a:p>
        </p:txBody>
      </p:sp>
      <p:sp>
        <p:nvSpPr>
          <p:cNvPr id="62" name="CuadroTexto 61"/>
          <p:cNvSpPr txBox="1"/>
          <p:nvPr/>
        </p:nvSpPr>
        <p:spPr>
          <a:xfrm>
            <a:off x="7594535" y="4740476"/>
            <a:ext cx="1574664" cy="491490"/>
          </a:xfrm>
          <a:prstGeom prst="rect">
            <a:avLst/>
          </a:prstGeom>
          <a:noFill/>
        </p:spPr>
        <p:txBody>
          <a:bodyPr wrap="square" rtlCol="0">
            <a:spAutoFit/>
          </a:bodyPr>
          <a:lstStyle/>
          <a:p>
            <a:pPr algn="ctr">
              <a:buNone/>
            </a:pPr>
            <a:r>
              <a:rPr lang="es-CO" sz="1300">
                <a:latin typeface="Open Sans" panose="020B0606030504020204" pitchFamily="34" charset="0"/>
                <a:cs typeface="Open Sans" panose="020B0606030504020204" pitchFamily="34" charset="0"/>
                <a:sym typeface="+mn-ea"/>
              </a:rPr>
              <a:t>Ganancia de agua</a:t>
            </a:r>
            <a:endParaRPr lang="es-CO" sz="1300">
              <a:latin typeface="Open Sans" panose="020B0606030504020204" pitchFamily="34" charset="0"/>
              <a:cs typeface="Open Sans" panose="020B0606030504020204" pitchFamily="34" charset="0"/>
            </a:endParaRPr>
          </a:p>
        </p:txBody>
      </p:sp>
      <p:cxnSp>
        <p:nvCxnSpPr>
          <p:cNvPr id="68" name="Conector recto de flecha 67"/>
          <p:cNvCxnSpPr/>
          <p:nvPr/>
        </p:nvCxnSpPr>
        <p:spPr>
          <a:xfrm>
            <a:off x="8321045" y="3954780"/>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Rectángulo redondeado 27"/>
          <p:cNvSpPr/>
          <p:nvPr/>
        </p:nvSpPr>
        <p:spPr>
          <a:xfrm>
            <a:off x="9512300" y="5337175"/>
            <a:ext cx="2385060" cy="512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Revisar</a:t>
            </a:r>
          </a:p>
        </p:txBody>
      </p:sp>
      <p:pic>
        <p:nvPicPr>
          <p:cNvPr id="2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438255" y="5508625"/>
            <a:ext cx="585470" cy="585470"/>
          </a:xfrm>
          <a:prstGeom prst="rect">
            <a:avLst/>
          </a:prstGeom>
        </p:spPr>
      </p:pic>
      <p:cxnSp>
        <p:nvCxnSpPr>
          <p:cNvPr id="7" name="Conector recto de flecha 6"/>
          <p:cNvCxnSpPr/>
          <p:nvPr/>
        </p:nvCxnSpPr>
        <p:spPr>
          <a:xfrm>
            <a:off x="1706455" y="3954780"/>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66" name="Conector recto de flecha 65"/>
          <p:cNvCxnSpPr/>
          <p:nvPr/>
        </p:nvCxnSpPr>
        <p:spPr>
          <a:xfrm>
            <a:off x="3934417" y="3878310"/>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67" name="Conector recto de flecha 66"/>
          <p:cNvCxnSpPr/>
          <p:nvPr/>
        </p:nvCxnSpPr>
        <p:spPr>
          <a:xfrm>
            <a:off x="6111816" y="3854753"/>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3" name="CuadroTexto 53"/>
          <p:cNvSpPr txBox="1"/>
          <p:nvPr/>
        </p:nvSpPr>
        <p:spPr>
          <a:xfrm>
            <a:off x="567627" y="3356702"/>
            <a:ext cx="2191154" cy="306705"/>
          </a:xfrm>
          <a:prstGeom prst="rect">
            <a:avLst/>
          </a:prstGeom>
          <a:noFill/>
        </p:spPr>
        <p:txBody>
          <a:bodyPr wrap="square" rtlCol="0">
            <a:spAutoFit/>
          </a:bodyPr>
          <a:lstStyle/>
          <a:p>
            <a:pPr algn="ctr"/>
            <a:r>
              <a:rPr lang="es-CO" sz="1400" b="1" dirty="0">
                <a:latin typeface="Open Sans" panose="020B0606030504020204"/>
              </a:rPr>
              <a:t>Desecación</a:t>
            </a:r>
          </a:p>
        </p:txBody>
      </p:sp>
      <p:sp>
        <p:nvSpPr>
          <p:cNvPr id="4" name="CuadroTexto 53"/>
          <p:cNvSpPr txBox="1"/>
          <p:nvPr/>
        </p:nvSpPr>
        <p:spPr>
          <a:xfrm>
            <a:off x="2915222" y="3356702"/>
            <a:ext cx="2191154" cy="306705"/>
          </a:xfrm>
          <a:prstGeom prst="rect">
            <a:avLst/>
          </a:prstGeom>
          <a:noFill/>
        </p:spPr>
        <p:txBody>
          <a:bodyPr wrap="square" rtlCol="0">
            <a:spAutoFit/>
          </a:bodyPr>
          <a:lstStyle/>
          <a:p>
            <a:pPr algn="ctr"/>
            <a:r>
              <a:rPr lang="es-CO" sz="1400" b="1" dirty="0">
                <a:latin typeface="Open Sans" panose="020B0606030504020204"/>
              </a:rPr>
              <a:t>Oxidación</a:t>
            </a:r>
          </a:p>
        </p:txBody>
      </p:sp>
      <p:sp>
        <p:nvSpPr>
          <p:cNvPr id="11" name="CuadroTexto 53"/>
          <p:cNvSpPr txBox="1"/>
          <p:nvPr/>
        </p:nvSpPr>
        <p:spPr>
          <a:xfrm>
            <a:off x="5088192" y="3356702"/>
            <a:ext cx="2191154" cy="306705"/>
          </a:xfrm>
          <a:prstGeom prst="rect">
            <a:avLst/>
          </a:prstGeom>
          <a:noFill/>
        </p:spPr>
        <p:txBody>
          <a:bodyPr wrap="square" rtlCol="0">
            <a:spAutoFit/>
          </a:bodyPr>
          <a:lstStyle/>
          <a:p>
            <a:pPr algn="ctr"/>
            <a:r>
              <a:rPr lang="es-CO" sz="1400" b="1" dirty="0">
                <a:latin typeface="Open Sans" panose="020B0606030504020204"/>
              </a:rPr>
              <a:t>Luz</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sp>
        <p:nvSpPr>
          <p:cNvPr id="14" name="Rectángulo redondeado 9"/>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solidFill>
                <a:latin typeface="Open Sans" panose="020B0606030504020204" pitchFamily="34" charset="0"/>
              </a:rPr>
              <a:t>Empareje </a:t>
            </a:r>
            <a:r>
              <a:rPr lang="es-CO" sz="1400">
                <a:solidFill>
                  <a:schemeClr val="tx1"/>
                </a:solidFill>
                <a:latin typeface="Open Sans" panose="020B0606030504020204" pitchFamily="34" charset="0"/>
                <a:cs typeface="Open Sans" panose="020B0606030504020204" pitchFamily="34" charset="0"/>
                <a:sym typeface="+mn-ea"/>
              </a:rPr>
              <a:t>el símbolo o concepto con la definición correspondiente</a:t>
            </a:r>
            <a:r>
              <a:rPr lang="es-ES" sz="1400" dirty="0">
                <a:solidFill>
                  <a:schemeClr val="tx1"/>
                </a:solidFill>
                <a:latin typeface="Open Sans" panose="020B0606030504020204" pitchFamily="34" charset="0"/>
              </a:rPr>
              <a:t>:  </a:t>
            </a:r>
          </a:p>
        </p:txBody>
      </p:sp>
      <p:sp>
        <p:nvSpPr>
          <p:cNvPr id="16" name="Rectángulo 15"/>
          <p:cNvSpPr/>
          <p:nvPr/>
        </p:nvSpPr>
        <p:spPr>
          <a:xfrm>
            <a:off x="580016" y="1489509"/>
            <a:ext cx="1970476"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CONCÉNTRESE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3" name="CuadroTexto 32"/>
          <p:cNvSpPr txBox="1"/>
          <p:nvPr/>
        </p:nvSpPr>
        <p:spPr>
          <a:xfrm>
            <a:off x="9681349" y="4840048"/>
            <a:ext cx="1531620" cy="369332"/>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22" name="Rectángulo: esquinas redondeadas 21"/>
          <p:cNvSpPr/>
          <p:nvPr/>
        </p:nvSpPr>
        <p:spPr>
          <a:xfrm>
            <a:off x="654408" y="2747955"/>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Rectángulo: esquinas redondeadas 31"/>
          <p:cNvSpPr/>
          <p:nvPr/>
        </p:nvSpPr>
        <p:spPr>
          <a:xfrm>
            <a:off x="2871047" y="2753609"/>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5" name="Rectángulo: esquinas redondeadas 34"/>
          <p:cNvSpPr/>
          <p:nvPr/>
        </p:nvSpPr>
        <p:spPr>
          <a:xfrm>
            <a:off x="5059769" y="2741285"/>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esquinas redondeadas 36"/>
          <p:cNvSpPr/>
          <p:nvPr/>
        </p:nvSpPr>
        <p:spPr>
          <a:xfrm>
            <a:off x="7276408" y="2764190"/>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0" name="Rectángulo: esquinas redondeadas 39"/>
          <p:cNvSpPr/>
          <p:nvPr/>
        </p:nvSpPr>
        <p:spPr>
          <a:xfrm>
            <a:off x="698916" y="4535084"/>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5" name="Rectángulo: esquinas redondeadas 44"/>
          <p:cNvSpPr/>
          <p:nvPr/>
        </p:nvSpPr>
        <p:spPr>
          <a:xfrm>
            <a:off x="2915555" y="4540738"/>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7" name="Rectángulo: esquinas redondeadas 46"/>
          <p:cNvSpPr/>
          <p:nvPr/>
        </p:nvSpPr>
        <p:spPr>
          <a:xfrm>
            <a:off x="5104277" y="4528414"/>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9" name="Rectángulo: esquinas redondeadas 48"/>
          <p:cNvSpPr/>
          <p:nvPr/>
        </p:nvSpPr>
        <p:spPr>
          <a:xfrm>
            <a:off x="7296786" y="4551319"/>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cxnSp>
        <p:nvCxnSpPr>
          <p:cNvPr id="7" name="Conector recto de flecha 6"/>
          <p:cNvCxnSpPr/>
          <p:nvPr/>
        </p:nvCxnSpPr>
        <p:spPr>
          <a:xfrm>
            <a:off x="1706455" y="3954780"/>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66" name="Conector recto de flecha 65"/>
          <p:cNvCxnSpPr/>
          <p:nvPr/>
        </p:nvCxnSpPr>
        <p:spPr>
          <a:xfrm>
            <a:off x="3934417" y="3878310"/>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67" name="Conector recto de flecha 66"/>
          <p:cNvCxnSpPr/>
          <p:nvPr/>
        </p:nvCxnSpPr>
        <p:spPr>
          <a:xfrm>
            <a:off x="6111816" y="3854753"/>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68" name="Conector recto de flecha 67"/>
          <p:cNvCxnSpPr/>
          <p:nvPr/>
        </p:nvCxnSpPr>
        <p:spPr>
          <a:xfrm>
            <a:off x="8321045" y="3954780"/>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Rectángulo redondeado 27"/>
          <p:cNvSpPr/>
          <p:nvPr/>
        </p:nvSpPr>
        <p:spPr>
          <a:xfrm>
            <a:off x="9512300" y="5337175"/>
            <a:ext cx="2385060" cy="512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Revisar</a:t>
            </a:r>
          </a:p>
        </p:txBody>
      </p:sp>
      <p:pic>
        <p:nvPicPr>
          <p:cNvPr id="2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36105" y="6323965"/>
            <a:ext cx="585470" cy="585470"/>
          </a:xfrm>
          <a:prstGeom prst="rect">
            <a:avLst/>
          </a:prstGeom>
        </p:spPr>
      </p:pic>
      <p:sp>
        <p:nvSpPr>
          <p:cNvPr id="5" name="Rectángulo redondeado 1"/>
          <p:cNvSpPr/>
          <p:nvPr/>
        </p:nvSpPr>
        <p:spPr>
          <a:xfrm>
            <a:off x="9681210" y="4370705"/>
            <a:ext cx="2110105" cy="838835"/>
          </a:xfrm>
          <a:prstGeom prst="roundRect">
            <a:avLst/>
          </a:prstGeom>
          <a:solidFill>
            <a:schemeClr val="accent6">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rgbClr val="1A3255"/>
                </a:solidFill>
                <a:latin typeface="Open Sans" panose="020B0606030504020204" pitchFamily="34" charset="0"/>
                <a:sym typeface="+mn-ea"/>
              </a:rPr>
              <a:t>Felicitaciones, tu respuesta fue correcta</a:t>
            </a:r>
            <a:r>
              <a:rPr lang="es-CO" sz="1400" dirty="0">
                <a:solidFill>
                  <a:srgbClr val="1A3255"/>
                </a:solidFill>
                <a:latin typeface="Open Sans" panose="020B0606030504020204" pitchFamily="34" charset="0"/>
                <a:sym typeface="+mn-ea"/>
              </a:rPr>
              <a:t>.</a:t>
            </a:r>
            <a:endParaRPr lang="es-CO" sz="1400" b="1" dirty="0">
              <a:latin typeface="Open Sans" panose="020B0606030504020204" pitchFamily="34" charset="0"/>
            </a:endParaRPr>
          </a:p>
        </p:txBody>
      </p:sp>
      <p:sp>
        <p:nvSpPr>
          <p:cNvPr id="3" name="CuadroTexto 53"/>
          <p:cNvSpPr txBox="1"/>
          <p:nvPr/>
        </p:nvSpPr>
        <p:spPr>
          <a:xfrm>
            <a:off x="7320852" y="3356702"/>
            <a:ext cx="2191154" cy="306705"/>
          </a:xfrm>
          <a:prstGeom prst="rect">
            <a:avLst/>
          </a:prstGeom>
          <a:noFill/>
        </p:spPr>
        <p:txBody>
          <a:bodyPr wrap="square" rtlCol="0">
            <a:spAutoFit/>
          </a:bodyPr>
          <a:lstStyle/>
          <a:p>
            <a:pPr algn="ctr"/>
            <a:r>
              <a:rPr lang="es-CO" sz="1400" b="1" dirty="0">
                <a:latin typeface="Open Sans" panose="020B0606030504020204"/>
              </a:rPr>
              <a:t>Absorción</a:t>
            </a:r>
          </a:p>
        </p:txBody>
      </p:sp>
      <p:sp>
        <p:nvSpPr>
          <p:cNvPr id="4" name="CuadroTexto 55"/>
          <p:cNvSpPr txBox="1"/>
          <p:nvPr/>
        </p:nvSpPr>
        <p:spPr>
          <a:xfrm>
            <a:off x="911689" y="4940531"/>
            <a:ext cx="1657598" cy="291465"/>
          </a:xfrm>
          <a:prstGeom prst="rect">
            <a:avLst/>
          </a:prstGeom>
          <a:noFill/>
        </p:spPr>
        <p:txBody>
          <a:bodyPr wrap="square" rtlCol="0">
            <a:spAutoFit/>
          </a:bodyPr>
          <a:lstStyle/>
          <a:p>
            <a:pPr algn="ctr"/>
            <a:r>
              <a:rPr lang="es-CO" sz="1300">
                <a:latin typeface="Open Sans" panose="020B0606030504020204" pitchFamily="34" charset="0"/>
                <a:cs typeface="Open Sans" panose="020B0606030504020204" pitchFamily="34" charset="0"/>
                <a:sym typeface="+mn-ea"/>
              </a:rPr>
              <a:t>Pérdida de agua</a:t>
            </a:r>
            <a:endParaRPr lang="es-CO" sz="1300" dirty="0">
              <a:latin typeface="Open Sans" panose="020B0606030504020204"/>
            </a:endParaRPr>
          </a:p>
        </p:txBody>
      </p:sp>
      <p:sp>
        <p:nvSpPr>
          <p:cNvPr id="12" name="CuadroTexto 57"/>
          <p:cNvSpPr txBox="1"/>
          <p:nvPr/>
        </p:nvSpPr>
        <p:spPr>
          <a:xfrm>
            <a:off x="3067461" y="4640449"/>
            <a:ext cx="1831009" cy="1091565"/>
          </a:xfrm>
          <a:prstGeom prst="rect">
            <a:avLst/>
          </a:prstGeom>
          <a:noFill/>
        </p:spPr>
        <p:txBody>
          <a:bodyPr wrap="square" rtlCol="0">
            <a:spAutoFit/>
          </a:bodyPr>
          <a:lstStyle/>
          <a:p>
            <a:pPr algn="ctr"/>
            <a:r>
              <a:rPr lang="es-CO" sz="1300">
                <a:latin typeface="Open Sans" panose="020B0606030504020204" pitchFamily="34" charset="0"/>
                <a:cs typeface="Open Sans" panose="020B0606030504020204" pitchFamily="34" charset="0"/>
                <a:sym typeface="+mn-ea"/>
              </a:rPr>
              <a:t>Destrucción de ácidos grasos insaturados, pérdida de vitaminas</a:t>
            </a:r>
            <a:r>
              <a:rPr lang="es-ES" altLang="en-US" sz="1300">
                <a:latin typeface="Open Sans" panose="020B0606030504020204" pitchFamily="34" charset="0"/>
                <a:cs typeface="Open Sans" panose="020B0606030504020204" pitchFamily="34" charset="0"/>
                <a:sym typeface="+mn-ea"/>
              </a:rPr>
              <a:t>.</a:t>
            </a:r>
            <a:endParaRPr lang="es-ES" sz="1300" dirty="0">
              <a:latin typeface="Open Sans" panose="020B0606030504020204"/>
            </a:endParaRPr>
          </a:p>
        </p:txBody>
      </p:sp>
      <p:sp>
        <p:nvSpPr>
          <p:cNvPr id="13" name="CuadroTexto 59"/>
          <p:cNvSpPr txBox="1"/>
          <p:nvPr/>
        </p:nvSpPr>
        <p:spPr>
          <a:xfrm>
            <a:off x="5256183" y="4664006"/>
            <a:ext cx="1856117" cy="291465"/>
          </a:xfrm>
          <a:prstGeom prst="rect">
            <a:avLst/>
          </a:prstGeom>
          <a:noFill/>
        </p:spPr>
        <p:txBody>
          <a:bodyPr wrap="square" rtlCol="0">
            <a:spAutoFit/>
          </a:bodyPr>
          <a:lstStyle/>
          <a:p>
            <a:pPr algn="ctr"/>
            <a:r>
              <a:rPr lang="es-CO" sz="1300">
                <a:latin typeface="Open Sans" panose="020B0606030504020204" pitchFamily="34" charset="0"/>
                <a:cs typeface="Open Sans" panose="020B0606030504020204" pitchFamily="34" charset="0"/>
                <a:sym typeface="+mn-ea"/>
              </a:rPr>
              <a:t>Fotodegradación</a:t>
            </a:r>
            <a:endParaRPr lang="es-CO" sz="1300" dirty="0">
              <a:latin typeface="Open Sans" panose="020B0606030504020204"/>
            </a:endParaRPr>
          </a:p>
        </p:txBody>
      </p:sp>
      <p:sp>
        <p:nvSpPr>
          <p:cNvPr id="15" name="CuadroTexto 61"/>
          <p:cNvSpPr txBox="1"/>
          <p:nvPr/>
        </p:nvSpPr>
        <p:spPr>
          <a:xfrm>
            <a:off x="7594535" y="4740476"/>
            <a:ext cx="1574664" cy="491490"/>
          </a:xfrm>
          <a:prstGeom prst="rect">
            <a:avLst/>
          </a:prstGeom>
          <a:noFill/>
        </p:spPr>
        <p:txBody>
          <a:bodyPr wrap="square" rtlCol="0">
            <a:spAutoFit/>
          </a:bodyPr>
          <a:lstStyle/>
          <a:p>
            <a:pPr algn="ctr">
              <a:buNone/>
            </a:pPr>
            <a:r>
              <a:rPr lang="es-CO" sz="1300">
                <a:latin typeface="Open Sans" panose="020B0606030504020204" pitchFamily="34" charset="0"/>
                <a:cs typeface="Open Sans" panose="020B0606030504020204" pitchFamily="34" charset="0"/>
                <a:sym typeface="+mn-ea"/>
              </a:rPr>
              <a:t>Ganancia de agua</a:t>
            </a:r>
            <a:endParaRPr lang="es-CO" sz="1300">
              <a:latin typeface="Open Sans" panose="020B0606030504020204" pitchFamily="34" charset="0"/>
              <a:cs typeface="Open Sans" panose="020B0606030504020204" pitchFamily="34" charset="0"/>
            </a:endParaRPr>
          </a:p>
        </p:txBody>
      </p:sp>
      <p:sp>
        <p:nvSpPr>
          <p:cNvPr id="17" name="CuadroTexto 53"/>
          <p:cNvSpPr txBox="1"/>
          <p:nvPr/>
        </p:nvSpPr>
        <p:spPr>
          <a:xfrm>
            <a:off x="567627" y="3356702"/>
            <a:ext cx="2191154" cy="306705"/>
          </a:xfrm>
          <a:prstGeom prst="rect">
            <a:avLst/>
          </a:prstGeom>
          <a:noFill/>
        </p:spPr>
        <p:txBody>
          <a:bodyPr wrap="square" rtlCol="0">
            <a:spAutoFit/>
          </a:bodyPr>
          <a:lstStyle/>
          <a:p>
            <a:pPr algn="ctr"/>
            <a:r>
              <a:rPr lang="es-CO" sz="1400" b="1" dirty="0">
                <a:latin typeface="Open Sans" panose="020B0606030504020204"/>
              </a:rPr>
              <a:t>Desecación</a:t>
            </a:r>
          </a:p>
        </p:txBody>
      </p:sp>
      <p:sp>
        <p:nvSpPr>
          <p:cNvPr id="18" name="CuadroTexto 53"/>
          <p:cNvSpPr txBox="1"/>
          <p:nvPr/>
        </p:nvSpPr>
        <p:spPr>
          <a:xfrm>
            <a:off x="2915222" y="3356702"/>
            <a:ext cx="2191154" cy="306705"/>
          </a:xfrm>
          <a:prstGeom prst="rect">
            <a:avLst/>
          </a:prstGeom>
          <a:noFill/>
        </p:spPr>
        <p:txBody>
          <a:bodyPr wrap="square" rtlCol="0">
            <a:spAutoFit/>
          </a:bodyPr>
          <a:lstStyle/>
          <a:p>
            <a:pPr algn="ctr"/>
            <a:r>
              <a:rPr lang="es-CO" sz="1400" b="1" dirty="0">
                <a:latin typeface="Open Sans" panose="020B0606030504020204"/>
              </a:rPr>
              <a:t>Oxidación</a:t>
            </a:r>
          </a:p>
        </p:txBody>
      </p:sp>
      <p:sp>
        <p:nvSpPr>
          <p:cNvPr id="19" name="CuadroTexto 53"/>
          <p:cNvSpPr txBox="1"/>
          <p:nvPr/>
        </p:nvSpPr>
        <p:spPr>
          <a:xfrm>
            <a:off x="5088192" y="3356702"/>
            <a:ext cx="2191154" cy="306705"/>
          </a:xfrm>
          <a:prstGeom prst="rect">
            <a:avLst/>
          </a:prstGeom>
          <a:noFill/>
        </p:spPr>
        <p:txBody>
          <a:bodyPr wrap="square" rtlCol="0">
            <a:spAutoFit/>
          </a:bodyPr>
          <a:lstStyle/>
          <a:p>
            <a:pPr algn="ctr"/>
            <a:r>
              <a:rPr lang="es-CO" sz="1400" b="1" dirty="0">
                <a:latin typeface="Open Sans" panose="020B0606030504020204"/>
              </a:rPr>
              <a:t>Luz</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sp>
        <p:nvSpPr>
          <p:cNvPr id="14" name="Rectángulo redondeado 9"/>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solidFill>
                <a:latin typeface="Open Sans" panose="020B0606030504020204" pitchFamily="34" charset="0"/>
              </a:rPr>
              <a:t>Empareje </a:t>
            </a:r>
            <a:r>
              <a:rPr lang="es-CO" sz="1400">
                <a:solidFill>
                  <a:schemeClr val="tx1"/>
                </a:solidFill>
                <a:latin typeface="Open Sans" panose="020B0606030504020204" pitchFamily="34" charset="0"/>
                <a:cs typeface="Open Sans" panose="020B0606030504020204" pitchFamily="34" charset="0"/>
                <a:sym typeface="+mn-ea"/>
              </a:rPr>
              <a:t>el símbolo o concepto con la definición correspondiente</a:t>
            </a:r>
            <a:r>
              <a:rPr lang="es-ES" sz="1400" dirty="0">
                <a:solidFill>
                  <a:schemeClr val="tx1"/>
                </a:solidFill>
                <a:latin typeface="Open Sans" panose="020B0606030504020204" pitchFamily="34" charset="0"/>
              </a:rPr>
              <a:t>:  </a:t>
            </a:r>
          </a:p>
        </p:txBody>
      </p:sp>
      <p:sp>
        <p:nvSpPr>
          <p:cNvPr id="16" name="Rectángulo 15"/>
          <p:cNvSpPr/>
          <p:nvPr/>
        </p:nvSpPr>
        <p:spPr>
          <a:xfrm>
            <a:off x="580016" y="1489509"/>
            <a:ext cx="1970476"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CONCÉNTRESE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3" name="CuadroTexto 32"/>
          <p:cNvSpPr txBox="1"/>
          <p:nvPr/>
        </p:nvSpPr>
        <p:spPr>
          <a:xfrm>
            <a:off x="9681349" y="4840048"/>
            <a:ext cx="1531620" cy="369332"/>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22" name="Rectángulo: esquinas redondeadas 21"/>
          <p:cNvSpPr/>
          <p:nvPr/>
        </p:nvSpPr>
        <p:spPr>
          <a:xfrm>
            <a:off x="654408" y="2747955"/>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Rectángulo: esquinas redondeadas 31"/>
          <p:cNvSpPr/>
          <p:nvPr/>
        </p:nvSpPr>
        <p:spPr>
          <a:xfrm>
            <a:off x="2871047" y="2753609"/>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5" name="Rectángulo: esquinas redondeadas 34"/>
          <p:cNvSpPr/>
          <p:nvPr/>
        </p:nvSpPr>
        <p:spPr>
          <a:xfrm>
            <a:off x="5059769" y="2741285"/>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esquinas redondeadas 36"/>
          <p:cNvSpPr/>
          <p:nvPr/>
        </p:nvSpPr>
        <p:spPr>
          <a:xfrm>
            <a:off x="7276408" y="2764190"/>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0" name="Rectángulo: esquinas redondeadas 39"/>
          <p:cNvSpPr/>
          <p:nvPr/>
        </p:nvSpPr>
        <p:spPr>
          <a:xfrm>
            <a:off x="698916" y="4535084"/>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5" name="Rectángulo: esquinas redondeadas 44"/>
          <p:cNvSpPr/>
          <p:nvPr/>
        </p:nvSpPr>
        <p:spPr>
          <a:xfrm>
            <a:off x="2915555" y="4540738"/>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7" name="Rectángulo: esquinas redondeadas 46"/>
          <p:cNvSpPr/>
          <p:nvPr/>
        </p:nvSpPr>
        <p:spPr>
          <a:xfrm>
            <a:off x="5104277" y="4528414"/>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9" name="Rectángulo: esquinas redondeadas 48"/>
          <p:cNvSpPr/>
          <p:nvPr/>
        </p:nvSpPr>
        <p:spPr>
          <a:xfrm>
            <a:off x="7296786" y="4551319"/>
            <a:ext cx="2104095" cy="1655233"/>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cxnSp>
        <p:nvCxnSpPr>
          <p:cNvPr id="7" name="Conector recto de flecha 6"/>
          <p:cNvCxnSpPr/>
          <p:nvPr/>
        </p:nvCxnSpPr>
        <p:spPr>
          <a:xfrm>
            <a:off x="1706455" y="3954780"/>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66" name="Conector recto de flecha 65"/>
          <p:cNvCxnSpPr/>
          <p:nvPr/>
        </p:nvCxnSpPr>
        <p:spPr>
          <a:xfrm>
            <a:off x="3934417" y="3878310"/>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67" name="Conector recto de flecha 66"/>
          <p:cNvCxnSpPr/>
          <p:nvPr/>
        </p:nvCxnSpPr>
        <p:spPr>
          <a:xfrm>
            <a:off x="6111816" y="3854753"/>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68" name="Conector recto de flecha 67"/>
          <p:cNvCxnSpPr/>
          <p:nvPr/>
        </p:nvCxnSpPr>
        <p:spPr>
          <a:xfrm>
            <a:off x="8321045" y="3954780"/>
            <a:ext cx="0" cy="78569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Rectángulo redondeado 27"/>
          <p:cNvSpPr/>
          <p:nvPr/>
        </p:nvSpPr>
        <p:spPr>
          <a:xfrm>
            <a:off x="9512300" y="5337175"/>
            <a:ext cx="2385060" cy="512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Revisar</a:t>
            </a:r>
          </a:p>
        </p:txBody>
      </p:sp>
      <p:pic>
        <p:nvPicPr>
          <p:cNvPr id="2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5145" y="6323965"/>
            <a:ext cx="585470" cy="585470"/>
          </a:xfrm>
          <a:prstGeom prst="rect">
            <a:avLst/>
          </a:prstGeom>
        </p:spPr>
      </p:pic>
      <p:sp>
        <p:nvSpPr>
          <p:cNvPr id="9" name="Rectángulo redondeado 1"/>
          <p:cNvSpPr/>
          <p:nvPr/>
        </p:nvSpPr>
        <p:spPr>
          <a:xfrm>
            <a:off x="9515475" y="4370705"/>
            <a:ext cx="2381885" cy="838835"/>
          </a:xfrm>
          <a:prstGeom prst="roundRect">
            <a:avLst/>
          </a:prstGeom>
          <a:solidFill>
            <a:schemeClr val="accent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s-CO" sz="1400" b="1" dirty="0">
                <a:solidFill>
                  <a:schemeClr val="tx1"/>
                </a:solidFill>
                <a:latin typeface="Open Sans" panose="020B0606030504020204"/>
                <a:sym typeface="+mn-ea"/>
              </a:rPr>
              <a:t>Es recomendable que estudies nuevamente el contenido</a:t>
            </a:r>
          </a:p>
        </p:txBody>
      </p:sp>
      <p:sp>
        <p:nvSpPr>
          <p:cNvPr id="3" name="CuadroTexto 53"/>
          <p:cNvSpPr txBox="1"/>
          <p:nvPr/>
        </p:nvSpPr>
        <p:spPr>
          <a:xfrm>
            <a:off x="7320852" y="3356702"/>
            <a:ext cx="2191154" cy="306705"/>
          </a:xfrm>
          <a:prstGeom prst="rect">
            <a:avLst/>
          </a:prstGeom>
          <a:noFill/>
        </p:spPr>
        <p:txBody>
          <a:bodyPr wrap="square" rtlCol="0">
            <a:spAutoFit/>
          </a:bodyPr>
          <a:lstStyle/>
          <a:p>
            <a:pPr algn="ctr"/>
            <a:r>
              <a:rPr lang="es-CO" sz="1400" b="1" dirty="0">
                <a:latin typeface="Open Sans" panose="020B0606030504020204"/>
              </a:rPr>
              <a:t>Absorción</a:t>
            </a:r>
          </a:p>
        </p:txBody>
      </p:sp>
      <p:sp>
        <p:nvSpPr>
          <p:cNvPr id="4" name="CuadroTexto 55"/>
          <p:cNvSpPr txBox="1"/>
          <p:nvPr/>
        </p:nvSpPr>
        <p:spPr>
          <a:xfrm>
            <a:off x="911689" y="4940531"/>
            <a:ext cx="1657598" cy="291465"/>
          </a:xfrm>
          <a:prstGeom prst="rect">
            <a:avLst/>
          </a:prstGeom>
          <a:noFill/>
        </p:spPr>
        <p:txBody>
          <a:bodyPr wrap="square" rtlCol="0">
            <a:spAutoFit/>
          </a:bodyPr>
          <a:lstStyle/>
          <a:p>
            <a:pPr algn="ctr"/>
            <a:r>
              <a:rPr lang="es-CO" sz="1300">
                <a:latin typeface="Open Sans" panose="020B0606030504020204" pitchFamily="34" charset="0"/>
                <a:cs typeface="Open Sans" panose="020B0606030504020204" pitchFamily="34" charset="0"/>
                <a:sym typeface="+mn-ea"/>
              </a:rPr>
              <a:t>Pérdida de agua</a:t>
            </a:r>
            <a:endParaRPr lang="es-CO" sz="1300" dirty="0">
              <a:latin typeface="Open Sans" panose="020B0606030504020204"/>
            </a:endParaRPr>
          </a:p>
        </p:txBody>
      </p:sp>
      <p:sp>
        <p:nvSpPr>
          <p:cNvPr id="12" name="CuadroTexto 57"/>
          <p:cNvSpPr txBox="1"/>
          <p:nvPr/>
        </p:nvSpPr>
        <p:spPr>
          <a:xfrm>
            <a:off x="3067461" y="4640449"/>
            <a:ext cx="1831009" cy="1091565"/>
          </a:xfrm>
          <a:prstGeom prst="rect">
            <a:avLst/>
          </a:prstGeom>
          <a:noFill/>
        </p:spPr>
        <p:txBody>
          <a:bodyPr wrap="square" rtlCol="0">
            <a:spAutoFit/>
          </a:bodyPr>
          <a:lstStyle/>
          <a:p>
            <a:pPr algn="ctr"/>
            <a:r>
              <a:rPr lang="es-CO" sz="1300">
                <a:latin typeface="Open Sans" panose="020B0606030504020204" pitchFamily="34" charset="0"/>
                <a:cs typeface="Open Sans" panose="020B0606030504020204" pitchFamily="34" charset="0"/>
                <a:sym typeface="+mn-ea"/>
              </a:rPr>
              <a:t>Destrucción de ácidos grasos insaturados, pérdida de vitaminas</a:t>
            </a:r>
            <a:r>
              <a:rPr lang="es-ES" altLang="en-US" sz="1300">
                <a:latin typeface="Open Sans" panose="020B0606030504020204" pitchFamily="34" charset="0"/>
                <a:cs typeface="Open Sans" panose="020B0606030504020204" pitchFamily="34" charset="0"/>
                <a:sym typeface="+mn-ea"/>
              </a:rPr>
              <a:t>.</a:t>
            </a:r>
            <a:endParaRPr lang="es-ES" sz="1300" dirty="0">
              <a:latin typeface="Open Sans" panose="020B0606030504020204"/>
            </a:endParaRPr>
          </a:p>
        </p:txBody>
      </p:sp>
      <p:sp>
        <p:nvSpPr>
          <p:cNvPr id="13" name="CuadroTexto 59"/>
          <p:cNvSpPr txBox="1"/>
          <p:nvPr/>
        </p:nvSpPr>
        <p:spPr>
          <a:xfrm>
            <a:off x="5256183" y="4664006"/>
            <a:ext cx="1856117" cy="291465"/>
          </a:xfrm>
          <a:prstGeom prst="rect">
            <a:avLst/>
          </a:prstGeom>
          <a:noFill/>
        </p:spPr>
        <p:txBody>
          <a:bodyPr wrap="square" rtlCol="0">
            <a:spAutoFit/>
          </a:bodyPr>
          <a:lstStyle/>
          <a:p>
            <a:pPr algn="ctr"/>
            <a:r>
              <a:rPr lang="es-CO" sz="1300">
                <a:latin typeface="Open Sans" panose="020B0606030504020204" pitchFamily="34" charset="0"/>
                <a:cs typeface="Open Sans" panose="020B0606030504020204" pitchFamily="34" charset="0"/>
                <a:sym typeface="+mn-ea"/>
              </a:rPr>
              <a:t>Fotodegradación</a:t>
            </a:r>
            <a:endParaRPr lang="es-CO" sz="1300" dirty="0">
              <a:latin typeface="Open Sans" panose="020B0606030504020204"/>
            </a:endParaRPr>
          </a:p>
        </p:txBody>
      </p:sp>
      <p:sp>
        <p:nvSpPr>
          <p:cNvPr id="15" name="CuadroTexto 61"/>
          <p:cNvSpPr txBox="1"/>
          <p:nvPr/>
        </p:nvSpPr>
        <p:spPr>
          <a:xfrm>
            <a:off x="7594535" y="4740476"/>
            <a:ext cx="1574664" cy="491490"/>
          </a:xfrm>
          <a:prstGeom prst="rect">
            <a:avLst/>
          </a:prstGeom>
          <a:noFill/>
        </p:spPr>
        <p:txBody>
          <a:bodyPr wrap="square" rtlCol="0">
            <a:spAutoFit/>
          </a:bodyPr>
          <a:lstStyle/>
          <a:p>
            <a:pPr algn="ctr">
              <a:buNone/>
            </a:pPr>
            <a:r>
              <a:rPr lang="es-CO" sz="1300">
                <a:latin typeface="Open Sans" panose="020B0606030504020204" pitchFamily="34" charset="0"/>
                <a:cs typeface="Open Sans" panose="020B0606030504020204" pitchFamily="34" charset="0"/>
                <a:sym typeface="+mn-ea"/>
              </a:rPr>
              <a:t>Ganancia de agua</a:t>
            </a:r>
            <a:endParaRPr lang="es-CO" sz="1300">
              <a:latin typeface="Open Sans" panose="020B0606030504020204" pitchFamily="34" charset="0"/>
              <a:cs typeface="Open Sans" panose="020B0606030504020204" pitchFamily="34" charset="0"/>
            </a:endParaRPr>
          </a:p>
        </p:txBody>
      </p:sp>
      <p:sp>
        <p:nvSpPr>
          <p:cNvPr id="17" name="CuadroTexto 53"/>
          <p:cNvSpPr txBox="1"/>
          <p:nvPr/>
        </p:nvSpPr>
        <p:spPr>
          <a:xfrm>
            <a:off x="567627" y="3356702"/>
            <a:ext cx="2191154" cy="306705"/>
          </a:xfrm>
          <a:prstGeom prst="rect">
            <a:avLst/>
          </a:prstGeom>
          <a:noFill/>
        </p:spPr>
        <p:txBody>
          <a:bodyPr wrap="square" rtlCol="0">
            <a:spAutoFit/>
          </a:bodyPr>
          <a:lstStyle/>
          <a:p>
            <a:pPr algn="ctr"/>
            <a:r>
              <a:rPr lang="es-CO" sz="1400" b="1" dirty="0">
                <a:latin typeface="Open Sans" panose="020B0606030504020204"/>
              </a:rPr>
              <a:t>Desecación</a:t>
            </a:r>
          </a:p>
        </p:txBody>
      </p:sp>
      <p:sp>
        <p:nvSpPr>
          <p:cNvPr id="18" name="CuadroTexto 53"/>
          <p:cNvSpPr txBox="1"/>
          <p:nvPr/>
        </p:nvSpPr>
        <p:spPr>
          <a:xfrm>
            <a:off x="2915222" y="3356702"/>
            <a:ext cx="2191154" cy="306705"/>
          </a:xfrm>
          <a:prstGeom prst="rect">
            <a:avLst/>
          </a:prstGeom>
          <a:noFill/>
        </p:spPr>
        <p:txBody>
          <a:bodyPr wrap="square" rtlCol="0">
            <a:spAutoFit/>
          </a:bodyPr>
          <a:lstStyle/>
          <a:p>
            <a:pPr algn="ctr"/>
            <a:r>
              <a:rPr lang="es-CO" sz="1400" b="1" dirty="0">
                <a:latin typeface="Open Sans" panose="020B0606030504020204"/>
              </a:rPr>
              <a:t>Oxidación</a:t>
            </a:r>
          </a:p>
        </p:txBody>
      </p:sp>
      <p:sp>
        <p:nvSpPr>
          <p:cNvPr id="19" name="CuadroTexto 53"/>
          <p:cNvSpPr txBox="1"/>
          <p:nvPr/>
        </p:nvSpPr>
        <p:spPr>
          <a:xfrm>
            <a:off x="5088192" y="3356702"/>
            <a:ext cx="2191154" cy="306705"/>
          </a:xfrm>
          <a:prstGeom prst="rect">
            <a:avLst/>
          </a:prstGeom>
          <a:noFill/>
        </p:spPr>
        <p:txBody>
          <a:bodyPr wrap="square" rtlCol="0">
            <a:spAutoFit/>
          </a:bodyPr>
          <a:lstStyle/>
          <a:p>
            <a:pPr algn="ctr"/>
            <a:r>
              <a:rPr lang="es-CO" sz="1400" b="1" dirty="0">
                <a:latin typeface="Open Sans" panose="020B0606030504020204"/>
              </a:rPr>
              <a:t>Luz</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3</a:t>
            </a:r>
          </a:p>
        </p:txBody>
      </p:sp>
      <p:sp>
        <p:nvSpPr>
          <p:cNvPr id="16" name="CuadroTexto 15"/>
          <p:cNvSpPr txBox="1"/>
          <p:nvPr/>
        </p:nvSpPr>
        <p:spPr>
          <a:xfrm>
            <a:off x="6992203" y="3291840"/>
            <a:ext cx="4362450" cy="2019935"/>
          </a:xfrm>
          <a:prstGeom prst="rect">
            <a:avLst/>
          </a:prstGeom>
          <a:noFill/>
          <a:ln>
            <a:noFill/>
          </a:ln>
        </p:spPr>
        <p:txBody>
          <a:bodyPr wrap="square" rtlCol="0">
            <a:spAutoFit/>
          </a:bodyPr>
          <a:lstStyle/>
          <a:p>
            <a:pPr algn="just"/>
            <a:endParaRPr lang="es-ES" sz="1400" dirty="0">
              <a:solidFill>
                <a:schemeClr val="tx1"/>
              </a:solidFill>
              <a:latin typeface="Open Sans" panose="020B0606030504020204" pitchFamily="34" charset="0"/>
            </a:endParaRPr>
          </a:p>
          <a:p>
            <a:pPr algn="l">
              <a:lnSpc>
                <a:spcPct val="100000"/>
              </a:lnSpc>
              <a:spcAft>
                <a:spcPts val="800"/>
              </a:spcAft>
            </a:pPr>
            <a:r>
              <a:rPr lang="es-ES" sz="1400" dirty="0">
                <a:solidFill>
                  <a:schemeClr val="tx1"/>
                </a:solidFill>
                <a:latin typeface="Open Sans" panose="020B0606030504020204" pitchFamily="34" charset="0"/>
                <a:sym typeface="+mn-ea"/>
              </a:rPr>
              <a:t>Bienvenidos a la actividad de aprendizaje </a:t>
            </a:r>
            <a:r>
              <a:rPr lang="es-ES" sz="1400" dirty="0" err="1">
                <a:solidFill>
                  <a:schemeClr val="tx1"/>
                </a:solidFill>
                <a:latin typeface="Open Sans" panose="020B0606030504020204" pitchFamily="34" charset="0"/>
                <a:sym typeface="+mn-ea"/>
              </a:rPr>
              <a:t>N°</a:t>
            </a:r>
            <a:r>
              <a:rPr lang="es-ES" sz="1400" dirty="0">
                <a:solidFill>
                  <a:schemeClr val="tx1"/>
                </a:solidFill>
                <a:latin typeface="Open Sans" panose="020B0606030504020204" pitchFamily="34" charset="0"/>
                <a:sym typeface="+mn-ea"/>
              </a:rPr>
              <a:t> </a:t>
            </a:r>
            <a:r>
              <a:rPr lang="es-CO" altLang="es-ES" sz="1400" dirty="0">
                <a:solidFill>
                  <a:schemeClr val="tx1"/>
                </a:solidFill>
                <a:latin typeface="Open Sans" panose="020B0606030504020204" pitchFamily="34" charset="0"/>
                <a:sym typeface="+mn-ea"/>
              </a:rPr>
              <a:t>3</a:t>
            </a:r>
            <a:r>
              <a:rPr lang="es-ES" sz="1400" dirty="0">
                <a:solidFill>
                  <a:schemeClr val="tx1"/>
                </a:solidFill>
                <a:latin typeface="Open Sans" panose="020B0606030504020204" pitchFamily="34" charset="0"/>
                <a:sym typeface="+mn-ea"/>
              </a:rPr>
              <a:t> “</a:t>
            </a:r>
            <a:r>
              <a:rPr lang="es-CO" altLang="es-ES" sz="1400" dirty="0" err="1">
                <a:solidFill>
                  <a:schemeClr val="bg2">
                    <a:lumMod val="25000"/>
                  </a:schemeClr>
                </a:solidFill>
                <a:latin typeface="Open Sans" panose="020B0606030504020204" pitchFamily="34" charset="0"/>
                <a:sym typeface="+mn-ea"/>
              </a:rPr>
              <a:t>Criterios de almacenamiento</a:t>
            </a:r>
            <a:r>
              <a:rPr lang="es-ES" sz="1400" dirty="0">
                <a:solidFill>
                  <a:schemeClr val="tx1"/>
                </a:solidFill>
                <a:latin typeface="Open Sans" panose="020B0606030504020204" pitchFamily="34" charset="0"/>
                <a:sym typeface="+mn-ea"/>
              </a:rPr>
              <a:t>". A continuación, se presenta la situación a resolver dentro de esta actividad.</a:t>
            </a:r>
          </a:p>
          <a:p>
            <a:pPr algn="l">
              <a:lnSpc>
                <a:spcPct val="100000"/>
              </a:lnSpc>
              <a:spcAft>
                <a:spcPts val="800"/>
              </a:spcAft>
            </a:pPr>
            <a:endParaRPr lang="es-ES" sz="1400" dirty="0">
              <a:solidFill>
                <a:schemeClr val="tx1">
                  <a:lumMod val="75000"/>
                  <a:lumOff val="25000"/>
                </a:schemeClr>
              </a:solidFill>
              <a:latin typeface="Open Sans" panose="020B0606030504020204" pitchFamily="34" charset="0"/>
            </a:endParaRPr>
          </a:p>
          <a:p>
            <a:pPr algn="just"/>
            <a:endParaRPr lang="es-ES" sz="1400" b="1" dirty="0">
              <a:solidFill>
                <a:schemeClr val="tx1">
                  <a:lumMod val="75000"/>
                  <a:lumOff val="25000"/>
                </a:schemeClr>
              </a:solidFill>
              <a:latin typeface="Open Sans" panose="020B0606030504020204" pitchFamily="34" charset="0"/>
            </a:endParaRPr>
          </a:p>
          <a:p>
            <a:pPr algn="just"/>
            <a:r>
              <a:rPr lang="es-ES" sz="1400" dirty="0">
                <a:solidFill>
                  <a:schemeClr val="tx1">
                    <a:lumMod val="75000"/>
                    <a:lumOff val="25000"/>
                  </a:schemeClr>
                </a:solidFill>
                <a:latin typeface="Open Sans" panose="020B0606030504020204" pitchFamily="34" charset="0"/>
              </a:rPr>
              <a:t>Clic en el botón </a:t>
            </a:r>
          </a:p>
        </p:txBody>
      </p:sp>
      <p:pic>
        <p:nvPicPr>
          <p:cNvPr id="8" name="Imagen 7" descr="Imagen que contiene Interfaz de usuario gráfic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689" y="4880724"/>
            <a:ext cx="1582008" cy="536389"/>
          </a:xfrm>
          <a:prstGeom prst="rect">
            <a:avLst/>
          </a:prstGeom>
        </p:spPr>
      </p:pic>
      <p:pic>
        <p:nvPicPr>
          <p:cNvPr id="4" name="Imagen 3" descr="Icono&#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746" y="4984010"/>
            <a:ext cx="502920" cy="624594"/>
          </a:xfrm>
          <a:prstGeom prst="rect">
            <a:avLst/>
          </a:prstGeom>
        </p:spPr>
      </p:pic>
      <p:pic>
        <p:nvPicPr>
          <p:cNvPr id="5" name="Imagen 4" descr="profesor-estudiante"/>
          <p:cNvPicPr>
            <a:picLocks noChangeAspect="1"/>
          </p:cNvPicPr>
          <p:nvPr/>
        </p:nvPicPr>
        <p:blipFill>
          <a:blip r:embed="rId4"/>
          <a:stretch>
            <a:fillRect/>
          </a:stretch>
        </p:blipFill>
        <p:spPr>
          <a:xfrm>
            <a:off x="295275" y="1497330"/>
            <a:ext cx="5789295" cy="459422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3</a:t>
            </a:r>
          </a:p>
        </p:txBody>
      </p:sp>
      <p:sp>
        <p:nvSpPr>
          <p:cNvPr id="2" name="Bocadillo: rectángulo con esquinas redondeadas 1"/>
          <p:cNvSpPr/>
          <p:nvPr/>
        </p:nvSpPr>
        <p:spPr>
          <a:xfrm>
            <a:off x="6816725" y="2979420"/>
            <a:ext cx="4735195" cy="127508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4519754"/>
            <a:ext cx="4735488" cy="693587"/>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3098005"/>
            <a:ext cx="4362450" cy="2030095"/>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ES" sz="1400" dirty="0">
                <a:solidFill>
                  <a:schemeClr val="tx1">
                    <a:lumMod val="75000"/>
                    <a:lumOff val="25000"/>
                  </a:schemeClr>
                </a:solidFill>
                <a:latin typeface="Open Sans" panose="020B0606030504020204" pitchFamily="34" charset="0"/>
              </a:rPr>
              <a:t>¡Hola! Bienvenidos a la </a:t>
            </a:r>
            <a:r>
              <a:rPr lang="es-CO" altLang="es-ES" sz="1400" dirty="0">
                <a:solidFill>
                  <a:schemeClr val="tx1">
                    <a:lumMod val="75000"/>
                    <a:lumOff val="25000"/>
                  </a:schemeClr>
                </a:solidFill>
                <a:latin typeface="Open Sans" panose="020B0606030504020204" pitchFamily="34" charset="0"/>
              </a:rPr>
              <a:t>tercera </a:t>
            </a:r>
            <a:r>
              <a:rPr lang="es-ES" sz="1400" dirty="0">
                <a:solidFill>
                  <a:schemeClr val="tx1">
                    <a:lumMod val="75000"/>
                    <a:lumOff val="25000"/>
                  </a:schemeClr>
                </a:solidFill>
                <a:latin typeface="Open Sans" panose="020B0606030504020204" pitchFamily="34" charset="0"/>
              </a:rPr>
              <a:t>actividad de esta unidad donde abordaremos </a:t>
            </a:r>
            <a:r>
              <a:rPr lang="es-CO" altLang="es-ES" sz="1400" dirty="0">
                <a:solidFill>
                  <a:schemeClr val="tx1">
                    <a:lumMod val="75000"/>
                    <a:lumOff val="25000"/>
                  </a:schemeClr>
                </a:solidFill>
                <a:latin typeface="Open Sans" panose="020B0606030504020204" pitchFamily="34" charset="0"/>
              </a:rPr>
              <a:t>los c</a:t>
            </a:r>
            <a:r>
              <a:rPr sz="1400" dirty="0">
                <a:solidFill>
                  <a:schemeClr val="tx1">
                    <a:lumMod val="75000"/>
                    <a:lumOff val="25000"/>
                  </a:schemeClr>
                </a:solidFill>
                <a:latin typeface="Open Sans" panose="020B0606030504020204" pitchFamily="34" charset="0"/>
              </a:rPr>
              <a:t>riterios de almacenamiento de acuerdo con la naturaleza, la peligrosidad y la prioridad del ensayo</a:t>
            </a:r>
            <a:r>
              <a:rPr lang="es-CO" sz="1400" dirty="0">
                <a:solidFill>
                  <a:schemeClr val="tx1">
                    <a:lumMod val="75000"/>
                    <a:lumOff val="25000"/>
                  </a:schemeClr>
                </a:solidFill>
                <a:latin typeface="Open Sans" panose="020B0606030504020204" pitchFamily="34" charset="0"/>
              </a:rPr>
              <a:t>.</a:t>
            </a:r>
            <a:endParaRPr sz="1400" dirty="0">
              <a:solidFill>
                <a:schemeClr val="tx1">
                  <a:lumMod val="75000"/>
                  <a:lumOff val="25000"/>
                </a:schemeClr>
              </a:solidFill>
              <a:latin typeface="Open Sans" panose="020B0606030504020204" pitchFamily="34" charset="0"/>
            </a:endParaRPr>
          </a:p>
          <a:p>
            <a:pPr algn="just"/>
            <a:endParaRPr lang="es-ES" sz="1400" dirty="0">
              <a:solidFill>
                <a:schemeClr val="tx1">
                  <a:lumMod val="75000"/>
                  <a:lumOff val="25000"/>
                </a:schemeClr>
              </a:solidFill>
              <a:latin typeface="Open Sans" panose="020B0606030504020204" pitchFamily="34" charset="0"/>
            </a:endParaRPr>
          </a:p>
          <a:p>
            <a:pPr algn="just"/>
            <a:endParaRPr lang="es-ES" sz="1400" b="1"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Muy bien profesor ¿Y de qué se trata la actividad?</a:t>
            </a:r>
          </a:p>
        </p:txBody>
      </p:sp>
      <p:pic>
        <p:nvPicPr>
          <p:cNvPr id="11" name="Imagen 10" descr="Imagen que contiene Sitio web&#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5207115"/>
            <a:ext cx="1546469" cy="536388"/>
          </a:xfrm>
          <a:prstGeom prst="rect">
            <a:avLst/>
          </a:prstGeom>
        </p:spPr>
      </p:pic>
      <p:pic>
        <p:nvPicPr>
          <p:cNvPr id="12" name="Imagen 11" descr="Imagen que contiene Interfaz de usuario gráfica&#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5195684"/>
            <a:ext cx="1582008" cy="536389"/>
          </a:xfrm>
          <a:prstGeom prst="rect">
            <a:avLst/>
          </a:prstGeom>
        </p:spPr>
      </p:pic>
      <p:pic>
        <p:nvPicPr>
          <p:cNvPr id="5" name="Imagen 4" descr="Icono&#10;&#10;Descripción generada automáticament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6215" y="5318270"/>
            <a:ext cx="434340" cy="539422"/>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3</a:t>
            </a:r>
          </a:p>
        </p:txBody>
      </p:sp>
      <p:sp>
        <p:nvSpPr>
          <p:cNvPr id="10" name="Bocadillo: rectángulo con esquinas redondeadas 9"/>
          <p:cNvSpPr/>
          <p:nvPr/>
        </p:nvSpPr>
        <p:spPr>
          <a:xfrm>
            <a:off x="6816725" y="2979420"/>
            <a:ext cx="4735195" cy="122555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Bocadillo: rectángulo con esquinas redondeadas 10"/>
          <p:cNvSpPr/>
          <p:nvPr/>
        </p:nvSpPr>
        <p:spPr>
          <a:xfrm>
            <a:off x="6816638" y="4341172"/>
            <a:ext cx="4735488" cy="774990"/>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3066599"/>
            <a:ext cx="4362450" cy="2030095"/>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CO" altLang="es-ES" sz="1400" dirty="0">
                <a:solidFill>
                  <a:schemeClr val="tx1">
                    <a:lumMod val="75000"/>
                    <a:lumOff val="25000"/>
                  </a:schemeClr>
                </a:solidFill>
                <a:latin typeface="Open Sans" panose="020B0606030504020204" pitchFamily="34" charset="0"/>
              </a:rPr>
              <a:t>Debes reconocer la importancia de determinar y garantizar las condiciones de almacenamiento de una muestra en función de sus características y propiedades.</a:t>
            </a:r>
          </a:p>
          <a:p>
            <a:pPr algn="just"/>
            <a:endParaRPr lang="es-CO" altLang="es-ES" sz="1400" dirty="0">
              <a:solidFill>
                <a:schemeClr val="tx1">
                  <a:lumMod val="75000"/>
                  <a:lumOff val="25000"/>
                </a:schemeClr>
              </a:solidFill>
              <a:latin typeface="Open Sans" panose="020B0606030504020204" pitchFamily="34" charset="0"/>
            </a:endParaRPr>
          </a:p>
          <a:p>
            <a:pPr algn="just"/>
            <a:endParaRPr lang="es-CO" altLang="es-ES" sz="1400"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Comprendo lo que debo realizar profesor, ¿Cuál es la información que necesito para resolver la actividad?</a:t>
            </a:r>
          </a:p>
        </p:txBody>
      </p:sp>
      <p:pic>
        <p:nvPicPr>
          <p:cNvPr id="13" name="Imagen 12" descr="Imagen que contiene Sitio web&#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5156315"/>
            <a:ext cx="1546469" cy="536388"/>
          </a:xfrm>
          <a:prstGeom prst="rect">
            <a:avLst/>
          </a:prstGeom>
        </p:spPr>
      </p:pic>
      <p:pic>
        <p:nvPicPr>
          <p:cNvPr id="17" name="Imagen 16" descr="Imagen que contiene Interfaz de usuario gráfica&#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5144884"/>
            <a:ext cx="1582008" cy="536389"/>
          </a:xfrm>
          <a:prstGeom prst="rect">
            <a:avLst/>
          </a:prstGeom>
        </p:spPr>
      </p:pic>
      <p:pic>
        <p:nvPicPr>
          <p:cNvPr id="18" name="Imagen 17" descr="Icono&#10;&#10;Descripción generada automáticament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3810" y="5236990"/>
            <a:ext cx="434340" cy="539422"/>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89560" y="1187148"/>
            <a:ext cx="426466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Etapas del tratamiento de una muestra</a:t>
            </a:r>
          </a:p>
        </p:txBody>
      </p:sp>
      <p:pic>
        <p:nvPicPr>
          <p:cNvPr id="2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40550" y="6303645"/>
            <a:ext cx="585470" cy="585470"/>
          </a:xfrm>
          <a:prstGeom prst="rect">
            <a:avLst/>
          </a:prstGeom>
        </p:spPr>
      </p:pic>
      <p:sp>
        <p:nvSpPr>
          <p:cNvPr id="7" name="Cuadro de texto 6"/>
          <p:cNvSpPr txBox="1"/>
          <p:nvPr/>
        </p:nvSpPr>
        <p:spPr>
          <a:xfrm>
            <a:off x="847090" y="1555115"/>
            <a:ext cx="9940925"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tratar una muestra química se debe tener en cuenta las etapas que se mencionan a continuación y a lo largo de la lectura se detallan sus características.</a:t>
            </a:r>
          </a:p>
        </p:txBody>
      </p:sp>
      <p:pic>
        <p:nvPicPr>
          <p:cNvPr id="24" name="Imagen 23" descr="laboratorio"/>
          <p:cNvPicPr>
            <a:picLocks noChangeAspect="1"/>
          </p:cNvPicPr>
          <p:nvPr/>
        </p:nvPicPr>
        <p:blipFill>
          <a:blip r:embed="rId4"/>
          <a:stretch>
            <a:fillRect/>
          </a:stretch>
        </p:blipFill>
        <p:spPr>
          <a:xfrm>
            <a:off x="5845810" y="1701165"/>
            <a:ext cx="6215380" cy="4465955"/>
          </a:xfrm>
          <a:prstGeom prst="rect">
            <a:avLst/>
          </a:prstGeom>
        </p:spPr>
      </p:pic>
      <p:sp>
        <p:nvSpPr>
          <p:cNvPr id="36" name="Rectángulo 35"/>
          <p:cNvSpPr/>
          <p:nvPr/>
        </p:nvSpPr>
        <p:spPr>
          <a:xfrm>
            <a:off x="1734110" y="2359358"/>
            <a:ext cx="3829050" cy="3199765"/>
          </a:xfrm>
          <a:prstGeom prst="rect">
            <a:avLst/>
          </a:prstGeom>
        </p:spPr>
        <p:txBody>
          <a:bodyPr wrap="none">
            <a:spAutoFit/>
          </a:bodyPr>
          <a:lstStyle/>
          <a:p>
            <a:pPr indent="0" algn="l">
              <a:lnSpc>
                <a:spcPct val="100000"/>
              </a:lnSpc>
              <a:spcAft>
                <a:spcPts val="800"/>
              </a:spcAft>
              <a:buNone/>
            </a:pPr>
            <a:r>
              <a:rPr lang="es-CO" sz="1400" b="1"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A.</a:t>
            </a:r>
            <a:r>
              <a:rPr lang="es-CO" sz="14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Pretratamiento de la muestra.</a:t>
            </a:r>
          </a:p>
          <a:p>
            <a:pPr indent="0" algn="l">
              <a:lnSpc>
                <a:spcPct val="100000"/>
              </a:lnSpc>
              <a:spcAft>
                <a:spcPts val="800"/>
              </a:spcAft>
              <a:buNone/>
            </a:pPr>
            <a:r>
              <a:rPr lang="es-CO" sz="1400" b="1"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B.</a:t>
            </a:r>
            <a:r>
              <a:rPr lang="es-CO" sz="14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Secado.</a:t>
            </a:r>
          </a:p>
          <a:p>
            <a:pPr indent="0" algn="l">
              <a:lnSpc>
                <a:spcPct val="100000"/>
              </a:lnSpc>
              <a:spcAft>
                <a:spcPts val="800"/>
              </a:spcAft>
              <a:buNone/>
            </a:pPr>
            <a:r>
              <a:rPr lang="es-CO" sz="1400" b="1"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a:t>
            </a:r>
            <a:r>
              <a:rPr lang="es-CO" sz="14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Dilución en vía seca.</a:t>
            </a:r>
          </a:p>
          <a:p>
            <a:pPr indent="0" algn="l">
              <a:lnSpc>
                <a:spcPct val="100000"/>
              </a:lnSpc>
              <a:spcAft>
                <a:spcPts val="800"/>
              </a:spcAft>
              <a:buNone/>
            </a:pPr>
            <a:r>
              <a:rPr lang="es-CO" sz="1400" b="1"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D.</a:t>
            </a:r>
            <a:r>
              <a:rPr lang="es-CO" sz="14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Dilución en vía húmeda.</a:t>
            </a:r>
          </a:p>
          <a:p>
            <a:pPr indent="0" algn="l">
              <a:lnSpc>
                <a:spcPct val="100000"/>
              </a:lnSpc>
              <a:spcAft>
                <a:spcPts val="800"/>
              </a:spcAft>
              <a:buNone/>
            </a:pPr>
            <a:r>
              <a:rPr lang="es-CO" sz="1400" b="1"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a:t>
            </a:r>
            <a:r>
              <a:rPr lang="es-CO" sz="14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Destrucción de la materia orgánica y </a:t>
            </a:r>
          </a:p>
          <a:p>
            <a:pPr indent="0" algn="l">
              <a:lnSpc>
                <a:spcPct val="100000"/>
              </a:lnSpc>
              <a:spcAft>
                <a:spcPts val="800"/>
              </a:spcAft>
              <a:buNone/>
            </a:pPr>
            <a:r>
              <a:rPr lang="es-CO" sz="14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solubilización de muestras.</a:t>
            </a:r>
          </a:p>
          <a:p>
            <a:pPr indent="0" algn="l">
              <a:lnSpc>
                <a:spcPct val="100000"/>
              </a:lnSpc>
              <a:spcAft>
                <a:spcPts val="800"/>
              </a:spcAft>
              <a:buNone/>
            </a:pPr>
            <a:r>
              <a:rPr lang="es-CO" sz="1400" b="1"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F. </a:t>
            </a:r>
            <a:r>
              <a:rPr lang="es-CO" sz="14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Técnicas de preconcentración.</a:t>
            </a:r>
          </a:p>
          <a:p>
            <a:pPr indent="0" algn="l">
              <a:lnSpc>
                <a:spcPct val="100000"/>
              </a:lnSpc>
              <a:spcAft>
                <a:spcPts val="800"/>
              </a:spcAft>
              <a:buNone/>
            </a:pPr>
            <a:r>
              <a:rPr lang="es-CO" sz="1400" b="1"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 </a:t>
            </a:r>
            <a:r>
              <a:rPr lang="es-CO" sz="14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Submuestra.</a:t>
            </a:r>
          </a:p>
          <a:p>
            <a:pPr indent="0" algn="l">
              <a:lnSpc>
                <a:spcPct val="100000"/>
              </a:lnSpc>
              <a:spcAft>
                <a:spcPts val="800"/>
              </a:spcAft>
              <a:buNone/>
            </a:pPr>
            <a:r>
              <a:rPr lang="es-CO" sz="1400" b="1"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H. </a:t>
            </a:r>
            <a:r>
              <a:rPr lang="es-CO" sz="140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Adsorción.</a:t>
            </a:r>
            <a:endPar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a:p>
            <a:pPr indent="0" algn="l">
              <a:lnSpc>
                <a:spcPct val="100000"/>
              </a:lnSpc>
              <a:spcAft>
                <a:spcPts val="800"/>
              </a:spcAft>
              <a:buNone/>
            </a:pPr>
            <a:endPar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7" name="Imagen 36" descr="elementos"/>
          <p:cNvPicPr>
            <a:picLocks noChangeAspect="1"/>
          </p:cNvPicPr>
          <p:nvPr/>
        </p:nvPicPr>
        <p:blipFill>
          <a:blip r:embed="rId5"/>
          <a:stretch>
            <a:fillRect/>
          </a:stretch>
        </p:blipFill>
        <p:spPr>
          <a:xfrm>
            <a:off x="960755" y="2132330"/>
            <a:ext cx="742950" cy="320929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3</a:t>
            </a:r>
          </a:p>
        </p:txBody>
      </p:sp>
      <p:sp>
        <p:nvSpPr>
          <p:cNvPr id="9" name="Bocadillo: rectángulo con esquinas redondeadas 8"/>
          <p:cNvSpPr/>
          <p:nvPr/>
        </p:nvSpPr>
        <p:spPr>
          <a:xfrm>
            <a:off x="6816725" y="2910840"/>
            <a:ext cx="4735195" cy="125984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Bocadillo: rectángulo con esquinas redondeadas 9"/>
          <p:cNvSpPr/>
          <p:nvPr/>
        </p:nvSpPr>
        <p:spPr>
          <a:xfrm>
            <a:off x="6816638" y="4226886"/>
            <a:ext cx="4735488" cy="736778"/>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2987704"/>
            <a:ext cx="4362450" cy="1814830"/>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ES" sz="1400" dirty="0">
                <a:solidFill>
                  <a:schemeClr val="tx1">
                    <a:lumMod val="75000"/>
                    <a:lumOff val="25000"/>
                  </a:schemeClr>
                </a:solidFill>
                <a:latin typeface="Open Sans" panose="020B0606030504020204" pitchFamily="34" charset="0"/>
              </a:rPr>
              <a:t>La información necesaria para resolver la actividad, la encontrarás en el contendido disponible a continuación. Recuerda descargar y desarrollar la guía de aprendizaje.</a:t>
            </a:r>
          </a:p>
          <a:p>
            <a:pPr algn="just"/>
            <a:endParaRPr lang="es-ES" sz="1400"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¡Está bien profesor, revisaré la información y resolveré la actividad!</a:t>
            </a:r>
          </a:p>
        </p:txBody>
      </p:sp>
      <p:pic>
        <p:nvPicPr>
          <p:cNvPr id="11" name="Imagen 10" descr="Icono&#10;&#10;Descripción generada automáticamen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pic>
        <p:nvPicPr>
          <p:cNvPr id="12" name="Imagen 11" descr="Imagen que contiene Sitio web&#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4963275"/>
            <a:ext cx="1546469" cy="536388"/>
          </a:xfrm>
          <a:prstGeom prst="rect">
            <a:avLst/>
          </a:prstGeom>
        </p:spPr>
      </p:pic>
      <p:pic>
        <p:nvPicPr>
          <p:cNvPr id="17" name="Imagen 16" descr="Icono&#10;&#10;Descripción generada automáticamen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1481" y="5027960"/>
            <a:ext cx="434340" cy="539422"/>
          </a:xfrm>
          <a:prstGeom prst="rect">
            <a:avLst/>
          </a:prstGeom>
        </p:spPr>
      </p:pic>
      <p:sp>
        <p:nvSpPr>
          <p:cNvPr id="2" name="Rectángulo 1"/>
          <p:cNvSpPr/>
          <p:nvPr/>
        </p:nvSpPr>
        <p:spPr>
          <a:xfrm>
            <a:off x="7464709" y="5805244"/>
            <a:ext cx="3370859" cy="307777"/>
          </a:xfrm>
          <a:prstGeom prst="rect">
            <a:avLst/>
          </a:prstGeom>
        </p:spPr>
        <p:txBody>
          <a:bodyPr wrap="none">
            <a:spAutoFit/>
          </a:bodyPr>
          <a:lstStyle/>
          <a:p>
            <a:pPr algn="just"/>
            <a:r>
              <a:rPr lang="es-ES" sz="1400" dirty="0">
                <a:solidFill>
                  <a:schemeClr val="tx1">
                    <a:lumMod val="75000"/>
                    <a:lumOff val="25000"/>
                  </a:schemeClr>
                </a:solidFill>
                <a:latin typeface="Open Sans" panose="020B0606030504020204" pitchFamily="34" charset="0"/>
              </a:rPr>
              <a:t>Haz clic en el botón descargar actividad:</a:t>
            </a:r>
          </a:p>
        </p:txBody>
      </p:sp>
      <p:pic>
        <p:nvPicPr>
          <p:cNvPr id="5" name="Imagen 4" descr="Texto&#10;&#10;Descripción generada automáticamen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31197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Criterios de almacenamiento</a:t>
            </a:r>
          </a:p>
        </p:txBody>
      </p:sp>
      <p:sp>
        <p:nvSpPr>
          <p:cNvPr id="3" name="Cuadro de texto 2"/>
          <p:cNvSpPr txBox="1"/>
          <p:nvPr/>
        </p:nvSpPr>
        <p:spPr>
          <a:xfrm>
            <a:off x="645795" y="1412875"/>
            <a:ext cx="108902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Las condiciones de almacenamiento se determinan en función de las características y propiedades de las muestras obtenidas, garantizando que la muestra no se altere de ningún modo que pueda afectar a los parámetros que se desean analizar. Deberán respetarse los reglamentos de salud y seguridad.</a:t>
            </a:r>
          </a:p>
        </p:txBody>
      </p:sp>
      <p:sp>
        <p:nvSpPr>
          <p:cNvPr id="2" name="Cuadro de texto 1"/>
          <p:cNvSpPr txBox="1"/>
          <p:nvPr/>
        </p:nvSpPr>
        <p:spPr>
          <a:xfrm>
            <a:off x="3300095" y="4237990"/>
            <a:ext cx="8235950"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deterioro de la muestra invalida cualquier resultado analítico, por ello deberán conservarse de manera que se asegure su integridad, seguridad, regularidad y estabilidad, evitando variaciones físicas o químicas que puedan ocasionar alteraciones en la composición de los elementos traza. Cuando haya que realizar análisis de trazas, será necesario tomar precauciones para que la muestra y el equipo no se contaminen con materias extrañas. </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Las muestras se estropean cuando hay cambios en la composición, esto se debe a: los procesos de oxidación por contacto con la atmósfera, desnaturalización de proteínas por exceso de calor, fermentaciones, reacciones fotoquímicas, efectos microbiológicos, absorción de agua, de óxido de carbono etc.</a:t>
            </a:r>
          </a:p>
        </p:txBody>
      </p:sp>
      <p:pic>
        <p:nvPicPr>
          <p:cNvPr id="4" name="Imagen 3" descr="formula"/>
          <p:cNvPicPr>
            <a:picLocks noChangeAspect="1"/>
          </p:cNvPicPr>
          <p:nvPr/>
        </p:nvPicPr>
        <p:blipFill>
          <a:blip r:embed="rId2"/>
          <a:stretch>
            <a:fillRect/>
          </a:stretch>
        </p:blipFill>
        <p:spPr>
          <a:xfrm>
            <a:off x="2157095" y="2058035"/>
            <a:ext cx="8407400" cy="1946275"/>
          </a:xfrm>
          <a:prstGeom prst="rect">
            <a:avLst/>
          </a:prstGeom>
        </p:spPr>
      </p:pic>
      <p:pic>
        <p:nvPicPr>
          <p:cNvPr id="9" name="Imagen 8" descr="consecuencias"/>
          <p:cNvPicPr>
            <a:picLocks noChangeAspect="1"/>
          </p:cNvPicPr>
          <p:nvPr/>
        </p:nvPicPr>
        <p:blipFill>
          <a:blip r:embed="rId3"/>
          <a:stretch>
            <a:fillRect/>
          </a:stretch>
        </p:blipFill>
        <p:spPr>
          <a:xfrm>
            <a:off x="1112520" y="3903980"/>
            <a:ext cx="2186940" cy="227203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44278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Hoja de datos de seguridad de materiales</a:t>
            </a:r>
          </a:p>
        </p:txBody>
      </p:sp>
      <p:sp>
        <p:nvSpPr>
          <p:cNvPr id="3" name="Cuadro de texto 2"/>
          <p:cNvSpPr txBox="1"/>
          <p:nvPr/>
        </p:nvSpPr>
        <p:spPr>
          <a:xfrm>
            <a:off x="645795" y="1412875"/>
            <a:ext cx="108902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importante documento permite comunicar, en forma muy completa, los peligros que ofrecen los productos químicos tanto para el ser humano como para la infraestructura y los ecosistemas además, informa acerca de las precauciones requeridas y las medidas a tomar en casos de emergencia. En todos los casos deberá tenerse base de datos de cada muestra.</a:t>
            </a:r>
          </a:p>
        </p:txBody>
      </p:sp>
      <p:sp>
        <p:nvSpPr>
          <p:cNvPr id="14" name="Rectángulo 13"/>
          <p:cNvSpPr/>
          <p:nvPr/>
        </p:nvSpPr>
        <p:spPr>
          <a:xfrm>
            <a:off x="5122691" y="2113825"/>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331970" y="1885315"/>
            <a:ext cx="904240" cy="904240"/>
          </a:xfrm>
          <a:prstGeom prst="rect">
            <a:avLst/>
          </a:prstGeom>
        </p:spPr>
      </p:pic>
      <p:sp>
        <p:nvSpPr>
          <p:cNvPr id="5" name="Rectángulo redondeado 4"/>
          <p:cNvSpPr/>
          <p:nvPr/>
        </p:nvSpPr>
        <p:spPr>
          <a:xfrm>
            <a:off x="17475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33000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612440" y="3573478"/>
            <a:ext cx="208026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Responsable de su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construcción</a:t>
            </a:r>
          </a:p>
        </p:txBody>
      </p:sp>
      <p:sp>
        <p:nvSpPr>
          <p:cNvPr id="10" name="Rectángulo redondeado 9"/>
          <p:cNvSpPr/>
          <p:nvPr/>
        </p:nvSpPr>
        <p:spPr>
          <a:xfrm>
            <a:off x="64211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79736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252386" y="3573478"/>
            <a:ext cx="219202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Apoyo de entidades</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especializadas</a:t>
            </a:r>
          </a:p>
        </p:txBody>
      </p:sp>
      <p:pic>
        <p:nvPicPr>
          <p:cNvPr id="12" name="Imagen 11" descr="responsable"/>
          <p:cNvPicPr>
            <a:picLocks noChangeAspect="1"/>
          </p:cNvPicPr>
          <p:nvPr/>
        </p:nvPicPr>
        <p:blipFill>
          <a:blip r:embed="rId3"/>
          <a:stretch>
            <a:fillRect/>
          </a:stretch>
        </p:blipFill>
        <p:spPr>
          <a:xfrm>
            <a:off x="1747520" y="3263900"/>
            <a:ext cx="1355725" cy="1306195"/>
          </a:xfrm>
          <a:prstGeom prst="rect">
            <a:avLst/>
          </a:prstGeom>
        </p:spPr>
      </p:pic>
      <p:pic>
        <p:nvPicPr>
          <p:cNvPr id="18" name="Imagen 17" descr="responsable2"/>
          <p:cNvPicPr>
            <a:picLocks noChangeAspect="1"/>
          </p:cNvPicPr>
          <p:nvPr/>
        </p:nvPicPr>
        <p:blipFill>
          <a:blip r:embed="rId4"/>
          <a:stretch>
            <a:fillRect/>
          </a:stretch>
        </p:blipFill>
        <p:spPr>
          <a:xfrm>
            <a:off x="6486525" y="3327400"/>
            <a:ext cx="1369695" cy="1336040"/>
          </a:xfrm>
          <a:prstGeom prst="rect">
            <a:avLst/>
          </a:prstGeom>
        </p:spPr>
      </p:pic>
      <p:pic>
        <p:nvPicPr>
          <p:cNvPr id="20" name="Imagen 19" descr="btn_limpio"/>
          <p:cNvPicPr>
            <a:picLocks noChangeAspect="1"/>
          </p:cNvPicPr>
          <p:nvPr/>
        </p:nvPicPr>
        <p:blipFill>
          <a:blip r:embed="rId5"/>
          <a:stretch>
            <a:fillRect/>
          </a:stretch>
        </p:blipFill>
        <p:spPr>
          <a:xfrm>
            <a:off x="5050790" y="5393690"/>
            <a:ext cx="2080260" cy="622935"/>
          </a:xfrm>
          <a:prstGeom prst="rect">
            <a:avLst/>
          </a:prstGeom>
        </p:spPr>
      </p:pic>
      <p:sp>
        <p:nvSpPr>
          <p:cNvPr id="21" name="Cuadro de texto 20"/>
          <p:cNvSpPr txBox="1"/>
          <p:nvPr/>
        </p:nvSpPr>
        <p:spPr>
          <a:xfrm>
            <a:off x="5236210" y="5505450"/>
            <a:ext cx="1184910"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Ejemplo hoja de datos</a:t>
            </a:r>
          </a:p>
        </p:txBody>
      </p:sp>
      <p:pic>
        <p:nvPicPr>
          <p:cNvPr id="2"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906395" y="4192905"/>
            <a:ext cx="585470" cy="58547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44278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Hoja de datos de seguridad de materiales</a:t>
            </a:r>
          </a:p>
        </p:txBody>
      </p:sp>
      <p:sp>
        <p:nvSpPr>
          <p:cNvPr id="3" name="Cuadro de texto 2"/>
          <p:cNvSpPr txBox="1"/>
          <p:nvPr/>
        </p:nvSpPr>
        <p:spPr>
          <a:xfrm>
            <a:off x="645795" y="1412875"/>
            <a:ext cx="108902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importante documento permite comunicar, en forma muy completa, los peligros que ofrecen los productos químicos tanto para el ser humano como para la infraestructura y los ecosistemas además, informa acerca de las precauciones requeridas y las medidas a tomar en casos de emergencia. En todos los casos deberá tenerse base de datos de cada muestra.</a:t>
            </a:r>
          </a:p>
        </p:txBody>
      </p:sp>
      <p:sp>
        <p:nvSpPr>
          <p:cNvPr id="14" name="Rectángulo 13"/>
          <p:cNvSpPr/>
          <p:nvPr/>
        </p:nvSpPr>
        <p:spPr>
          <a:xfrm>
            <a:off x="5122691" y="2113825"/>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331970" y="1885315"/>
            <a:ext cx="904240" cy="904240"/>
          </a:xfrm>
          <a:prstGeom prst="rect">
            <a:avLst/>
          </a:prstGeom>
        </p:spPr>
      </p:pic>
      <p:sp>
        <p:nvSpPr>
          <p:cNvPr id="5" name="Rectángulo redondeado 4"/>
          <p:cNvSpPr/>
          <p:nvPr/>
        </p:nvSpPr>
        <p:spPr>
          <a:xfrm>
            <a:off x="17475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Rectángulo redondeado 9"/>
          <p:cNvSpPr/>
          <p:nvPr/>
        </p:nvSpPr>
        <p:spPr>
          <a:xfrm>
            <a:off x="64211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79736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252386" y="3573478"/>
            <a:ext cx="219202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Apoyo de entidades</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especializadas</a:t>
            </a:r>
          </a:p>
        </p:txBody>
      </p:sp>
      <p:pic>
        <p:nvPicPr>
          <p:cNvPr id="12" name="Imagen 11" descr="responsable"/>
          <p:cNvPicPr>
            <a:picLocks noChangeAspect="1"/>
          </p:cNvPicPr>
          <p:nvPr/>
        </p:nvPicPr>
        <p:blipFill>
          <a:blip r:embed="rId3"/>
          <a:stretch>
            <a:fillRect/>
          </a:stretch>
        </p:blipFill>
        <p:spPr>
          <a:xfrm>
            <a:off x="1747520" y="3263900"/>
            <a:ext cx="1355725" cy="1306195"/>
          </a:xfrm>
          <a:prstGeom prst="rect">
            <a:avLst/>
          </a:prstGeom>
        </p:spPr>
      </p:pic>
      <p:pic>
        <p:nvPicPr>
          <p:cNvPr id="18" name="Imagen 17" descr="responsable2"/>
          <p:cNvPicPr>
            <a:picLocks noChangeAspect="1"/>
          </p:cNvPicPr>
          <p:nvPr/>
        </p:nvPicPr>
        <p:blipFill>
          <a:blip r:embed="rId4"/>
          <a:stretch>
            <a:fillRect/>
          </a:stretch>
        </p:blipFill>
        <p:spPr>
          <a:xfrm>
            <a:off x="6486525" y="3327400"/>
            <a:ext cx="1369695" cy="1336040"/>
          </a:xfrm>
          <a:prstGeom prst="rect">
            <a:avLst/>
          </a:prstGeom>
        </p:spPr>
      </p:pic>
      <p:pic>
        <p:nvPicPr>
          <p:cNvPr id="20" name="Imagen 19" descr="btn_limpio"/>
          <p:cNvPicPr>
            <a:picLocks noChangeAspect="1"/>
          </p:cNvPicPr>
          <p:nvPr/>
        </p:nvPicPr>
        <p:blipFill>
          <a:blip r:embed="rId5"/>
          <a:stretch>
            <a:fillRect/>
          </a:stretch>
        </p:blipFill>
        <p:spPr>
          <a:xfrm>
            <a:off x="5050790" y="5393690"/>
            <a:ext cx="2080260" cy="622935"/>
          </a:xfrm>
          <a:prstGeom prst="rect">
            <a:avLst/>
          </a:prstGeom>
        </p:spPr>
      </p:pic>
      <p:sp>
        <p:nvSpPr>
          <p:cNvPr id="21" name="Cuadro de texto 20"/>
          <p:cNvSpPr txBox="1"/>
          <p:nvPr/>
        </p:nvSpPr>
        <p:spPr>
          <a:xfrm>
            <a:off x="5236210" y="5505450"/>
            <a:ext cx="1184910"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Ejemplo hoja de datos</a:t>
            </a:r>
          </a:p>
        </p:txBody>
      </p:sp>
      <p:pic>
        <p:nvPicPr>
          <p:cNvPr id="2"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114030" y="4578985"/>
            <a:ext cx="585470" cy="585470"/>
          </a:xfrm>
          <a:prstGeom prst="rect">
            <a:avLst/>
          </a:prstGeom>
        </p:spPr>
      </p:pic>
      <p:sp>
        <p:nvSpPr>
          <p:cNvPr id="9" name="Rectángulo 8"/>
          <p:cNvSpPr/>
          <p:nvPr/>
        </p:nvSpPr>
        <p:spPr>
          <a:xfrm>
            <a:off x="3208655" y="3327400"/>
            <a:ext cx="2750820" cy="1383665"/>
          </a:xfrm>
          <a:prstGeom prst="rect">
            <a:avLst/>
          </a:prstGeom>
        </p:spPr>
        <p:txBody>
          <a:bodyPr wrap="square">
            <a:spAutoFit/>
          </a:bodyPr>
          <a:lstStyle/>
          <a:p>
            <a:pPr algn="l">
              <a:lnSpc>
                <a:spcPct val="100000"/>
              </a:lnSpc>
              <a:spcAft>
                <a:spcPts val="800"/>
              </a:spcAft>
            </a:pPr>
            <a:r>
              <a:rPr lang="es-CO" sz="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Debido a que cada producto químico o mezcla de ellos, debe tener su hoja de seguridad, quien la elabora debe ser quien conoce a la perfección sus propiedades, es decir, el fabricante del producto.</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44278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Hoja de datos de seguridad de materiales</a:t>
            </a:r>
          </a:p>
        </p:txBody>
      </p:sp>
      <p:sp>
        <p:nvSpPr>
          <p:cNvPr id="3" name="Cuadro de texto 2"/>
          <p:cNvSpPr txBox="1"/>
          <p:nvPr/>
        </p:nvSpPr>
        <p:spPr>
          <a:xfrm>
            <a:off x="645795" y="1412875"/>
            <a:ext cx="108902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importante documento permite comunicar, en forma muy completa, los peligros que ofrecen los productos químicos tanto para el ser humano como para la infraestructura y los ecosistemas además, informa acerca de las precauciones requeridas y las medidas a tomar en casos de emergencia. En todos los casos deberá tenerse base de datos de cada muestra.</a:t>
            </a:r>
          </a:p>
        </p:txBody>
      </p:sp>
      <p:sp>
        <p:nvSpPr>
          <p:cNvPr id="14" name="Rectángulo 13"/>
          <p:cNvSpPr/>
          <p:nvPr/>
        </p:nvSpPr>
        <p:spPr>
          <a:xfrm>
            <a:off x="5122691" y="2113825"/>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331970" y="1885315"/>
            <a:ext cx="904240" cy="904240"/>
          </a:xfrm>
          <a:prstGeom prst="rect">
            <a:avLst/>
          </a:prstGeom>
        </p:spPr>
      </p:pic>
      <p:sp>
        <p:nvSpPr>
          <p:cNvPr id="5" name="Rectángulo redondeado 4"/>
          <p:cNvSpPr/>
          <p:nvPr/>
        </p:nvSpPr>
        <p:spPr>
          <a:xfrm>
            <a:off x="17475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Rectángulo redondeado 9"/>
          <p:cNvSpPr/>
          <p:nvPr/>
        </p:nvSpPr>
        <p:spPr>
          <a:xfrm>
            <a:off x="64211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2" name="Imagen 11" descr="responsable"/>
          <p:cNvPicPr>
            <a:picLocks noChangeAspect="1"/>
          </p:cNvPicPr>
          <p:nvPr/>
        </p:nvPicPr>
        <p:blipFill>
          <a:blip r:embed="rId3"/>
          <a:stretch>
            <a:fillRect/>
          </a:stretch>
        </p:blipFill>
        <p:spPr>
          <a:xfrm>
            <a:off x="1747520" y="3263900"/>
            <a:ext cx="1355725" cy="1306195"/>
          </a:xfrm>
          <a:prstGeom prst="rect">
            <a:avLst/>
          </a:prstGeom>
        </p:spPr>
      </p:pic>
      <p:pic>
        <p:nvPicPr>
          <p:cNvPr id="18" name="Imagen 17" descr="responsable2"/>
          <p:cNvPicPr>
            <a:picLocks noChangeAspect="1"/>
          </p:cNvPicPr>
          <p:nvPr/>
        </p:nvPicPr>
        <p:blipFill>
          <a:blip r:embed="rId4"/>
          <a:stretch>
            <a:fillRect/>
          </a:stretch>
        </p:blipFill>
        <p:spPr>
          <a:xfrm>
            <a:off x="6486525" y="3327400"/>
            <a:ext cx="1369695" cy="1336040"/>
          </a:xfrm>
          <a:prstGeom prst="rect">
            <a:avLst/>
          </a:prstGeom>
        </p:spPr>
      </p:pic>
      <p:pic>
        <p:nvPicPr>
          <p:cNvPr id="20" name="Imagen 19" descr="btn_limpio"/>
          <p:cNvPicPr>
            <a:picLocks noChangeAspect="1"/>
          </p:cNvPicPr>
          <p:nvPr/>
        </p:nvPicPr>
        <p:blipFill>
          <a:blip r:embed="rId5"/>
          <a:stretch>
            <a:fillRect/>
          </a:stretch>
        </p:blipFill>
        <p:spPr>
          <a:xfrm>
            <a:off x="5050790" y="5393690"/>
            <a:ext cx="2080260" cy="622935"/>
          </a:xfrm>
          <a:prstGeom prst="rect">
            <a:avLst/>
          </a:prstGeom>
        </p:spPr>
      </p:pic>
      <p:sp>
        <p:nvSpPr>
          <p:cNvPr id="21" name="Cuadro de texto 20"/>
          <p:cNvSpPr txBox="1"/>
          <p:nvPr/>
        </p:nvSpPr>
        <p:spPr>
          <a:xfrm>
            <a:off x="5236210" y="5505450"/>
            <a:ext cx="1184910"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Ejemplo hoja de datos</a:t>
            </a:r>
          </a:p>
        </p:txBody>
      </p:sp>
      <p:pic>
        <p:nvPicPr>
          <p:cNvPr id="2"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659245" y="5505450"/>
            <a:ext cx="585470" cy="585470"/>
          </a:xfrm>
          <a:prstGeom prst="rect">
            <a:avLst/>
          </a:prstGeom>
        </p:spPr>
      </p:pic>
      <p:sp>
        <p:nvSpPr>
          <p:cNvPr id="4" name="Rectángulo 3"/>
          <p:cNvSpPr/>
          <p:nvPr/>
        </p:nvSpPr>
        <p:spPr>
          <a:xfrm>
            <a:off x="7832090" y="2884805"/>
            <a:ext cx="2847340" cy="2306955"/>
          </a:xfrm>
          <a:prstGeom prst="rect">
            <a:avLst/>
          </a:prstGeom>
        </p:spPr>
        <p:txBody>
          <a:bodyPr wrap="square">
            <a:spAutoFit/>
          </a:bodyPr>
          <a:lstStyle/>
          <a:p>
            <a:pPr algn="l">
              <a:lnSpc>
                <a:spcPct val="100000"/>
              </a:lnSpc>
              <a:spcAft>
                <a:spcPts val="800"/>
              </a:spcAft>
            </a:pPr>
            <a:r>
              <a:rPr lang="es-CO" sz="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Para construir este documento puede ser necesario enviar muestras de los productos a entidades especializadas y serias donde realizan las respectivas pruebas toxicológicas, propiedades fisicoquímicas, etc., o realizar una revisión bibliográfica responsable. Es muy importante entonces observar la fuente de la información para mayor confiabilidad.</a:t>
            </a:r>
          </a:p>
        </p:txBody>
      </p:sp>
      <p:sp>
        <p:nvSpPr>
          <p:cNvPr id="6" name="Rectángulo redondeado 5"/>
          <p:cNvSpPr/>
          <p:nvPr/>
        </p:nvSpPr>
        <p:spPr>
          <a:xfrm>
            <a:off x="33000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612440" y="3573478"/>
            <a:ext cx="208026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Responsable de su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construcción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44278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Hoja de datos de seguridad de materiales</a:t>
            </a:r>
          </a:p>
        </p:txBody>
      </p:sp>
      <p:sp>
        <p:nvSpPr>
          <p:cNvPr id="3" name="Cuadro de texto 2"/>
          <p:cNvSpPr txBox="1"/>
          <p:nvPr/>
        </p:nvSpPr>
        <p:spPr>
          <a:xfrm>
            <a:off x="645795" y="1412875"/>
            <a:ext cx="108902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importante documento permite comunicar, en forma muy completa, los peligros que ofrecen los productos químicos tanto para el ser humano como para la infraestructura y los ecosistemas además, informa acerca de las precauciones requeridas y las medidas a tomar en casos de emergencia. En todos los casos deberá tenerse base de datos de cada muestra.</a:t>
            </a:r>
          </a:p>
        </p:txBody>
      </p:sp>
      <p:sp>
        <p:nvSpPr>
          <p:cNvPr id="14" name="Rectángulo 13"/>
          <p:cNvSpPr/>
          <p:nvPr/>
        </p:nvSpPr>
        <p:spPr>
          <a:xfrm>
            <a:off x="5122691" y="2113825"/>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331970" y="1885315"/>
            <a:ext cx="904240" cy="904240"/>
          </a:xfrm>
          <a:prstGeom prst="rect">
            <a:avLst/>
          </a:prstGeom>
        </p:spPr>
      </p:pic>
      <p:sp>
        <p:nvSpPr>
          <p:cNvPr id="5" name="Rectángulo redondeado 4"/>
          <p:cNvSpPr/>
          <p:nvPr/>
        </p:nvSpPr>
        <p:spPr>
          <a:xfrm>
            <a:off x="17475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Rectángulo redondeado 9"/>
          <p:cNvSpPr/>
          <p:nvPr/>
        </p:nvSpPr>
        <p:spPr>
          <a:xfrm>
            <a:off x="64211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2" name="Imagen 11" descr="responsable"/>
          <p:cNvPicPr>
            <a:picLocks noChangeAspect="1"/>
          </p:cNvPicPr>
          <p:nvPr/>
        </p:nvPicPr>
        <p:blipFill>
          <a:blip r:embed="rId3"/>
          <a:stretch>
            <a:fillRect/>
          </a:stretch>
        </p:blipFill>
        <p:spPr>
          <a:xfrm>
            <a:off x="1747520" y="3263900"/>
            <a:ext cx="1355725" cy="1306195"/>
          </a:xfrm>
          <a:prstGeom prst="rect">
            <a:avLst/>
          </a:prstGeom>
        </p:spPr>
      </p:pic>
      <p:pic>
        <p:nvPicPr>
          <p:cNvPr id="18" name="Imagen 17" descr="responsable2"/>
          <p:cNvPicPr>
            <a:picLocks noChangeAspect="1"/>
          </p:cNvPicPr>
          <p:nvPr/>
        </p:nvPicPr>
        <p:blipFill>
          <a:blip r:embed="rId4"/>
          <a:stretch>
            <a:fillRect/>
          </a:stretch>
        </p:blipFill>
        <p:spPr>
          <a:xfrm>
            <a:off x="6486525" y="3327400"/>
            <a:ext cx="1369695" cy="1336040"/>
          </a:xfrm>
          <a:prstGeom prst="rect">
            <a:avLst/>
          </a:prstGeom>
        </p:spPr>
      </p:pic>
      <p:pic>
        <p:nvPicPr>
          <p:cNvPr id="20" name="Imagen 19" descr="btn_limpio"/>
          <p:cNvPicPr>
            <a:picLocks noChangeAspect="1"/>
          </p:cNvPicPr>
          <p:nvPr/>
        </p:nvPicPr>
        <p:blipFill>
          <a:blip r:embed="rId5"/>
          <a:stretch>
            <a:fillRect/>
          </a:stretch>
        </p:blipFill>
        <p:spPr>
          <a:xfrm>
            <a:off x="5050790" y="5393690"/>
            <a:ext cx="2080260" cy="622935"/>
          </a:xfrm>
          <a:prstGeom prst="rect">
            <a:avLst/>
          </a:prstGeom>
        </p:spPr>
      </p:pic>
      <p:sp>
        <p:nvSpPr>
          <p:cNvPr id="21" name="Cuadro de texto 20"/>
          <p:cNvSpPr txBox="1"/>
          <p:nvPr/>
        </p:nvSpPr>
        <p:spPr>
          <a:xfrm>
            <a:off x="5236210" y="5505450"/>
            <a:ext cx="1184910"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Ejemplo hoja de datos</a:t>
            </a:r>
          </a:p>
        </p:txBody>
      </p:sp>
      <p:sp>
        <p:nvSpPr>
          <p:cNvPr id="6" name="Rectángulo redondeado 5"/>
          <p:cNvSpPr/>
          <p:nvPr/>
        </p:nvSpPr>
        <p:spPr>
          <a:xfrm>
            <a:off x="33000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612440" y="3573478"/>
            <a:ext cx="208026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Responsable de su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construcción</a:t>
            </a:r>
          </a:p>
        </p:txBody>
      </p:sp>
      <p:sp>
        <p:nvSpPr>
          <p:cNvPr id="11" name="Rectángulo redondeado 10"/>
          <p:cNvSpPr/>
          <p:nvPr/>
        </p:nvSpPr>
        <p:spPr>
          <a:xfrm>
            <a:off x="79736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252386" y="3573478"/>
            <a:ext cx="219202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Apoyo de entidades</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especializadas</a:t>
            </a:r>
          </a:p>
        </p:txBody>
      </p:sp>
      <p:sp>
        <p:nvSpPr>
          <p:cNvPr id="9" name="Rectángulo 8"/>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redondeado 15"/>
          <p:cNvSpPr/>
          <p:nvPr/>
        </p:nvSpPr>
        <p:spPr>
          <a:xfrm>
            <a:off x="1154430" y="389890"/>
            <a:ext cx="9662160" cy="595503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23" name="Óvalo 22"/>
          <p:cNvSpPr/>
          <p:nvPr/>
        </p:nvSpPr>
        <p:spPr>
          <a:xfrm>
            <a:off x="10018395" y="733425"/>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24" name="Imagen 23" descr="ejemplo1"/>
          <p:cNvPicPr>
            <a:picLocks noChangeAspect="1"/>
          </p:cNvPicPr>
          <p:nvPr/>
        </p:nvPicPr>
        <p:blipFill>
          <a:blip r:embed="rId6"/>
          <a:stretch>
            <a:fillRect/>
          </a:stretch>
        </p:blipFill>
        <p:spPr>
          <a:xfrm>
            <a:off x="1889760" y="857250"/>
            <a:ext cx="8103235" cy="5160010"/>
          </a:xfrm>
          <a:prstGeom prst="rect">
            <a:avLst/>
          </a:prstGeom>
        </p:spPr>
      </p:pic>
      <p:sp>
        <p:nvSpPr>
          <p:cNvPr id="26" name="Triángulo rectángulo 25"/>
          <p:cNvSpPr/>
          <p:nvPr/>
        </p:nvSpPr>
        <p:spPr>
          <a:xfrm rot="13440000">
            <a:off x="1024763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31120" y="3624580"/>
            <a:ext cx="585470" cy="58547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44278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Hoja de datos de seguridad de materiales</a:t>
            </a:r>
          </a:p>
        </p:txBody>
      </p:sp>
      <p:sp>
        <p:nvSpPr>
          <p:cNvPr id="3" name="Cuadro de texto 2"/>
          <p:cNvSpPr txBox="1"/>
          <p:nvPr/>
        </p:nvSpPr>
        <p:spPr>
          <a:xfrm>
            <a:off x="645795" y="1412875"/>
            <a:ext cx="108902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importante documento permite comunicar, en forma muy completa, los peligros que ofrecen los productos químicos tanto para el ser humano como para la infraestructura y los ecosistemas además, informa acerca de las precauciones requeridas y las medidas a tomar en casos de emergencia. En todos los casos deberá tenerse base de datos de cada muestra.</a:t>
            </a:r>
          </a:p>
        </p:txBody>
      </p:sp>
      <p:sp>
        <p:nvSpPr>
          <p:cNvPr id="14" name="Rectángulo 13"/>
          <p:cNvSpPr/>
          <p:nvPr/>
        </p:nvSpPr>
        <p:spPr>
          <a:xfrm>
            <a:off x="5122691" y="2113825"/>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331970" y="1885315"/>
            <a:ext cx="904240" cy="904240"/>
          </a:xfrm>
          <a:prstGeom prst="rect">
            <a:avLst/>
          </a:prstGeom>
        </p:spPr>
      </p:pic>
      <p:sp>
        <p:nvSpPr>
          <p:cNvPr id="5" name="Rectángulo redondeado 4"/>
          <p:cNvSpPr/>
          <p:nvPr/>
        </p:nvSpPr>
        <p:spPr>
          <a:xfrm>
            <a:off x="17475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Rectángulo redondeado 9"/>
          <p:cNvSpPr/>
          <p:nvPr/>
        </p:nvSpPr>
        <p:spPr>
          <a:xfrm>
            <a:off x="64211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2" name="Imagen 11" descr="responsable"/>
          <p:cNvPicPr>
            <a:picLocks noChangeAspect="1"/>
          </p:cNvPicPr>
          <p:nvPr/>
        </p:nvPicPr>
        <p:blipFill>
          <a:blip r:embed="rId3"/>
          <a:stretch>
            <a:fillRect/>
          </a:stretch>
        </p:blipFill>
        <p:spPr>
          <a:xfrm>
            <a:off x="1747520" y="3263900"/>
            <a:ext cx="1355725" cy="1306195"/>
          </a:xfrm>
          <a:prstGeom prst="rect">
            <a:avLst/>
          </a:prstGeom>
        </p:spPr>
      </p:pic>
      <p:pic>
        <p:nvPicPr>
          <p:cNvPr id="18" name="Imagen 17" descr="responsable2"/>
          <p:cNvPicPr>
            <a:picLocks noChangeAspect="1"/>
          </p:cNvPicPr>
          <p:nvPr/>
        </p:nvPicPr>
        <p:blipFill>
          <a:blip r:embed="rId4"/>
          <a:stretch>
            <a:fillRect/>
          </a:stretch>
        </p:blipFill>
        <p:spPr>
          <a:xfrm>
            <a:off x="6486525" y="3327400"/>
            <a:ext cx="1369695" cy="1336040"/>
          </a:xfrm>
          <a:prstGeom prst="rect">
            <a:avLst/>
          </a:prstGeom>
        </p:spPr>
      </p:pic>
      <p:pic>
        <p:nvPicPr>
          <p:cNvPr id="20" name="Imagen 19" descr="btn_limpio"/>
          <p:cNvPicPr>
            <a:picLocks noChangeAspect="1"/>
          </p:cNvPicPr>
          <p:nvPr/>
        </p:nvPicPr>
        <p:blipFill>
          <a:blip r:embed="rId5"/>
          <a:stretch>
            <a:fillRect/>
          </a:stretch>
        </p:blipFill>
        <p:spPr>
          <a:xfrm>
            <a:off x="5050790" y="5393690"/>
            <a:ext cx="2080260" cy="622935"/>
          </a:xfrm>
          <a:prstGeom prst="rect">
            <a:avLst/>
          </a:prstGeom>
        </p:spPr>
      </p:pic>
      <p:sp>
        <p:nvSpPr>
          <p:cNvPr id="21" name="Cuadro de texto 20"/>
          <p:cNvSpPr txBox="1"/>
          <p:nvPr/>
        </p:nvSpPr>
        <p:spPr>
          <a:xfrm>
            <a:off x="5236210" y="5505450"/>
            <a:ext cx="1184910"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Ejemplo hoja de datos</a:t>
            </a:r>
          </a:p>
        </p:txBody>
      </p:sp>
      <p:sp>
        <p:nvSpPr>
          <p:cNvPr id="6" name="Rectángulo redondeado 5"/>
          <p:cNvSpPr/>
          <p:nvPr/>
        </p:nvSpPr>
        <p:spPr>
          <a:xfrm>
            <a:off x="33000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612440" y="3573478"/>
            <a:ext cx="208026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Responsable de su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construcción</a:t>
            </a:r>
          </a:p>
        </p:txBody>
      </p:sp>
      <p:sp>
        <p:nvSpPr>
          <p:cNvPr id="11" name="Rectángulo redondeado 10"/>
          <p:cNvSpPr/>
          <p:nvPr/>
        </p:nvSpPr>
        <p:spPr>
          <a:xfrm>
            <a:off x="79736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252386" y="3573478"/>
            <a:ext cx="219202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Apoyo de entidades</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especializadas</a:t>
            </a:r>
          </a:p>
        </p:txBody>
      </p:sp>
      <p:sp>
        <p:nvSpPr>
          <p:cNvPr id="9" name="Rectángulo 8"/>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redondeado 15"/>
          <p:cNvSpPr/>
          <p:nvPr/>
        </p:nvSpPr>
        <p:spPr>
          <a:xfrm>
            <a:off x="1154430" y="389890"/>
            <a:ext cx="9662160" cy="595503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23" name="Óvalo 22"/>
          <p:cNvSpPr/>
          <p:nvPr/>
        </p:nvSpPr>
        <p:spPr>
          <a:xfrm>
            <a:off x="10018395" y="733425"/>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2700000">
            <a:off x="139827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6" name="Triángulo rectángulo 25"/>
          <p:cNvSpPr/>
          <p:nvPr/>
        </p:nvSpPr>
        <p:spPr>
          <a:xfrm rot="13440000">
            <a:off x="1024763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4" name="Imagen 3" descr="ejemplo2"/>
          <p:cNvPicPr>
            <a:picLocks noChangeAspect="1"/>
          </p:cNvPicPr>
          <p:nvPr/>
        </p:nvPicPr>
        <p:blipFill>
          <a:blip r:embed="rId6"/>
          <a:stretch>
            <a:fillRect/>
          </a:stretch>
        </p:blipFill>
        <p:spPr>
          <a:xfrm>
            <a:off x="2223135" y="867410"/>
            <a:ext cx="7659370" cy="5345430"/>
          </a:xfrm>
          <a:prstGeom prst="rect">
            <a:avLst/>
          </a:prstGeom>
        </p:spPr>
      </p:pic>
      <p:pic>
        <p:nvPicPr>
          <p:cNvPr id="2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31120" y="3470275"/>
            <a:ext cx="585470" cy="58547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44278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Hoja de datos de seguridad de materiales</a:t>
            </a:r>
          </a:p>
        </p:txBody>
      </p:sp>
      <p:sp>
        <p:nvSpPr>
          <p:cNvPr id="3" name="Cuadro de texto 2"/>
          <p:cNvSpPr txBox="1"/>
          <p:nvPr/>
        </p:nvSpPr>
        <p:spPr>
          <a:xfrm>
            <a:off x="645795" y="1412875"/>
            <a:ext cx="108902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importante documento permite comunicar, en forma muy completa, los peligros que ofrecen los productos químicos tanto para el ser humano como para la infraestructura y los ecosistemas además, informa acerca de las precauciones requeridas y las medidas a tomar en casos de emergencia. En todos los casos deberá tenerse base de datos de cada muestra.</a:t>
            </a:r>
          </a:p>
        </p:txBody>
      </p:sp>
      <p:sp>
        <p:nvSpPr>
          <p:cNvPr id="14" name="Rectángulo 13"/>
          <p:cNvSpPr/>
          <p:nvPr/>
        </p:nvSpPr>
        <p:spPr>
          <a:xfrm>
            <a:off x="5122691" y="2113825"/>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331970" y="1885315"/>
            <a:ext cx="904240" cy="904240"/>
          </a:xfrm>
          <a:prstGeom prst="rect">
            <a:avLst/>
          </a:prstGeom>
        </p:spPr>
      </p:pic>
      <p:sp>
        <p:nvSpPr>
          <p:cNvPr id="5" name="Rectángulo redondeado 4"/>
          <p:cNvSpPr/>
          <p:nvPr/>
        </p:nvSpPr>
        <p:spPr>
          <a:xfrm>
            <a:off x="17475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Rectángulo redondeado 9"/>
          <p:cNvSpPr/>
          <p:nvPr/>
        </p:nvSpPr>
        <p:spPr>
          <a:xfrm>
            <a:off x="64211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2" name="Imagen 11" descr="responsable"/>
          <p:cNvPicPr>
            <a:picLocks noChangeAspect="1"/>
          </p:cNvPicPr>
          <p:nvPr/>
        </p:nvPicPr>
        <p:blipFill>
          <a:blip r:embed="rId3"/>
          <a:stretch>
            <a:fillRect/>
          </a:stretch>
        </p:blipFill>
        <p:spPr>
          <a:xfrm>
            <a:off x="1747520" y="3263900"/>
            <a:ext cx="1355725" cy="1306195"/>
          </a:xfrm>
          <a:prstGeom prst="rect">
            <a:avLst/>
          </a:prstGeom>
        </p:spPr>
      </p:pic>
      <p:pic>
        <p:nvPicPr>
          <p:cNvPr id="18" name="Imagen 17" descr="responsable2"/>
          <p:cNvPicPr>
            <a:picLocks noChangeAspect="1"/>
          </p:cNvPicPr>
          <p:nvPr/>
        </p:nvPicPr>
        <p:blipFill>
          <a:blip r:embed="rId4"/>
          <a:stretch>
            <a:fillRect/>
          </a:stretch>
        </p:blipFill>
        <p:spPr>
          <a:xfrm>
            <a:off x="6486525" y="3327400"/>
            <a:ext cx="1369695" cy="1336040"/>
          </a:xfrm>
          <a:prstGeom prst="rect">
            <a:avLst/>
          </a:prstGeom>
        </p:spPr>
      </p:pic>
      <p:pic>
        <p:nvPicPr>
          <p:cNvPr id="20" name="Imagen 19" descr="btn_limpio"/>
          <p:cNvPicPr>
            <a:picLocks noChangeAspect="1"/>
          </p:cNvPicPr>
          <p:nvPr/>
        </p:nvPicPr>
        <p:blipFill>
          <a:blip r:embed="rId5"/>
          <a:stretch>
            <a:fillRect/>
          </a:stretch>
        </p:blipFill>
        <p:spPr>
          <a:xfrm>
            <a:off x="5050790" y="5393690"/>
            <a:ext cx="2080260" cy="622935"/>
          </a:xfrm>
          <a:prstGeom prst="rect">
            <a:avLst/>
          </a:prstGeom>
        </p:spPr>
      </p:pic>
      <p:sp>
        <p:nvSpPr>
          <p:cNvPr id="21" name="Cuadro de texto 20"/>
          <p:cNvSpPr txBox="1"/>
          <p:nvPr/>
        </p:nvSpPr>
        <p:spPr>
          <a:xfrm>
            <a:off x="5236210" y="5505450"/>
            <a:ext cx="1184910"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Ejemplo hoja de datos</a:t>
            </a:r>
          </a:p>
        </p:txBody>
      </p:sp>
      <p:sp>
        <p:nvSpPr>
          <p:cNvPr id="6" name="Rectángulo redondeado 5"/>
          <p:cNvSpPr/>
          <p:nvPr/>
        </p:nvSpPr>
        <p:spPr>
          <a:xfrm>
            <a:off x="33000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612440" y="3573478"/>
            <a:ext cx="208026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Responsable de su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construcción</a:t>
            </a:r>
          </a:p>
        </p:txBody>
      </p:sp>
      <p:sp>
        <p:nvSpPr>
          <p:cNvPr id="11" name="Rectángulo redondeado 10"/>
          <p:cNvSpPr/>
          <p:nvPr/>
        </p:nvSpPr>
        <p:spPr>
          <a:xfrm>
            <a:off x="79736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252386" y="3573478"/>
            <a:ext cx="219202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Apoyo de entidades</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especializadas</a:t>
            </a:r>
          </a:p>
        </p:txBody>
      </p:sp>
      <p:sp>
        <p:nvSpPr>
          <p:cNvPr id="9" name="Rectángulo 8"/>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redondeado 15"/>
          <p:cNvSpPr/>
          <p:nvPr/>
        </p:nvSpPr>
        <p:spPr>
          <a:xfrm>
            <a:off x="1154430" y="389890"/>
            <a:ext cx="9662160" cy="595503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23" name="Óvalo 22"/>
          <p:cNvSpPr/>
          <p:nvPr/>
        </p:nvSpPr>
        <p:spPr>
          <a:xfrm>
            <a:off x="10018395" y="733425"/>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2700000">
            <a:off x="139827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6" name="Triángulo rectángulo 25"/>
          <p:cNvSpPr/>
          <p:nvPr/>
        </p:nvSpPr>
        <p:spPr>
          <a:xfrm rot="13440000">
            <a:off x="1024763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1" descr="ejemplo3"/>
          <p:cNvPicPr>
            <a:picLocks noChangeAspect="1"/>
          </p:cNvPicPr>
          <p:nvPr/>
        </p:nvPicPr>
        <p:blipFill>
          <a:blip r:embed="rId6"/>
          <a:stretch>
            <a:fillRect/>
          </a:stretch>
        </p:blipFill>
        <p:spPr>
          <a:xfrm>
            <a:off x="2508885" y="878840"/>
            <a:ext cx="7348855" cy="5100955"/>
          </a:xfrm>
          <a:prstGeom prst="rect">
            <a:avLst/>
          </a:prstGeom>
        </p:spPr>
      </p:pic>
      <p:pic>
        <p:nvPicPr>
          <p:cNvPr id="2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31120" y="3623945"/>
            <a:ext cx="585470" cy="58547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44278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Hoja de datos de seguridad de materiales</a:t>
            </a:r>
          </a:p>
        </p:txBody>
      </p:sp>
      <p:sp>
        <p:nvSpPr>
          <p:cNvPr id="3" name="Cuadro de texto 2"/>
          <p:cNvSpPr txBox="1"/>
          <p:nvPr/>
        </p:nvSpPr>
        <p:spPr>
          <a:xfrm>
            <a:off x="645795" y="1412875"/>
            <a:ext cx="108902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importante documento permite comunicar, en forma muy completa, los peligros que ofrecen los productos químicos tanto para el ser humano como para la infraestructura y los ecosistemas además, informa acerca de las precauciones requeridas y las medidas a tomar en casos de emergencia. En todos los casos deberá tenerse base de datos de cada muestra.</a:t>
            </a:r>
          </a:p>
        </p:txBody>
      </p:sp>
      <p:sp>
        <p:nvSpPr>
          <p:cNvPr id="14" name="Rectángulo 13"/>
          <p:cNvSpPr/>
          <p:nvPr/>
        </p:nvSpPr>
        <p:spPr>
          <a:xfrm>
            <a:off x="5122691" y="2113825"/>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331970" y="1885315"/>
            <a:ext cx="904240" cy="904240"/>
          </a:xfrm>
          <a:prstGeom prst="rect">
            <a:avLst/>
          </a:prstGeom>
        </p:spPr>
      </p:pic>
      <p:sp>
        <p:nvSpPr>
          <p:cNvPr id="5" name="Rectángulo redondeado 4"/>
          <p:cNvSpPr/>
          <p:nvPr/>
        </p:nvSpPr>
        <p:spPr>
          <a:xfrm>
            <a:off x="17475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Rectángulo redondeado 9"/>
          <p:cNvSpPr/>
          <p:nvPr/>
        </p:nvSpPr>
        <p:spPr>
          <a:xfrm>
            <a:off x="6421120" y="2794000"/>
            <a:ext cx="4211955" cy="2433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2" name="Imagen 11" descr="responsable"/>
          <p:cNvPicPr>
            <a:picLocks noChangeAspect="1"/>
          </p:cNvPicPr>
          <p:nvPr/>
        </p:nvPicPr>
        <p:blipFill>
          <a:blip r:embed="rId3"/>
          <a:stretch>
            <a:fillRect/>
          </a:stretch>
        </p:blipFill>
        <p:spPr>
          <a:xfrm>
            <a:off x="1747520" y="3263900"/>
            <a:ext cx="1355725" cy="1306195"/>
          </a:xfrm>
          <a:prstGeom prst="rect">
            <a:avLst/>
          </a:prstGeom>
        </p:spPr>
      </p:pic>
      <p:pic>
        <p:nvPicPr>
          <p:cNvPr id="18" name="Imagen 17" descr="responsable2"/>
          <p:cNvPicPr>
            <a:picLocks noChangeAspect="1"/>
          </p:cNvPicPr>
          <p:nvPr/>
        </p:nvPicPr>
        <p:blipFill>
          <a:blip r:embed="rId4"/>
          <a:stretch>
            <a:fillRect/>
          </a:stretch>
        </p:blipFill>
        <p:spPr>
          <a:xfrm>
            <a:off x="6486525" y="3327400"/>
            <a:ext cx="1369695" cy="1336040"/>
          </a:xfrm>
          <a:prstGeom prst="rect">
            <a:avLst/>
          </a:prstGeom>
        </p:spPr>
      </p:pic>
      <p:pic>
        <p:nvPicPr>
          <p:cNvPr id="20" name="Imagen 19" descr="btn_limpio"/>
          <p:cNvPicPr>
            <a:picLocks noChangeAspect="1"/>
          </p:cNvPicPr>
          <p:nvPr/>
        </p:nvPicPr>
        <p:blipFill>
          <a:blip r:embed="rId5"/>
          <a:stretch>
            <a:fillRect/>
          </a:stretch>
        </p:blipFill>
        <p:spPr>
          <a:xfrm>
            <a:off x="5050790" y="5393690"/>
            <a:ext cx="2080260" cy="622935"/>
          </a:xfrm>
          <a:prstGeom prst="rect">
            <a:avLst/>
          </a:prstGeom>
        </p:spPr>
      </p:pic>
      <p:sp>
        <p:nvSpPr>
          <p:cNvPr id="21" name="Cuadro de texto 20"/>
          <p:cNvSpPr txBox="1"/>
          <p:nvPr/>
        </p:nvSpPr>
        <p:spPr>
          <a:xfrm>
            <a:off x="5236210" y="5505450"/>
            <a:ext cx="1184910"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Ejemplo hoja de datos</a:t>
            </a:r>
          </a:p>
        </p:txBody>
      </p:sp>
      <p:sp>
        <p:nvSpPr>
          <p:cNvPr id="6" name="Rectángulo redondeado 5"/>
          <p:cNvSpPr/>
          <p:nvPr/>
        </p:nvSpPr>
        <p:spPr>
          <a:xfrm>
            <a:off x="33000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612440" y="3573478"/>
            <a:ext cx="208026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Responsable de su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construcción</a:t>
            </a:r>
          </a:p>
        </p:txBody>
      </p:sp>
      <p:sp>
        <p:nvSpPr>
          <p:cNvPr id="11" name="Rectángulo redondeado 10"/>
          <p:cNvSpPr/>
          <p:nvPr/>
        </p:nvSpPr>
        <p:spPr>
          <a:xfrm>
            <a:off x="7973695" y="2794000"/>
            <a:ext cx="2677795" cy="2433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252386" y="3573478"/>
            <a:ext cx="219202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Apoyo de entidades</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especializadas</a:t>
            </a:r>
          </a:p>
        </p:txBody>
      </p:sp>
      <p:sp>
        <p:nvSpPr>
          <p:cNvPr id="9" name="Rectángulo 8"/>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redondeado 15"/>
          <p:cNvSpPr/>
          <p:nvPr/>
        </p:nvSpPr>
        <p:spPr>
          <a:xfrm>
            <a:off x="1154430" y="389890"/>
            <a:ext cx="9662160" cy="595503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23" name="Óvalo 22"/>
          <p:cNvSpPr/>
          <p:nvPr/>
        </p:nvSpPr>
        <p:spPr>
          <a:xfrm>
            <a:off x="10018395" y="733425"/>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22"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33940" y="733425"/>
            <a:ext cx="585470" cy="585470"/>
          </a:xfrm>
          <a:prstGeom prst="rect">
            <a:avLst/>
          </a:prstGeom>
        </p:spPr>
      </p:pic>
      <p:sp>
        <p:nvSpPr>
          <p:cNvPr id="25" name="Triángulo rectángulo 24"/>
          <p:cNvSpPr/>
          <p:nvPr/>
        </p:nvSpPr>
        <p:spPr>
          <a:xfrm rot="2700000">
            <a:off x="139827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4" name="Imagen 3" descr="ejemplo4"/>
          <p:cNvPicPr>
            <a:picLocks noChangeAspect="1"/>
          </p:cNvPicPr>
          <p:nvPr/>
        </p:nvPicPr>
        <p:blipFill>
          <a:blip r:embed="rId8"/>
          <a:stretch>
            <a:fillRect/>
          </a:stretch>
        </p:blipFill>
        <p:spPr>
          <a:xfrm>
            <a:off x="2384425" y="896620"/>
            <a:ext cx="7425055" cy="526034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578485" y="2206625"/>
            <a:ext cx="10957560" cy="3937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903938"/>
            <a:ext cx="195072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Recomendaciones</a:t>
            </a:r>
          </a:p>
        </p:txBody>
      </p:sp>
      <p:sp>
        <p:nvSpPr>
          <p:cNvPr id="3" name="Cuadro de texto 2"/>
          <p:cNvSpPr txBox="1"/>
          <p:nvPr/>
        </p:nvSpPr>
        <p:spPr>
          <a:xfrm>
            <a:off x="645795" y="128079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En general, las muestras deberán guardarse en un lugar limpio, seco, oscuro, fresco y suficientemente ventilado y se debe controlar con regularidad la temperatura de almacenamiento.Todas las áreas de almacenamiento deberán estar rotuladas visiblemente. </a:t>
            </a:r>
          </a:p>
        </p:txBody>
      </p:sp>
      <p:sp>
        <p:nvSpPr>
          <p:cNvPr id="14" name="Rectángulo 13"/>
          <p:cNvSpPr/>
          <p:nvPr/>
        </p:nvSpPr>
        <p:spPr>
          <a:xfrm>
            <a:off x="4431811" y="1687105"/>
            <a:ext cx="350393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 de la izquierda</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3702050" y="1458595"/>
            <a:ext cx="904240" cy="904240"/>
          </a:xfrm>
          <a:prstGeom prst="rect">
            <a:avLst/>
          </a:prstGeom>
        </p:spPr>
      </p:pic>
      <p:pic>
        <p:nvPicPr>
          <p:cNvPr id="11" name="Imagen 10" descr="boton_generales"/>
          <p:cNvPicPr>
            <a:picLocks noChangeAspect="1"/>
          </p:cNvPicPr>
          <p:nvPr/>
        </p:nvPicPr>
        <p:blipFill>
          <a:blip r:embed="rId3"/>
          <a:stretch>
            <a:fillRect/>
          </a:stretch>
        </p:blipFill>
        <p:spPr>
          <a:xfrm>
            <a:off x="645795" y="2261870"/>
            <a:ext cx="1202690" cy="950595"/>
          </a:xfrm>
          <a:prstGeom prst="rect">
            <a:avLst/>
          </a:prstGeom>
        </p:spPr>
      </p:pic>
      <p:cxnSp>
        <p:nvCxnSpPr>
          <p:cNvPr id="16" name="Conector recto 15"/>
          <p:cNvCxnSpPr/>
          <p:nvPr/>
        </p:nvCxnSpPr>
        <p:spPr>
          <a:xfrm>
            <a:off x="1916430" y="2206625"/>
            <a:ext cx="0" cy="396875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Imagen 16" descr="boton_responsable"/>
          <p:cNvPicPr>
            <a:picLocks noChangeAspect="1"/>
          </p:cNvPicPr>
          <p:nvPr/>
        </p:nvPicPr>
        <p:blipFill>
          <a:blip r:embed="rId4"/>
          <a:stretch>
            <a:fillRect/>
          </a:stretch>
        </p:blipFill>
        <p:spPr>
          <a:xfrm>
            <a:off x="645795" y="3230880"/>
            <a:ext cx="1200785" cy="949960"/>
          </a:xfrm>
          <a:prstGeom prst="rect">
            <a:avLst/>
          </a:prstGeom>
        </p:spPr>
      </p:pic>
      <p:pic>
        <p:nvPicPr>
          <p:cNvPr id="19" name="Imagen 18" descr="boton_condiciones"/>
          <p:cNvPicPr>
            <a:picLocks noChangeAspect="1"/>
          </p:cNvPicPr>
          <p:nvPr/>
        </p:nvPicPr>
        <p:blipFill>
          <a:blip r:embed="rId5"/>
          <a:stretch>
            <a:fillRect/>
          </a:stretch>
        </p:blipFill>
        <p:spPr>
          <a:xfrm>
            <a:off x="645795" y="4196080"/>
            <a:ext cx="1202690" cy="940435"/>
          </a:xfrm>
          <a:prstGeom prst="rect">
            <a:avLst/>
          </a:prstGeom>
        </p:spPr>
      </p:pic>
      <p:pic>
        <p:nvPicPr>
          <p:cNvPr id="22" name="Imagen 21" descr="boton_mezclas"/>
          <p:cNvPicPr>
            <a:picLocks noChangeAspect="1"/>
          </p:cNvPicPr>
          <p:nvPr/>
        </p:nvPicPr>
        <p:blipFill>
          <a:blip r:embed="rId6"/>
          <a:stretch>
            <a:fillRect/>
          </a:stretch>
        </p:blipFill>
        <p:spPr>
          <a:xfrm>
            <a:off x="645795" y="5154295"/>
            <a:ext cx="1202055" cy="930910"/>
          </a:xfrm>
          <a:prstGeom prst="rect">
            <a:avLst/>
          </a:prstGeom>
        </p:spPr>
      </p:pic>
      <p:sp>
        <p:nvSpPr>
          <p:cNvPr id="23" name="Rectángulo 22"/>
          <p:cNvSpPr/>
          <p:nvPr/>
        </p:nvSpPr>
        <p:spPr>
          <a:xfrm>
            <a:off x="2107565" y="2418080"/>
            <a:ext cx="9268460" cy="3556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94740" y="2645410"/>
            <a:ext cx="585470" cy="585470"/>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Estos son TABS ubicados a la izquierda, cuando da clic en cada uno cambia la información del recuadro blanco.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Recursos/TABS_IZQUIERDA.mp4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89560" y="1187148"/>
            <a:ext cx="418973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A Pretratamiento de la muestra</a:t>
            </a:r>
          </a:p>
        </p:txBody>
      </p:sp>
      <p:sp>
        <p:nvSpPr>
          <p:cNvPr id="7" name="Cuadro de texto 6"/>
          <p:cNvSpPr txBox="1"/>
          <p:nvPr/>
        </p:nvSpPr>
        <p:spPr>
          <a:xfrm>
            <a:off x="847090" y="1555115"/>
            <a:ext cx="9940925"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Se conoce por pretratamiento a lo que ocurre entre la toma y el tratamiento de la muestra, donde se van a realizar operaciones físicas sobre la muestra antes de su análisis, por otro lado, se entiende como tratamiento a la etapa en la cual la muestra es sometida a procesos químicos y físicos para prepararla para el posterior análisis.</a:t>
            </a:r>
          </a:p>
        </p:txBody>
      </p:sp>
      <p:sp>
        <p:nvSpPr>
          <p:cNvPr id="100" name="Cuadro de texto 99"/>
          <p:cNvSpPr txBox="1"/>
          <p:nvPr/>
        </p:nvSpPr>
        <p:spPr>
          <a:xfrm>
            <a:off x="890270" y="4768215"/>
            <a:ext cx="9898380" cy="1014730"/>
          </a:xfrm>
          <a:prstGeom prst="rect">
            <a:avLst/>
          </a:prstGeom>
          <a:noFill/>
          <a:ln w="9525">
            <a:noFill/>
          </a:ln>
        </p:spPr>
        <p:txBody>
          <a:bodyPr wrap="square">
            <a:spAutoFit/>
          </a:bodyPr>
          <a:lstStyle/>
          <a:p>
            <a:pPr indent="0"/>
            <a:r>
              <a:rPr lang="es-CO" sz="1200" b="0">
                <a:solidFill>
                  <a:schemeClr val="bg2">
                    <a:lumMod val="25000"/>
                  </a:schemeClr>
                </a:solidFill>
                <a:latin typeface="Open Sans" panose="020B0606030504020204" pitchFamily="34" charset="0"/>
              </a:rPr>
              <a:t>Esta es una etapa importante ya que en ella pueden variar la concentración de los analitos de interés debido a la temperatura, manipulación, exposición a la luz, agitación, etc. Cada muestra hay que tratarla de manera diferente debido a la múltiple variedad de muestras y matrices existentes, que hacen que sea imposible la descripción absoluta de los diversos pretratamientos.</a:t>
            </a:r>
          </a:p>
          <a:p>
            <a:endParaRPr lang="es-CO" sz="1200">
              <a:solidFill>
                <a:schemeClr val="bg2">
                  <a:lumMod val="25000"/>
                </a:schemeClr>
              </a:solidFill>
              <a:latin typeface="Open Sans" panose="020B0606030504020204" pitchFamily="34" charset="0"/>
            </a:endParaRPr>
          </a:p>
        </p:txBody>
      </p:sp>
      <p:pic>
        <p:nvPicPr>
          <p:cNvPr id="2" name="Imagen 1" descr="boton1"/>
          <p:cNvPicPr>
            <a:picLocks noChangeAspect="1"/>
          </p:cNvPicPr>
          <p:nvPr/>
        </p:nvPicPr>
        <p:blipFill>
          <a:blip r:embed="rId2"/>
          <a:stretch>
            <a:fillRect/>
          </a:stretch>
        </p:blipFill>
        <p:spPr>
          <a:xfrm>
            <a:off x="2379345" y="2514600"/>
            <a:ext cx="1676400" cy="1809750"/>
          </a:xfrm>
          <a:prstGeom prst="rect">
            <a:avLst/>
          </a:prstGeom>
        </p:spPr>
      </p:pic>
      <p:pic>
        <p:nvPicPr>
          <p:cNvPr id="3" name="Imagen 2" descr="boton2"/>
          <p:cNvPicPr>
            <a:picLocks noChangeAspect="1"/>
          </p:cNvPicPr>
          <p:nvPr/>
        </p:nvPicPr>
        <p:blipFill>
          <a:blip r:embed="rId3"/>
          <a:stretch>
            <a:fillRect/>
          </a:stretch>
        </p:blipFill>
        <p:spPr>
          <a:xfrm>
            <a:off x="4900930" y="2519680"/>
            <a:ext cx="1647825" cy="1819275"/>
          </a:xfrm>
          <a:prstGeom prst="rect">
            <a:avLst/>
          </a:prstGeom>
        </p:spPr>
      </p:pic>
      <p:pic>
        <p:nvPicPr>
          <p:cNvPr id="4" name="Imagen 3" descr="boton3"/>
          <p:cNvPicPr>
            <a:picLocks noChangeAspect="1"/>
          </p:cNvPicPr>
          <p:nvPr/>
        </p:nvPicPr>
        <p:blipFill>
          <a:blip r:embed="rId4"/>
          <a:stretch>
            <a:fillRect/>
          </a:stretch>
        </p:blipFill>
        <p:spPr>
          <a:xfrm>
            <a:off x="7418705" y="2519680"/>
            <a:ext cx="1628775" cy="1819275"/>
          </a:xfrm>
          <a:prstGeom prst="rect">
            <a:avLst/>
          </a:prstGeom>
        </p:spPr>
      </p:pic>
      <p:pic>
        <p:nvPicPr>
          <p:cNvPr id="2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119755" y="3753485"/>
            <a:ext cx="585470" cy="58547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645795" y="2217420"/>
            <a:ext cx="10889615" cy="3937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903938"/>
            <a:ext cx="195072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Recomendaciones</a:t>
            </a:r>
          </a:p>
        </p:txBody>
      </p:sp>
      <p:sp>
        <p:nvSpPr>
          <p:cNvPr id="3" name="Cuadro de texto 2"/>
          <p:cNvSpPr txBox="1"/>
          <p:nvPr/>
        </p:nvSpPr>
        <p:spPr>
          <a:xfrm>
            <a:off x="645795" y="128079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En general, las muestras deberán guardarse en un lugar limpio, seco, oscuro, fresco y suficientemente ventilado y se debe controlar con regularidad la temperatura de almacenamiento.Todas las áreas de almacenamiento deberán estar rotuladas visiblemente. </a:t>
            </a:r>
          </a:p>
        </p:txBody>
      </p:sp>
      <p:sp>
        <p:nvSpPr>
          <p:cNvPr id="14" name="Rectángulo 13"/>
          <p:cNvSpPr/>
          <p:nvPr/>
        </p:nvSpPr>
        <p:spPr>
          <a:xfrm>
            <a:off x="4431811" y="1687105"/>
            <a:ext cx="350393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 de la izquierda</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3702050" y="1458595"/>
            <a:ext cx="904240" cy="904240"/>
          </a:xfrm>
          <a:prstGeom prst="rect">
            <a:avLst/>
          </a:prstGeom>
        </p:spPr>
      </p:pic>
      <p:pic>
        <p:nvPicPr>
          <p:cNvPr id="11" name="Imagen 10" descr="boton_generales"/>
          <p:cNvPicPr>
            <a:picLocks noChangeAspect="1"/>
          </p:cNvPicPr>
          <p:nvPr/>
        </p:nvPicPr>
        <p:blipFill>
          <a:blip r:embed="rId3"/>
          <a:stretch>
            <a:fillRect/>
          </a:stretch>
        </p:blipFill>
        <p:spPr>
          <a:xfrm>
            <a:off x="692785" y="2272665"/>
            <a:ext cx="1202690" cy="950595"/>
          </a:xfrm>
          <a:prstGeom prst="rect">
            <a:avLst/>
          </a:prstGeom>
        </p:spPr>
      </p:pic>
      <p:cxnSp>
        <p:nvCxnSpPr>
          <p:cNvPr id="16" name="Conector recto 15"/>
          <p:cNvCxnSpPr/>
          <p:nvPr/>
        </p:nvCxnSpPr>
        <p:spPr>
          <a:xfrm>
            <a:off x="1963420" y="2217420"/>
            <a:ext cx="0" cy="396875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Imagen 16" descr="boton_responsable"/>
          <p:cNvPicPr>
            <a:picLocks noChangeAspect="1"/>
          </p:cNvPicPr>
          <p:nvPr/>
        </p:nvPicPr>
        <p:blipFill>
          <a:blip r:embed="rId4"/>
          <a:stretch>
            <a:fillRect/>
          </a:stretch>
        </p:blipFill>
        <p:spPr>
          <a:xfrm>
            <a:off x="692785" y="3241675"/>
            <a:ext cx="1200785" cy="949960"/>
          </a:xfrm>
          <a:prstGeom prst="rect">
            <a:avLst/>
          </a:prstGeom>
        </p:spPr>
      </p:pic>
      <p:pic>
        <p:nvPicPr>
          <p:cNvPr id="19" name="Imagen 18" descr="boton_condiciones"/>
          <p:cNvPicPr>
            <a:picLocks noChangeAspect="1"/>
          </p:cNvPicPr>
          <p:nvPr/>
        </p:nvPicPr>
        <p:blipFill>
          <a:blip r:embed="rId5"/>
          <a:stretch>
            <a:fillRect/>
          </a:stretch>
        </p:blipFill>
        <p:spPr>
          <a:xfrm>
            <a:off x="692785" y="4206875"/>
            <a:ext cx="1202690" cy="940435"/>
          </a:xfrm>
          <a:prstGeom prst="rect">
            <a:avLst/>
          </a:prstGeom>
        </p:spPr>
      </p:pic>
      <p:pic>
        <p:nvPicPr>
          <p:cNvPr id="22" name="Imagen 21" descr="boton_mezclas"/>
          <p:cNvPicPr>
            <a:picLocks noChangeAspect="1"/>
          </p:cNvPicPr>
          <p:nvPr/>
        </p:nvPicPr>
        <p:blipFill>
          <a:blip r:embed="rId6"/>
          <a:stretch>
            <a:fillRect/>
          </a:stretch>
        </p:blipFill>
        <p:spPr>
          <a:xfrm>
            <a:off x="692785" y="5165090"/>
            <a:ext cx="1202055" cy="930910"/>
          </a:xfrm>
          <a:prstGeom prst="rect">
            <a:avLst/>
          </a:prstGeom>
        </p:spPr>
      </p:pic>
      <p:sp>
        <p:nvSpPr>
          <p:cNvPr id="23" name="Rectángulo 22"/>
          <p:cNvSpPr/>
          <p:nvPr/>
        </p:nvSpPr>
        <p:spPr>
          <a:xfrm>
            <a:off x="2154555" y="2428875"/>
            <a:ext cx="9207500" cy="3556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92835" y="3423920"/>
            <a:ext cx="585470" cy="585470"/>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Estos son TABS ubicados a la izquierda, cuando da clic en cada uno cambia la información del recuadro blanco.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Recursos/TABS_IZQUIERDA.mp4</a:t>
            </a:r>
          </a:p>
        </p:txBody>
      </p:sp>
      <p:sp>
        <p:nvSpPr>
          <p:cNvPr id="24" name="Cuadro de texto 23"/>
          <p:cNvSpPr txBox="1"/>
          <p:nvPr/>
        </p:nvSpPr>
        <p:spPr>
          <a:xfrm>
            <a:off x="2300605" y="2854960"/>
            <a:ext cx="8873490" cy="1753235"/>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 temperatura de todas las instalaciones de almacenamiento no podrá ser inferior a 0 °C ni superar los 30 °C.</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Las muestras de alimentos deberán guardarse separadas de otras muestras. Las mercancías perecederas tendrán que almacenarse en refrigeradores o congeladores. En el caso de las mercancías congeladas, las muestras deberán conservarse por debajo de los -18 °C y habrá que controlar con regularidad la temperatura de almacenamiento.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Las sustancias inflamables deberán guardarse respetando los reglamentos de seguridad anti incendios.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Las muestras congeladas o refrigeradas deben almacenarse en congeladores. Debe mantenerse y documentarse la cadena de frío.</a:t>
            </a:r>
          </a:p>
        </p:txBody>
      </p:sp>
      <p:sp>
        <p:nvSpPr>
          <p:cNvPr id="25" name="Rectángulo 24"/>
          <p:cNvSpPr/>
          <p:nvPr/>
        </p:nvSpPr>
        <p:spPr>
          <a:xfrm>
            <a:off x="2300530" y="2579068"/>
            <a:ext cx="911860" cy="275590"/>
          </a:xfrm>
          <a:prstGeom prst="rect">
            <a:avLst/>
          </a:prstGeom>
        </p:spPr>
        <p:txBody>
          <a:bodyPr wrap="none">
            <a:spAutoFit/>
          </a:bodyPr>
          <a:lstStyle/>
          <a:p>
            <a:pPr algn="l">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Generales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578485" y="2195830"/>
            <a:ext cx="10957560" cy="3937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903938"/>
            <a:ext cx="195072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Recomendaciones</a:t>
            </a:r>
          </a:p>
        </p:txBody>
      </p:sp>
      <p:sp>
        <p:nvSpPr>
          <p:cNvPr id="3" name="Cuadro de texto 2"/>
          <p:cNvSpPr txBox="1"/>
          <p:nvPr/>
        </p:nvSpPr>
        <p:spPr>
          <a:xfrm>
            <a:off x="645795" y="128079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En general, las muestras deberán guardarse en un lugar limpio, seco, oscuro, fresco y suficientemente ventilado y se debe controlar con regularidad la temperatura de almacenamiento.Todas las áreas de almacenamiento deberán estar rotuladas visiblemente. </a:t>
            </a:r>
          </a:p>
        </p:txBody>
      </p:sp>
      <p:sp>
        <p:nvSpPr>
          <p:cNvPr id="14" name="Rectángulo 13"/>
          <p:cNvSpPr/>
          <p:nvPr/>
        </p:nvSpPr>
        <p:spPr>
          <a:xfrm>
            <a:off x="4431811" y="1687105"/>
            <a:ext cx="350393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 de la izquierda</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3702050" y="1458595"/>
            <a:ext cx="904240" cy="904240"/>
          </a:xfrm>
          <a:prstGeom prst="rect">
            <a:avLst/>
          </a:prstGeom>
        </p:spPr>
      </p:pic>
      <p:pic>
        <p:nvPicPr>
          <p:cNvPr id="11" name="Imagen 10" descr="boton_generales"/>
          <p:cNvPicPr>
            <a:picLocks noChangeAspect="1"/>
          </p:cNvPicPr>
          <p:nvPr/>
        </p:nvPicPr>
        <p:blipFill>
          <a:blip r:embed="rId3"/>
          <a:stretch>
            <a:fillRect/>
          </a:stretch>
        </p:blipFill>
        <p:spPr>
          <a:xfrm>
            <a:off x="645795" y="2251075"/>
            <a:ext cx="1202690" cy="950595"/>
          </a:xfrm>
          <a:prstGeom prst="rect">
            <a:avLst/>
          </a:prstGeom>
        </p:spPr>
      </p:pic>
      <p:cxnSp>
        <p:nvCxnSpPr>
          <p:cNvPr id="16" name="Conector recto 15"/>
          <p:cNvCxnSpPr/>
          <p:nvPr/>
        </p:nvCxnSpPr>
        <p:spPr>
          <a:xfrm>
            <a:off x="1916430" y="2195830"/>
            <a:ext cx="0" cy="396875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Imagen 16" descr="boton_responsable"/>
          <p:cNvPicPr>
            <a:picLocks noChangeAspect="1"/>
          </p:cNvPicPr>
          <p:nvPr/>
        </p:nvPicPr>
        <p:blipFill>
          <a:blip r:embed="rId4"/>
          <a:stretch>
            <a:fillRect/>
          </a:stretch>
        </p:blipFill>
        <p:spPr>
          <a:xfrm>
            <a:off x="645795" y="3220085"/>
            <a:ext cx="1200785" cy="949960"/>
          </a:xfrm>
          <a:prstGeom prst="rect">
            <a:avLst/>
          </a:prstGeom>
        </p:spPr>
      </p:pic>
      <p:pic>
        <p:nvPicPr>
          <p:cNvPr id="19" name="Imagen 18" descr="boton_condiciones"/>
          <p:cNvPicPr>
            <a:picLocks noChangeAspect="1"/>
          </p:cNvPicPr>
          <p:nvPr/>
        </p:nvPicPr>
        <p:blipFill>
          <a:blip r:embed="rId5"/>
          <a:stretch>
            <a:fillRect/>
          </a:stretch>
        </p:blipFill>
        <p:spPr>
          <a:xfrm>
            <a:off x="645795" y="4185285"/>
            <a:ext cx="1202690" cy="940435"/>
          </a:xfrm>
          <a:prstGeom prst="rect">
            <a:avLst/>
          </a:prstGeom>
        </p:spPr>
      </p:pic>
      <p:pic>
        <p:nvPicPr>
          <p:cNvPr id="22" name="Imagen 21" descr="boton_mezclas"/>
          <p:cNvPicPr>
            <a:picLocks noChangeAspect="1"/>
          </p:cNvPicPr>
          <p:nvPr/>
        </p:nvPicPr>
        <p:blipFill>
          <a:blip r:embed="rId6"/>
          <a:stretch>
            <a:fillRect/>
          </a:stretch>
        </p:blipFill>
        <p:spPr>
          <a:xfrm>
            <a:off x="645795" y="5143500"/>
            <a:ext cx="1202055" cy="930910"/>
          </a:xfrm>
          <a:prstGeom prst="rect">
            <a:avLst/>
          </a:prstGeom>
        </p:spPr>
      </p:pic>
      <p:sp>
        <p:nvSpPr>
          <p:cNvPr id="23" name="Rectángulo 22"/>
          <p:cNvSpPr/>
          <p:nvPr/>
        </p:nvSpPr>
        <p:spPr>
          <a:xfrm>
            <a:off x="2107565" y="2407285"/>
            <a:ext cx="9295130" cy="3556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44270" y="4370705"/>
            <a:ext cx="585470" cy="585470"/>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Estos son TABS ubicados a la izquierda, cuando da clic en cada uno cambia la información del recuadro blanco.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Recursos/TABS_IZQUIERDA.mp4</a:t>
            </a:r>
          </a:p>
        </p:txBody>
      </p:sp>
      <p:sp>
        <p:nvSpPr>
          <p:cNvPr id="24" name="Cuadro de texto 23"/>
          <p:cNvSpPr txBox="1"/>
          <p:nvPr/>
        </p:nvSpPr>
        <p:spPr>
          <a:xfrm>
            <a:off x="2253615" y="2833370"/>
            <a:ext cx="8916670" cy="1568450"/>
          </a:xfrm>
          <a:prstGeom prst="rect">
            <a:avLst/>
          </a:prstGeom>
          <a:noFill/>
        </p:spPr>
        <p:txBody>
          <a:bodyPr wrap="square" rtlCol="0">
            <a:spAutoFit/>
          </a:bodyPr>
          <a:lstStyle/>
          <a:p>
            <a:pPr indent="0">
              <a:buFont typeface="Arial" panose="020B0604020202020204" pitchFamily="34" charset="0"/>
              <a:buNone/>
            </a:pPr>
            <a:r>
              <a:rPr lang="es-CO" sz="1200">
                <a:solidFill>
                  <a:schemeClr val="bg2">
                    <a:lumMod val="25000"/>
                  </a:schemeClr>
                </a:solidFill>
                <a:latin typeface="Open Sans" panose="020B0606030504020204" pitchFamily="34" charset="0"/>
                <a:sym typeface="+mn-ea"/>
              </a:rPr>
              <a:t>Es recomendable que cada laboratorio designe un responsable para gestionar la instalación de almacenamiento de muestras. Entre sus tareas se incluirán las siguientes:</a:t>
            </a:r>
          </a:p>
          <a:p>
            <a:pPr indent="0">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Aceptar las muestras para su almacenamiento y transporte con vistas a su análisis, además de registrar los datos.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Supervisar los plazos de vencimiento del almacenamiento de muestras.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Organizar la destrucción de muestras después del vencimiento de dichos plazos.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Comprobar que se respeten en todo momento las condiciones de almacenamiento de las muestras.</a:t>
            </a:r>
          </a:p>
        </p:txBody>
      </p:sp>
      <p:sp>
        <p:nvSpPr>
          <p:cNvPr id="25" name="Rectángulo 24"/>
          <p:cNvSpPr/>
          <p:nvPr/>
        </p:nvSpPr>
        <p:spPr>
          <a:xfrm>
            <a:off x="2253540" y="2557478"/>
            <a:ext cx="1084580" cy="275590"/>
          </a:xfrm>
          <a:prstGeom prst="rect">
            <a:avLst/>
          </a:prstGeom>
        </p:spPr>
        <p:txBody>
          <a:bodyPr wrap="none">
            <a:spAutoFit/>
          </a:bodyPr>
          <a:lstStyle/>
          <a:p>
            <a:pPr algn="l">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Responsable</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645795" y="2206625"/>
            <a:ext cx="10889615" cy="3937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903938"/>
            <a:ext cx="195072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Recomendaciones</a:t>
            </a:r>
          </a:p>
        </p:txBody>
      </p:sp>
      <p:sp>
        <p:nvSpPr>
          <p:cNvPr id="3" name="Cuadro de texto 2"/>
          <p:cNvSpPr txBox="1"/>
          <p:nvPr/>
        </p:nvSpPr>
        <p:spPr>
          <a:xfrm>
            <a:off x="645795" y="128079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En general, las muestras deberán guardarse en un lugar limpio, seco, oscuro, fresco y suficientemente ventilado y se debe controlar con regularidad la temperatura de almacenamiento.Todas las áreas de almacenamiento deberán estar rotuladas visiblemente. </a:t>
            </a:r>
          </a:p>
        </p:txBody>
      </p:sp>
      <p:sp>
        <p:nvSpPr>
          <p:cNvPr id="14" name="Rectángulo 13"/>
          <p:cNvSpPr/>
          <p:nvPr/>
        </p:nvSpPr>
        <p:spPr>
          <a:xfrm>
            <a:off x="4431811" y="1687105"/>
            <a:ext cx="350393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 de la izquierda</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3702050" y="1458595"/>
            <a:ext cx="904240" cy="904240"/>
          </a:xfrm>
          <a:prstGeom prst="rect">
            <a:avLst/>
          </a:prstGeom>
        </p:spPr>
      </p:pic>
      <p:pic>
        <p:nvPicPr>
          <p:cNvPr id="11" name="Imagen 10" descr="boton_generales"/>
          <p:cNvPicPr>
            <a:picLocks noChangeAspect="1"/>
          </p:cNvPicPr>
          <p:nvPr/>
        </p:nvPicPr>
        <p:blipFill>
          <a:blip r:embed="rId3"/>
          <a:stretch>
            <a:fillRect/>
          </a:stretch>
        </p:blipFill>
        <p:spPr>
          <a:xfrm>
            <a:off x="713105" y="2261870"/>
            <a:ext cx="1202690" cy="950595"/>
          </a:xfrm>
          <a:prstGeom prst="rect">
            <a:avLst/>
          </a:prstGeom>
        </p:spPr>
      </p:pic>
      <p:cxnSp>
        <p:nvCxnSpPr>
          <p:cNvPr id="16" name="Conector recto 15"/>
          <p:cNvCxnSpPr/>
          <p:nvPr/>
        </p:nvCxnSpPr>
        <p:spPr>
          <a:xfrm>
            <a:off x="1983740" y="2206625"/>
            <a:ext cx="0" cy="396875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Imagen 16" descr="boton_responsable"/>
          <p:cNvPicPr>
            <a:picLocks noChangeAspect="1"/>
          </p:cNvPicPr>
          <p:nvPr/>
        </p:nvPicPr>
        <p:blipFill>
          <a:blip r:embed="rId4"/>
          <a:stretch>
            <a:fillRect/>
          </a:stretch>
        </p:blipFill>
        <p:spPr>
          <a:xfrm>
            <a:off x="713105" y="3230880"/>
            <a:ext cx="1200785" cy="949960"/>
          </a:xfrm>
          <a:prstGeom prst="rect">
            <a:avLst/>
          </a:prstGeom>
        </p:spPr>
      </p:pic>
      <p:pic>
        <p:nvPicPr>
          <p:cNvPr id="19" name="Imagen 18" descr="boton_condiciones"/>
          <p:cNvPicPr>
            <a:picLocks noChangeAspect="1"/>
          </p:cNvPicPr>
          <p:nvPr/>
        </p:nvPicPr>
        <p:blipFill>
          <a:blip r:embed="rId5"/>
          <a:stretch>
            <a:fillRect/>
          </a:stretch>
        </p:blipFill>
        <p:spPr>
          <a:xfrm>
            <a:off x="713105" y="4196080"/>
            <a:ext cx="1202690" cy="940435"/>
          </a:xfrm>
          <a:prstGeom prst="rect">
            <a:avLst/>
          </a:prstGeom>
        </p:spPr>
      </p:pic>
      <p:pic>
        <p:nvPicPr>
          <p:cNvPr id="22" name="Imagen 21" descr="boton_mezclas"/>
          <p:cNvPicPr>
            <a:picLocks noChangeAspect="1"/>
          </p:cNvPicPr>
          <p:nvPr/>
        </p:nvPicPr>
        <p:blipFill>
          <a:blip r:embed="rId6"/>
          <a:stretch>
            <a:fillRect/>
          </a:stretch>
        </p:blipFill>
        <p:spPr>
          <a:xfrm>
            <a:off x="713105" y="5154295"/>
            <a:ext cx="1202055" cy="930910"/>
          </a:xfrm>
          <a:prstGeom prst="rect">
            <a:avLst/>
          </a:prstGeom>
        </p:spPr>
      </p:pic>
      <p:sp>
        <p:nvSpPr>
          <p:cNvPr id="23" name="Rectángulo 22"/>
          <p:cNvSpPr/>
          <p:nvPr/>
        </p:nvSpPr>
        <p:spPr>
          <a:xfrm>
            <a:off x="2185670" y="2418080"/>
            <a:ext cx="9218295" cy="3556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211580" y="5388610"/>
            <a:ext cx="585470" cy="585470"/>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Estos son TABS ubicados a la izquierda, cuando da clic en cada uno cambia la información del recuadro blanco.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Recursos/TABS_IZQUIERDA.mp4</a:t>
            </a:r>
          </a:p>
        </p:txBody>
      </p:sp>
      <p:sp>
        <p:nvSpPr>
          <p:cNvPr id="24" name="Cuadro de texto 23"/>
          <p:cNvSpPr txBox="1"/>
          <p:nvPr/>
        </p:nvSpPr>
        <p:spPr>
          <a:xfrm>
            <a:off x="2320925" y="2844165"/>
            <a:ext cx="9083040" cy="3230245"/>
          </a:xfrm>
          <a:prstGeom prst="rect">
            <a:avLst/>
          </a:prstGeom>
          <a:noFill/>
        </p:spPr>
        <p:txBody>
          <a:bodyPr wrap="square" rtlCol="0">
            <a:spAutoFit/>
          </a:bodyPr>
          <a:lstStyle/>
          <a:p>
            <a:pPr indent="0">
              <a:buFont typeface="Arial" panose="020B0604020202020204" pitchFamily="34" charset="0"/>
              <a:buNone/>
            </a:pPr>
            <a:r>
              <a:rPr lang="es-CO" sz="1200">
                <a:solidFill>
                  <a:schemeClr val="bg2">
                    <a:lumMod val="25000"/>
                  </a:schemeClr>
                </a:solidFill>
                <a:latin typeface="Open Sans" panose="020B0606030504020204" pitchFamily="34" charset="0"/>
                <a:sym typeface="+mn-ea"/>
              </a:rPr>
              <a:t>En el caso de algunos productos, conviene adoptar condiciones específicas. A continuación se ofrecen algunos ejemplos, pero se debe consultar el procedimiento de muestreo específico para obtener información más detallada.</a:t>
            </a:r>
          </a:p>
          <a:p>
            <a:pPr indent="0">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Sensibles a la luz: almacenar en un lugar oscuro.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Que desprenden olores tóxicos o desagradables: se pueden almacenar en una campana extractora o en un lugar con una ventilación mecánica suficiente.</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Inflamables y otras muestras peligrosas: revisar la MSDS. Almacenar en un armario seguro, cuando sea posible. En caso de no disponer de información, consultar al laboratorio acerca de las condiciones de almacenamiento.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Que pueden descomponerse: almacenar en un congelador o refrigerador; depende de la naturaleza del producto.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Perecederos: congelar la muestra. Después de consultar al laboratorio, indicar en el formulario de la muestra en el que se solicita el análisis que el producto fue congelado por un agente de aduanas.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Refrigerados: almacenamiento a aproximadamente 4 °C.</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Congelados: almacenamiento a aproximadamente -18 °C.</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Envases de consumo para alimentos y medicamentos o productos farmacéuticos: almacenar en las condiciones indicadas en el envase, pero nunca a más de 25 °C.</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Aceites minerales: las sustancias inflamables deben almacenarse en un lugar bien ventilado.</a:t>
            </a:r>
          </a:p>
          <a:p>
            <a:pPr indent="0">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p:txBody>
      </p:sp>
      <p:sp>
        <p:nvSpPr>
          <p:cNvPr id="25" name="Rectángulo 24"/>
          <p:cNvSpPr/>
          <p:nvPr/>
        </p:nvSpPr>
        <p:spPr>
          <a:xfrm>
            <a:off x="2320850" y="2568273"/>
            <a:ext cx="2667000" cy="275590"/>
          </a:xfrm>
          <a:prstGeom prst="rect">
            <a:avLst/>
          </a:prstGeom>
        </p:spPr>
        <p:txBody>
          <a:bodyPr wrap="none">
            <a:spAutoFit/>
          </a:bodyPr>
          <a:lstStyle/>
          <a:p>
            <a:pPr algn="l">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Casos con condiciones específicas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578485" y="2195830"/>
            <a:ext cx="10957560" cy="3937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903938"/>
            <a:ext cx="195072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Recomendaciones</a:t>
            </a:r>
          </a:p>
        </p:txBody>
      </p:sp>
      <p:sp>
        <p:nvSpPr>
          <p:cNvPr id="3" name="Cuadro de texto 2"/>
          <p:cNvSpPr txBox="1"/>
          <p:nvPr/>
        </p:nvSpPr>
        <p:spPr>
          <a:xfrm>
            <a:off x="645795" y="128079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En general, las muestras deberán guardarse en un lugar limpio, seco, oscuro, fresco y suficientemente ventilado y se debe controlar con regularidad la temperatura de almacenamiento.Todas las áreas de almacenamiento deberán estar rotuladas visiblemente. </a:t>
            </a:r>
          </a:p>
        </p:txBody>
      </p:sp>
      <p:sp>
        <p:nvSpPr>
          <p:cNvPr id="14" name="Rectángulo 13"/>
          <p:cNvSpPr/>
          <p:nvPr/>
        </p:nvSpPr>
        <p:spPr>
          <a:xfrm>
            <a:off x="4431811" y="1687105"/>
            <a:ext cx="350393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 de la izquierda</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3702050" y="1458595"/>
            <a:ext cx="904240" cy="904240"/>
          </a:xfrm>
          <a:prstGeom prst="rect">
            <a:avLst/>
          </a:prstGeom>
        </p:spPr>
      </p:pic>
      <p:pic>
        <p:nvPicPr>
          <p:cNvPr id="11" name="Imagen 10" descr="boton_generales"/>
          <p:cNvPicPr>
            <a:picLocks noChangeAspect="1"/>
          </p:cNvPicPr>
          <p:nvPr/>
        </p:nvPicPr>
        <p:blipFill>
          <a:blip r:embed="rId3"/>
          <a:stretch>
            <a:fillRect/>
          </a:stretch>
        </p:blipFill>
        <p:spPr>
          <a:xfrm>
            <a:off x="645795" y="2251075"/>
            <a:ext cx="1202690" cy="950595"/>
          </a:xfrm>
          <a:prstGeom prst="rect">
            <a:avLst/>
          </a:prstGeom>
        </p:spPr>
      </p:pic>
      <p:cxnSp>
        <p:nvCxnSpPr>
          <p:cNvPr id="16" name="Conector recto 15"/>
          <p:cNvCxnSpPr/>
          <p:nvPr/>
        </p:nvCxnSpPr>
        <p:spPr>
          <a:xfrm>
            <a:off x="1916430" y="2195830"/>
            <a:ext cx="0" cy="396875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Imagen 16" descr="boton_responsable"/>
          <p:cNvPicPr>
            <a:picLocks noChangeAspect="1"/>
          </p:cNvPicPr>
          <p:nvPr/>
        </p:nvPicPr>
        <p:blipFill>
          <a:blip r:embed="rId4"/>
          <a:stretch>
            <a:fillRect/>
          </a:stretch>
        </p:blipFill>
        <p:spPr>
          <a:xfrm>
            <a:off x="645795" y="3220085"/>
            <a:ext cx="1200785" cy="949960"/>
          </a:xfrm>
          <a:prstGeom prst="rect">
            <a:avLst/>
          </a:prstGeom>
        </p:spPr>
      </p:pic>
      <p:pic>
        <p:nvPicPr>
          <p:cNvPr id="19" name="Imagen 18" descr="boton_condiciones"/>
          <p:cNvPicPr>
            <a:picLocks noChangeAspect="1"/>
          </p:cNvPicPr>
          <p:nvPr/>
        </p:nvPicPr>
        <p:blipFill>
          <a:blip r:embed="rId5"/>
          <a:stretch>
            <a:fillRect/>
          </a:stretch>
        </p:blipFill>
        <p:spPr>
          <a:xfrm>
            <a:off x="645795" y="4185285"/>
            <a:ext cx="1202690" cy="940435"/>
          </a:xfrm>
          <a:prstGeom prst="rect">
            <a:avLst/>
          </a:prstGeom>
        </p:spPr>
      </p:pic>
      <p:pic>
        <p:nvPicPr>
          <p:cNvPr id="22" name="Imagen 21" descr="boton_mezclas"/>
          <p:cNvPicPr>
            <a:picLocks noChangeAspect="1"/>
          </p:cNvPicPr>
          <p:nvPr/>
        </p:nvPicPr>
        <p:blipFill>
          <a:blip r:embed="rId6"/>
          <a:stretch>
            <a:fillRect/>
          </a:stretch>
        </p:blipFill>
        <p:spPr>
          <a:xfrm>
            <a:off x="645795" y="5143500"/>
            <a:ext cx="1202055" cy="930910"/>
          </a:xfrm>
          <a:prstGeom prst="rect">
            <a:avLst/>
          </a:prstGeom>
        </p:spPr>
      </p:pic>
      <p:sp>
        <p:nvSpPr>
          <p:cNvPr id="23" name="Rectángulo 22"/>
          <p:cNvSpPr/>
          <p:nvPr/>
        </p:nvSpPr>
        <p:spPr>
          <a:xfrm>
            <a:off x="2107565" y="2407285"/>
            <a:ext cx="9295130" cy="3556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791960" y="6272530"/>
            <a:ext cx="585470" cy="585470"/>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Estos son TABS ubicados a la izquierda, cuando da clic en cada uno cambia la información del recuadro blanco.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Recursos/TABS_IZQUIERDA.mp4</a:t>
            </a:r>
          </a:p>
        </p:txBody>
      </p:sp>
      <p:sp>
        <p:nvSpPr>
          <p:cNvPr id="24" name="Cuadro de texto 23"/>
          <p:cNvSpPr txBox="1"/>
          <p:nvPr/>
        </p:nvSpPr>
        <p:spPr>
          <a:xfrm>
            <a:off x="2253615" y="2833370"/>
            <a:ext cx="8916670" cy="1383665"/>
          </a:xfrm>
          <a:prstGeom prst="rect">
            <a:avLst/>
          </a:prstGeom>
          <a:noFill/>
        </p:spPr>
        <p:txBody>
          <a:bodyPr wrap="square" rtlCol="0">
            <a:spAutoFit/>
          </a:bodyPr>
          <a:lstStyle/>
          <a:p>
            <a:pPr indent="0">
              <a:buFont typeface="Arial" panose="020B0604020202020204" pitchFamily="34" charset="0"/>
              <a:buNone/>
            </a:pPr>
            <a:r>
              <a:rPr lang="es-CO" sz="1200">
                <a:solidFill>
                  <a:schemeClr val="bg2">
                    <a:lumMod val="25000"/>
                  </a:schemeClr>
                </a:solidFill>
                <a:latin typeface="Open Sans" panose="020B0606030504020204" pitchFamily="34" charset="0"/>
                <a:sym typeface="+mn-ea"/>
              </a:rPr>
              <a:t>Nunca se deben almacenar o transportar en la misma caja muestras de sustancias que puedan interactuar. Esto significa que habrá que evitar cualquier interacción física o química o cualquier contaminación cruzada que pudiera afectar a las muestras o crear una situación peligrosa (humos, incendio o explosión).</a:t>
            </a:r>
          </a:p>
          <a:p>
            <a:pPr indent="0">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indent="0">
              <a:buFont typeface="Arial" panose="020B0604020202020204" pitchFamily="34" charset="0"/>
              <a:buNone/>
            </a:pPr>
            <a:r>
              <a:rPr lang="es-CO" sz="1200">
                <a:solidFill>
                  <a:schemeClr val="bg2">
                    <a:lumMod val="25000"/>
                  </a:schemeClr>
                </a:solidFill>
                <a:latin typeface="Open Sans" panose="020B0606030504020204" pitchFamily="34" charset="0"/>
                <a:sym typeface="+mn-ea"/>
              </a:rPr>
              <a:t>Las muestras de productos alimenticios o químicos deben almacenarse por separado (compartimentos de carga, cajas de embalar, etc.) en el vehículo de transporte para evitar cualquier posibilidad de contacto directo entre ellas.</a:t>
            </a:r>
          </a:p>
        </p:txBody>
      </p:sp>
      <p:sp>
        <p:nvSpPr>
          <p:cNvPr id="25" name="Rectángulo 24"/>
          <p:cNvSpPr/>
          <p:nvPr/>
        </p:nvSpPr>
        <p:spPr>
          <a:xfrm>
            <a:off x="2253540" y="2557478"/>
            <a:ext cx="1694815" cy="275590"/>
          </a:xfrm>
          <a:prstGeom prst="rect">
            <a:avLst/>
          </a:prstGeom>
        </p:spPr>
        <p:txBody>
          <a:bodyPr wrap="none">
            <a:spAutoFit/>
          </a:bodyPr>
          <a:lstStyle/>
          <a:p>
            <a:pPr algn="l">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Muestras mezcladas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58354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635635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Identificación, rotulado y etiquetado de productos peligrosos</a:t>
            </a:r>
          </a:p>
        </p:txBody>
      </p:sp>
      <p:sp>
        <p:nvSpPr>
          <p:cNvPr id="7" name="Cuadro de texto 6"/>
          <p:cNvSpPr txBox="1"/>
          <p:nvPr/>
        </p:nvSpPr>
        <p:spPr>
          <a:xfrm>
            <a:off x="847090" y="1351915"/>
            <a:ext cx="10681970"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rotulación y etiquetado permite identificar los productos químicos peligrosos, los cuales pueden causar daños a la salud de las personas, físicos y ambientales, de acuerdo con los criterios y pruebas realizadas por entidades de análisis e investigación reconocidas y acreditadas. Los envases que deben ser marcados y etiquetados incluyen cajas, latas, frascos, cilindros de gases y depósitos, bidones o cualquier tipo de contenedor o recipiente. Para las tuberías se adoptan otros sistemas de identificación específicos. Se debe comprobar que todos los envases tengan etiquetas antes de utilizar su contenido. Si se ven envases de algún producto químico peligroso sin etiquetas, o con las etiquetas rotas o borrosas, avisar de inmediato a quien corresponda.</a:t>
            </a:r>
          </a:p>
        </p:txBody>
      </p:sp>
      <p:sp>
        <p:nvSpPr>
          <p:cNvPr id="9" name="Cuadro de texto 8"/>
          <p:cNvSpPr txBox="1"/>
          <p:nvPr/>
        </p:nvSpPr>
        <p:spPr>
          <a:xfrm>
            <a:off x="1591945" y="5424805"/>
            <a:ext cx="99377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De ninguna manera se debe envasar productos sin etiqueta bajo el argumento de conocer el contenido, ya que, en caso de emergencia, no se podrán tomar medidas precisas si la persona que estaba manipulando el producto, por algún motivo no se encuentra disponible o es el directo afectado.</a:t>
            </a:r>
          </a:p>
        </p:txBody>
      </p:sp>
      <p:pic>
        <p:nvPicPr>
          <p:cNvPr id="11" name="Imagen 10" descr="nota"/>
          <p:cNvPicPr>
            <a:picLocks noChangeAspect="1"/>
          </p:cNvPicPr>
          <p:nvPr/>
        </p:nvPicPr>
        <p:blipFill>
          <a:blip r:embed="rId2"/>
          <a:stretch>
            <a:fillRect/>
          </a:stretch>
        </p:blipFill>
        <p:spPr>
          <a:xfrm>
            <a:off x="831850" y="5379085"/>
            <a:ext cx="760095" cy="760095"/>
          </a:xfrm>
          <a:prstGeom prst="rect">
            <a:avLst/>
          </a:prstGeom>
        </p:spPr>
      </p:pic>
      <p:sp>
        <p:nvSpPr>
          <p:cNvPr id="14" name="Rectángulo 13"/>
          <p:cNvSpPr/>
          <p:nvPr/>
        </p:nvSpPr>
        <p:spPr>
          <a:xfrm>
            <a:off x="5035061" y="2547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132580" y="2319020"/>
            <a:ext cx="904240" cy="904240"/>
          </a:xfrm>
          <a:prstGeom prst="rect">
            <a:avLst/>
          </a:prstGeom>
        </p:spPr>
      </p:pic>
      <p:pic>
        <p:nvPicPr>
          <p:cNvPr id="17" name="Imagen 16" descr="formatos"/>
          <p:cNvPicPr>
            <a:picLocks noChangeAspect="1"/>
          </p:cNvPicPr>
          <p:nvPr/>
        </p:nvPicPr>
        <p:blipFill>
          <a:blip r:embed="rId4"/>
          <a:stretch>
            <a:fillRect/>
          </a:stretch>
        </p:blipFill>
        <p:spPr>
          <a:xfrm>
            <a:off x="2300605" y="3131820"/>
            <a:ext cx="1710055" cy="1913890"/>
          </a:xfrm>
          <a:prstGeom prst="rect">
            <a:avLst/>
          </a:prstGeom>
        </p:spPr>
      </p:pic>
      <p:pic>
        <p:nvPicPr>
          <p:cNvPr id="18" name="Imagen 17" descr="rotulado"/>
          <p:cNvPicPr>
            <a:picLocks noChangeAspect="1"/>
          </p:cNvPicPr>
          <p:nvPr/>
        </p:nvPicPr>
        <p:blipFill>
          <a:blip r:embed="rId5"/>
          <a:stretch>
            <a:fillRect/>
          </a:stretch>
        </p:blipFill>
        <p:spPr>
          <a:xfrm>
            <a:off x="8180705" y="3131820"/>
            <a:ext cx="2018030" cy="1913890"/>
          </a:xfrm>
          <a:prstGeom prst="rect">
            <a:avLst/>
          </a:prstGeom>
        </p:spPr>
      </p:pic>
      <p:pic>
        <p:nvPicPr>
          <p:cNvPr id="19" name="Imagen 18" descr="simbologia"/>
          <p:cNvPicPr>
            <a:picLocks noChangeAspect="1"/>
          </p:cNvPicPr>
          <p:nvPr/>
        </p:nvPicPr>
        <p:blipFill>
          <a:blip r:embed="rId6"/>
          <a:stretch>
            <a:fillRect/>
          </a:stretch>
        </p:blipFill>
        <p:spPr>
          <a:xfrm>
            <a:off x="5175250" y="3131820"/>
            <a:ext cx="1841500" cy="1913890"/>
          </a:xfrm>
          <a:prstGeom prst="rect">
            <a:avLst/>
          </a:prstGeom>
        </p:spPr>
      </p:pic>
      <p:pic>
        <p:nvPicPr>
          <p:cNvPr id="21"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425190" y="3891280"/>
            <a:ext cx="585470" cy="585470"/>
          </a:xfrm>
          <a:prstGeom prst="rect">
            <a:avLst/>
          </a:prstGeom>
        </p:spPr>
      </p:pic>
      <p:pic>
        <p:nvPicPr>
          <p:cNvPr id="2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791960" y="6272530"/>
            <a:ext cx="585470" cy="58547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58354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635635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Identificación, rotulado y etiquetado de productos peligrosos</a:t>
            </a:r>
          </a:p>
        </p:txBody>
      </p:sp>
      <p:sp>
        <p:nvSpPr>
          <p:cNvPr id="7" name="Cuadro de texto 6"/>
          <p:cNvSpPr txBox="1"/>
          <p:nvPr/>
        </p:nvSpPr>
        <p:spPr>
          <a:xfrm>
            <a:off x="847090" y="1351915"/>
            <a:ext cx="10681970"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rotulación y etiquetado permite identificar los productos químicos peligrosos, los cuales pueden causar daños a la salud de las personas, físicos y ambientales, de acuerdo con los criterios y pruebas realizadas por entidades de análisis e investigación reconocidas y acreditadas. Los envases que deben ser marcados y etiquetados incluyen cajas, latas, frascos, cilindros de gases y depósitos, bidones o cualquier tipo de contenedor o recipiente. Para las tuberías se adoptan otros sistemas de identificación específicos. Se debe comprobar que todos los envases tengan etiquetas antes de utilizar su contenido. Si se ven envases de algún producto químico peligroso sin etiquetas, o con las etiquetas rotas o borrosas, avisar de inmediato a quien corresponda.</a:t>
            </a:r>
          </a:p>
        </p:txBody>
      </p:sp>
      <p:sp>
        <p:nvSpPr>
          <p:cNvPr id="9" name="Cuadro de texto 8"/>
          <p:cNvSpPr txBox="1"/>
          <p:nvPr/>
        </p:nvSpPr>
        <p:spPr>
          <a:xfrm>
            <a:off x="1591945" y="5424805"/>
            <a:ext cx="99377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De ninguna manera se debe envasar productos sin etiqueta bajo el argumento de conocer el contenido, ya que, en caso de emergencia, no se podrán tomar medidas precisas si la persona que estaba manipulando el producto, por algún motivo no se encuentra disponible o es el directo afectado.</a:t>
            </a:r>
          </a:p>
        </p:txBody>
      </p:sp>
      <p:pic>
        <p:nvPicPr>
          <p:cNvPr id="11" name="Imagen 10" descr="nota"/>
          <p:cNvPicPr>
            <a:picLocks noChangeAspect="1"/>
          </p:cNvPicPr>
          <p:nvPr/>
        </p:nvPicPr>
        <p:blipFill>
          <a:blip r:embed="rId2"/>
          <a:stretch>
            <a:fillRect/>
          </a:stretch>
        </p:blipFill>
        <p:spPr>
          <a:xfrm>
            <a:off x="831850" y="5379085"/>
            <a:ext cx="760095" cy="760095"/>
          </a:xfrm>
          <a:prstGeom prst="rect">
            <a:avLst/>
          </a:prstGeom>
        </p:spPr>
      </p:pic>
      <p:sp>
        <p:nvSpPr>
          <p:cNvPr id="14" name="Rectángulo 13"/>
          <p:cNvSpPr/>
          <p:nvPr/>
        </p:nvSpPr>
        <p:spPr>
          <a:xfrm>
            <a:off x="5035061" y="2547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132580" y="2319020"/>
            <a:ext cx="904240" cy="904240"/>
          </a:xfrm>
          <a:prstGeom prst="rect">
            <a:avLst/>
          </a:prstGeom>
        </p:spPr>
      </p:pic>
      <p:pic>
        <p:nvPicPr>
          <p:cNvPr id="17" name="Imagen 16" descr="formatos"/>
          <p:cNvPicPr>
            <a:picLocks noChangeAspect="1"/>
          </p:cNvPicPr>
          <p:nvPr/>
        </p:nvPicPr>
        <p:blipFill>
          <a:blip r:embed="rId4"/>
          <a:stretch>
            <a:fillRect/>
          </a:stretch>
        </p:blipFill>
        <p:spPr>
          <a:xfrm>
            <a:off x="2300605" y="3131820"/>
            <a:ext cx="1710055" cy="1913890"/>
          </a:xfrm>
          <a:prstGeom prst="rect">
            <a:avLst/>
          </a:prstGeom>
        </p:spPr>
      </p:pic>
      <p:pic>
        <p:nvPicPr>
          <p:cNvPr id="18" name="Imagen 17" descr="rotulado"/>
          <p:cNvPicPr>
            <a:picLocks noChangeAspect="1"/>
          </p:cNvPicPr>
          <p:nvPr/>
        </p:nvPicPr>
        <p:blipFill>
          <a:blip r:embed="rId5"/>
          <a:stretch>
            <a:fillRect/>
          </a:stretch>
        </p:blipFill>
        <p:spPr>
          <a:xfrm>
            <a:off x="8180705" y="3131820"/>
            <a:ext cx="2018030" cy="1913890"/>
          </a:xfrm>
          <a:prstGeom prst="rect">
            <a:avLst/>
          </a:prstGeom>
        </p:spPr>
      </p:pic>
      <p:pic>
        <p:nvPicPr>
          <p:cNvPr id="19" name="Imagen 18" descr="simbologia"/>
          <p:cNvPicPr>
            <a:picLocks noChangeAspect="1"/>
          </p:cNvPicPr>
          <p:nvPr/>
        </p:nvPicPr>
        <p:blipFill>
          <a:blip r:embed="rId6"/>
          <a:stretch>
            <a:fillRect/>
          </a:stretch>
        </p:blipFill>
        <p:spPr>
          <a:xfrm>
            <a:off x="5175250" y="3131820"/>
            <a:ext cx="1841500" cy="1913890"/>
          </a:xfrm>
          <a:prstGeom prst="rect">
            <a:avLst/>
          </a:prstGeom>
        </p:spPr>
      </p:pic>
      <p:pic>
        <p:nvPicPr>
          <p:cNvPr id="21"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425190" y="3891280"/>
            <a:ext cx="585470" cy="585470"/>
          </a:xfrm>
          <a:prstGeom prst="rect">
            <a:avLst/>
          </a:prstGeom>
        </p:spPr>
      </p:pic>
      <p:pic>
        <p:nvPicPr>
          <p:cNvPr id="2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791960" y="6272530"/>
            <a:ext cx="585470" cy="585470"/>
          </a:xfrm>
          <a:prstGeom prst="rect">
            <a:avLst/>
          </a:prstGeom>
        </p:spPr>
      </p:pic>
      <p:sp>
        <p:nvSpPr>
          <p:cNvPr id="2" name="Rectángulo 1"/>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1977390"/>
            <a:ext cx="9662160" cy="180657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4" name="Cuadro de texto 3"/>
          <p:cNvSpPr txBox="1"/>
          <p:nvPr/>
        </p:nvSpPr>
        <p:spPr>
          <a:xfrm>
            <a:off x="1519555" y="2255520"/>
            <a:ext cx="8756015" cy="1383665"/>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Las etiquetas existen en muchos formatos. El único formato de identificación que es obligatorio es el que sugiere la Organización de las Naciones Unidas ONU para la actividad de transporte de mercancías peligrosas. El resto de actividades dentro del ciclo de vida de una sustancia química está sujeta a la reglamentación del país de origen, pero actualmente, el mundo está promoviendo el uso del Sistema Globalmente Armonizado - SGA (también definido por la ONU), para evitar confusiones y como su nombre lo indica, “armonizar” la simbología y el tipo de información con que deben identificarse los peligros de las sustancias según la etapa en la que se encuentren.</a:t>
            </a:r>
          </a:p>
        </p:txBody>
      </p:sp>
      <p:sp>
        <p:nvSpPr>
          <p:cNvPr id="23" name="Óvalo 22"/>
          <p:cNvSpPr/>
          <p:nvPr/>
        </p:nvSpPr>
        <p:spPr>
          <a:xfrm>
            <a:off x="10275570" y="21704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5"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342880" y="2235200"/>
            <a:ext cx="585470" cy="58547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58354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635635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Identificación, rotulado y etiquetado de productos peligrosos</a:t>
            </a:r>
          </a:p>
        </p:txBody>
      </p:sp>
      <p:sp>
        <p:nvSpPr>
          <p:cNvPr id="7" name="Cuadro de texto 6"/>
          <p:cNvSpPr txBox="1"/>
          <p:nvPr/>
        </p:nvSpPr>
        <p:spPr>
          <a:xfrm>
            <a:off x="847090" y="1351915"/>
            <a:ext cx="10681970"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rotulación y etiquetado permite identificar los productos químicos peligrosos, los cuales pueden causar daños a la salud de las personas, físicos y ambientales, de acuerdo con los criterios y pruebas realizadas por entidades de análisis e investigación reconocidas y acreditadas. Los envases que deben ser marcados y etiquetados incluyen cajas, latas, frascos, cilindros de gases y depósitos, bidones o cualquier tipo de contenedor o recipiente. Para las tuberías se adoptan otros sistemas de identificación específicos. Se debe comprobar que todos los envases tengan etiquetas antes de utilizar su contenido. Si se ven envases de algún producto químico peligroso sin etiquetas, o con las etiquetas rotas o borrosas, avisar de inmediato a quien corresponda.</a:t>
            </a:r>
          </a:p>
        </p:txBody>
      </p:sp>
      <p:sp>
        <p:nvSpPr>
          <p:cNvPr id="9" name="Cuadro de texto 8"/>
          <p:cNvSpPr txBox="1"/>
          <p:nvPr/>
        </p:nvSpPr>
        <p:spPr>
          <a:xfrm>
            <a:off x="1591945" y="5424805"/>
            <a:ext cx="99377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De ninguna manera se debe envasar productos sin etiqueta bajo el argumento de conocer el contenido, ya que, en caso de emergencia, no se podrán tomar medidas precisas si la persona que estaba manipulando el producto, por algún motivo no se encuentra disponible o es el directo afectado.</a:t>
            </a:r>
          </a:p>
        </p:txBody>
      </p:sp>
      <p:pic>
        <p:nvPicPr>
          <p:cNvPr id="11" name="Imagen 10" descr="nota"/>
          <p:cNvPicPr>
            <a:picLocks noChangeAspect="1"/>
          </p:cNvPicPr>
          <p:nvPr/>
        </p:nvPicPr>
        <p:blipFill>
          <a:blip r:embed="rId2"/>
          <a:stretch>
            <a:fillRect/>
          </a:stretch>
        </p:blipFill>
        <p:spPr>
          <a:xfrm>
            <a:off x="831850" y="5379085"/>
            <a:ext cx="760095" cy="760095"/>
          </a:xfrm>
          <a:prstGeom prst="rect">
            <a:avLst/>
          </a:prstGeom>
        </p:spPr>
      </p:pic>
      <p:sp>
        <p:nvSpPr>
          <p:cNvPr id="14" name="Rectángulo 13"/>
          <p:cNvSpPr/>
          <p:nvPr/>
        </p:nvSpPr>
        <p:spPr>
          <a:xfrm>
            <a:off x="5035061" y="2547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132580" y="2319020"/>
            <a:ext cx="904240" cy="904240"/>
          </a:xfrm>
          <a:prstGeom prst="rect">
            <a:avLst/>
          </a:prstGeom>
        </p:spPr>
      </p:pic>
      <p:pic>
        <p:nvPicPr>
          <p:cNvPr id="17" name="Imagen 16" descr="formatos"/>
          <p:cNvPicPr>
            <a:picLocks noChangeAspect="1"/>
          </p:cNvPicPr>
          <p:nvPr/>
        </p:nvPicPr>
        <p:blipFill>
          <a:blip r:embed="rId4"/>
          <a:stretch>
            <a:fillRect/>
          </a:stretch>
        </p:blipFill>
        <p:spPr>
          <a:xfrm>
            <a:off x="2300605" y="3131820"/>
            <a:ext cx="1710055" cy="1913890"/>
          </a:xfrm>
          <a:prstGeom prst="rect">
            <a:avLst/>
          </a:prstGeom>
        </p:spPr>
      </p:pic>
      <p:pic>
        <p:nvPicPr>
          <p:cNvPr id="18" name="Imagen 17" descr="rotulado"/>
          <p:cNvPicPr>
            <a:picLocks noChangeAspect="1"/>
          </p:cNvPicPr>
          <p:nvPr/>
        </p:nvPicPr>
        <p:blipFill>
          <a:blip r:embed="rId5"/>
          <a:stretch>
            <a:fillRect/>
          </a:stretch>
        </p:blipFill>
        <p:spPr>
          <a:xfrm>
            <a:off x="8180705" y="3131820"/>
            <a:ext cx="2018030" cy="1913890"/>
          </a:xfrm>
          <a:prstGeom prst="rect">
            <a:avLst/>
          </a:prstGeom>
        </p:spPr>
      </p:pic>
      <p:pic>
        <p:nvPicPr>
          <p:cNvPr id="19" name="Imagen 18" descr="simbologia"/>
          <p:cNvPicPr>
            <a:picLocks noChangeAspect="1"/>
          </p:cNvPicPr>
          <p:nvPr/>
        </p:nvPicPr>
        <p:blipFill>
          <a:blip r:embed="rId6"/>
          <a:stretch>
            <a:fillRect/>
          </a:stretch>
        </p:blipFill>
        <p:spPr>
          <a:xfrm>
            <a:off x="5175250" y="3131820"/>
            <a:ext cx="1841500" cy="1913890"/>
          </a:xfrm>
          <a:prstGeom prst="rect">
            <a:avLst/>
          </a:prstGeom>
        </p:spPr>
      </p:pic>
      <p:pic>
        <p:nvPicPr>
          <p:cNvPr id="21"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431280" y="4177030"/>
            <a:ext cx="585470" cy="585470"/>
          </a:xfrm>
          <a:prstGeom prst="rect">
            <a:avLst/>
          </a:prstGeom>
        </p:spPr>
      </p:pic>
      <p:pic>
        <p:nvPicPr>
          <p:cNvPr id="2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791960" y="6272530"/>
            <a:ext cx="585470" cy="58547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58354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635635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Identificación, rotulado y etiquetado de productos peligrosos</a:t>
            </a:r>
          </a:p>
        </p:txBody>
      </p:sp>
      <p:sp>
        <p:nvSpPr>
          <p:cNvPr id="7" name="Cuadro de texto 6"/>
          <p:cNvSpPr txBox="1"/>
          <p:nvPr/>
        </p:nvSpPr>
        <p:spPr>
          <a:xfrm>
            <a:off x="847090" y="1351915"/>
            <a:ext cx="10681970"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rotulación y etiquetado permite identificar los productos químicos peligrosos, los cuales pueden causar daños a la salud de las personas, físicos y ambientales, de acuerdo con los criterios y pruebas realizadas por entidades de análisis e investigación reconocidas y acreditadas. Los envases que deben ser marcados y etiquetados incluyen cajas, latas, frascos, cilindros de gases y depósitos, bidones o cualquier tipo de contenedor o recipiente. Para las tuberías se adoptan otros sistemas de identificación específicos. Se debe comprobar que todos los envases tengan etiquetas antes de utilizar su contenido. Si se ven envases de algún producto químico peligroso sin etiquetas, o con las etiquetas rotas o borrosas, avisar de inmediato a quien corresponda.</a:t>
            </a:r>
          </a:p>
        </p:txBody>
      </p:sp>
      <p:sp>
        <p:nvSpPr>
          <p:cNvPr id="9" name="Cuadro de texto 8"/>
          <p:cNvSpPr txBox="1"/>
          <p:nvPr/>
        </p:nvSpPr>
        <p:spPr>
          <a:xfrm>
            <a:off x="1591945" y="5424805"/>
            <a:ext cx="99377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De ninguna manera se debe envasar productos sin etiqueta bajo el argumento de conocer el contenido, ya que, en caso de emergencia, no se podrán tomar medidas precisas si la persona que estaba manipulando el producto, por algún motivo no se encuentra disponible o es el directo afectado.</a:t>
            </a:r>
          </a:p>
        </p:txBody>
      </p:sp>
      <p:pic>
        <p:nvPicPr>
          <p:cNvPr id="11" name="Imagen 10" descr="nota"/>
          <p:cNvPicPr>
            <a:picLocks noChangeAspect="1"/>
          </p:cNvPicPr>
          <p:nvPr/>
        </p:nvPicPr>
        <p:blipFill>
          <a:blip r:embed="rId2"/>
          <a:stretch>
            <a:fillRect/>
          </a:stretch>
        </p:blipFill>
        <p:spPr>
          <a:xfrm>
            <a:off x="831850" y="5379085"/>
            <a:ext cx="760095" cy="760095"/>
          </a:xfrm>
          <a:prstGeom prst="rect">
            <a:avLst/>
          </a:prstGeom>
        </p:spPr>
      </p:pic>
      <p:sp>
        <p:nvSpPr>
          <p:cNvPr id="14" name="Rectángulo 13"/>
          <p:cNvSpPr/>
          <p:nvPr/>
        </p:nvSpPr>
        <p:spPr>
          <a:xfrm>
            <a:off x="5035061" y="2547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132580" y="2319020"/>
            <a:ext cx="904240" cy="904240"/>
          </a:xfrm>
          <a:prstGeom prst="rect">
            <a:avLst/>
          </a:prstGeom>
        </p:spPr>
      </p:pic>
      <p:pic>
        <p:nvPicPr>
          <p:cNvPr id="17" name="Imagen 16" descr="formatos"/>
          <p:cNvPicPr>
            <a:picLocks noChangeAspect="1"/>
          </p:cNvPicPr>
          <p:nvPr/>
        </p:nvPicPr>
        <p:blipFill>
          <a:blip r:embed="rId4"/>
          <a:stretch>
            <a:fillRect/>
          </a:stretch>
        </p:blipFill>
        <p:spPr>
          <a:xfrm>
            <a:off x="2300605" y="3131820"/>
            <a:ext cx="1710055" cy="1913890"/>
          </a:xfrm>
          <a:prstGeom prst="rect">
            <a:avLst/>
          </a:prstGeom>
        </p:spPr>
      </p:pic>
      <p:pic>
        <p:nvPicPr>
          <p:cNvPr id="18" name="Imagen 17" descr="rotulado"/>
          <p:cNvPicPr>
            <a:picLocks noChangeAspect="1"/>
          </p:cNvPicPr>
          <p:nvPr/>
        </p:nvPicPr>
        <p:blipFill>
          <a:blip r:embed="rId5"/>
          <a:stretch>
            <a:fillRect/>
          </a:stretch>
        </p:blipFill>
        <p:spPr>
          <a:xfrm>
            <a:off x="8180705" y="3131820"/>
            <a:ext cx="2018030" cy="1913890"/>
          </a:xfrm>
          <a:prstGeom prst="rect">
            <a:avLst/>
          </a:prstGeom>
        </p:spPr>
      </p:pic>
      <p:pic>
        <p:nvPicPr>
          <p:cNvPr id="19" name="Imagen 18" descr="simbologia"/>
          <p:cNvPicPr>
            <a:picLocks noChangeAspect="1"/>
          </p:cNvPicPr>
          <p:nvPr/>
        </p:nvPicPr>
        <p:blipFill>
          <a:blip r:embed="rId6"/>
          <a:stretch>
            <a:fillRect/>
          </a:stretch>
        </p:blipFill>
        <p:spPr>
          <a:xfrm>
            <a:off x="5175250" y="3131820"/>
            <a:ext cx="1841500" cy="1913890"/>
          </a:xfrm>
          <a:prstGeom prst="rect">
            <a:avLst/>
          </a:prstGeom>
        </p:spPr>
      </p:pic>
      <p:pic>
        <p:nvPicPr>
          <p:cNvPr id="21"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425190" y="3891280"/>
            <a:ext cx="585470" cy="585470"/>
          </a:xfrm>
          <a:prstGeom prst="rect">
            <a:avLst/>
          </a:prstGeom>
        </p:spPr>
      </p:pic>
      <p:pic>
        <p:nvPicPr>
          <p:cNvPr id="2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791960" y="6272530"/>
            <a:ext cx="585470" cy="585470"/>
          </a:xfrm>
          <a:prstGeom prst="rect">
            <a:avLst/>
          </a:prstGeom>
        </p:spPr>
      </p:pic>
      <p:sp>
        <p:nvSpPr>
          <p:cNvPr id="2" name="Rectángulo 1"/>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696595"/>
            <a:ext cx="9662160" cy="416687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4" name="Cuadro de texto 3"/>
          <p:cNvSpPr txBox="1"/>
          <p:nvPr/>
        </p:nvSpPr>
        <p:spPr>
          <a:xfrm>
            <a:off x="1677035" y="1412240"/>
            <a:ext cx="8521700" cy="3046095"/>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Los elementos básicos de una etiqueta SGA son símbolos o pictogramas que son indicaciones gráficas del peligro, se enmarcan en un rombo de color rojo para todos los tipos de peligros (físicos, para la salud y para el medio ambiente) y para todas las categorías, es decir, cada clase de peligro tiene asociadas unas categorías y subcategorías de acuerdo con la intensidad del efecto que pueda ocasionar.</a:t>
            </a:r>
          </a:p>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 </a:t>
            </a:r>
          </a:p>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Por ejemplo: una sustancia INFLAMABLE Categoría 1 indica que es extremadamente inflamable; mientras que un INFLAMABLE Categoría 3 es inflamable en menor grado. Esto se define de acuerdo con las propiedades de cada sustancia y las condiciones del proceso.</a:t>
            </a:r>
          </a:p>
          <a:p>
            <a:pPr indent="0" algn="just">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Las palabras de advertencia indican la mayor o menor gravedad del peligro. Dichas palabras son únicamente dos: “PELIGRO” (utilizada para las categorías más graves) o “ATENCIÓN”.</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Indicaciones de peligro: son frases asignadas a una clase y categoría para describir la índole del peligro y el grado del mismo cuando aplique. Se conocen actualmente como Frases H (Hazard statement).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Consejos de prudencia: son frases que describen las medidas recomendadas que deberían tomarse para minimizar o prevenir los efectos adversos causados por la exposición a un producto de riesgo. Se conocen como frases P (Precautionary statement).</a:t>
            </a:r>
          </a:p>
        </p:txBody>
      </p:sp>
      <p:sp>
        <p:nvSpPr>
          <p:cNvPr id="23" name="Óvalo 22"/>
          <p:cNvSpPr/>
          <p:nvPr/>
        </p:nvSpPr>
        <p:spPr>
          <a:xfrm>
            <a:off x="10245090" y="9207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47630" y="269113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5"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45090" y="2763520"/>
            <a:ext cx="585470" cy="58547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58354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635635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Identificación, rotulado y etiquetado de productos peligrosos</a:t>
            </a:r>
          </a:p>
        </p:txBody>
      </p:sp>
      <p:sp>
        <p:nvSpPr>
          <p:cNvPr id="7" name="Cuadro de texto 6"/>
          <p:cNvSpPr txBox="1"/>
          <p:nvPr/>
        </p:nvSpPr>
        <p:spPr>
          <a:xfrm>
            <a:off x="847090" y="1351915"/>
            <a:ext cx="10681970"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rotulación y etiquetado permite identificar los productos químicos peligrosos, los cuales pueden causar daños a la salud de las personas, físicos y ambientales, de acuerdo con los criterios y pruebas realizadas por entidades de análisis e investigación reconocidas y acreditadas. Los envases que deben ser marcados y etiquetados incluyen cajas, latas, frascos, cilindros de gases y depósitos, bidones o cualquier tipo de contenedor o recipiente. Para las tuberías se adoptan otros sistemas de identificación específicos. Se debe comprobar que todos los envases tengan etiquetas antes de utilizar su contenido. Si se ven envases de algún producto químico peligroso sin etiquetas, o con las etiquetas rotas o borrosas, avisar de inmediato a quien corresponda.</a:t>
            </a:r>
          </a:p>
        </p:txBody>
      </p:sp>
      <p:sp>
        <p:nvSpPr>
          <p:cNvPr id="9" name="Cuadro de texto 8"/>
          <p:cNvSpPr txBox="1"/>
          <p:nvPr/>
        </p:nvSpPr>
        <p:spPr>
          <a:xfrm>
            <a:off x="1591945" y="5424805"/>
            <a:ext cx="99377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De ninguna manera se debe envasar productos sin etiqueta bajo el argumento de conocer el contenido, ya que, en caso de emergencia, no se podrán tomar medidas precisas si la persona que estaba manipulando el producto, por algún motivo no se encuentra disponible o es el directo afectado.</a:t>
            </a:r>
          </a:p>
        </p:txBody>
      </p:sp>
      <p:pic>
        <p:nvPicPr>
          <p:cNvPr id="11" name="Imagen 10" descr="nota"/>
          <p:cNvPicPr>
            <a:picLocks noChangeAspect="1"/>
          </p:cNvPicPr>
          <p:nvPr/>
        </p:nvPicPr>
        <p:blipFill>
          <a:blip r:embed="rId2"/>
          <a:stretch>
            <a:fillRect/>
          </a:stretch>
        </p:blipFill>
        <p:spPr>
          <a:xfrm>
            <a:off x="831850" y="5379085"/>
            <a:ext cx="760095" cy="760095"/>
          </a:xfrm>
          <a:prstGeom prst="rect">
            <a:avLst/>
          </a:prstGeom>
        </p:spPr>
      </p:pic>
      <p:sp>
        <p:nvSpPr>
          <p:cNvPr id="14" name="Rectángulo 13"/>
          <p:cNvSpPr/>
          <p:nvPr/>
        </p:nvSpPr>
        <p:spPr>
          <a:xfrm>
            <a:off x="5035061" y="2547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132580" y="2319020"/>
            <a:ext cx="904240" cy="904240"/>
          </a:xfrm>
          <a:prstGeom prst="rect">
            <a:avLst/>
          </a:prstGeom>
        </p:spPr>
      </p:pic>
      <p:pic>
        <p:nvPicPr>
          <p:cNvPr id="17" name="Imagen 16" descr="formatos"/>
          <p:cNvPicPr>
            <a:picLocks noChangeAspect="1"/>
          </p:cNvPicPr>
          <p:nvPr/>
        </p:nvPicPr>
        <p:blipFill>
          <a:blip r:embed="rId4"/>
          <a:stretch>
            <a:fillRect/>
          </a:stretch>
        </p:blipFill>
        <p:spPr>
          <a:xfrm>
            <a:off x="2300605" y="3131820"/>
            <a:ext cx="1710055" cy="1913890"/>
          </a:xfrm>
          <a:prstGeom prst="rect">
            <a:avLst/>
          </a:prstGeom>
        </p:spPr>
      </p:pic>
      <p:pic>
        <p:nvPicPr>
          <p:cNvPr id="18" name="Imagen 17" descr="rotulado"/>
          <p:cNvPicPr>
            <a:picLocks noChangeAspect="1"/>
          </p:cNvPicPr>
          <p:nvPr/>
        </p:nvPicPr>
        <p:blipFill>
          <a:blip r:embed="rId5"/>
          <a:stretch>
            <a:fillRect/>
          </a:stretch>
        </p:blipFill>
        <p:spPr>
          <a:xfrm>
            <a:off x="8180705" y="3131820"/>
            <a:ext cx="2018030" cy="1913890"/>
          </a:xfrm>
          <a:prstGeom prst="rect">
            <a:avLst/>
          </a:prstGeom>
        </p:spPr>
      </p:pic>
      <p:pic>
        <p:nvPicPr>
          <p:cNvPr id="19" name="Imagen 18" descr="simbologia"/>
          <p:cNvPicPr>
            <a:picLocks noChangeAspect="1"/>
          </p:cNvPicPr>
          <p:nvPr/>
        </p:nvPicPr>
        <p:blipFill>
          <a:blip r:embed="rId6"/>
          <a:stretch>
            <a:fillRect/>
          </a:stretch>
        </p:blipFill>
        <p:spPr>
          <a:xfrm>
            <a:off x="5175250" y="3131820"/>
            <a:ext cx="1841500" cy="1913890"/>
          </a:xfrm>
          <a:prstGeom prst="rect">
            <a:avLst/>
          </a:prstGeom>
        </p:spPr>
      </p:pic>
      <p:pic>
        <p:nvPicPr>
          <p:cNvPr id="21"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425190" y="3891280"/>
            <a:ext cx="585470" cy="585470"/>
          </a:xfrm>
          <a:prstGeom prst="rect">
            <a:avLst/>
          </a:prstGeom>
        </p:spPr>
      </p:pic>
      <p:pic>
        <p:nvPicPr>
          <p:cNvPr id="2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791960" y="6272530"/>
            <a:ext cx="585470" cy="585470"/>
          </a:xfrm>
          <a:prstGeom prst="rect">
            <a:avLst/>
          </a:prstGeom>
        </p:spPr>
      </p:pic>
      <p:sp>
        <p:nvSpPr>
          <p:cNvPr id="2" name="Rectángulo 1"/>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696595"/>
            <a:ext cx="9662160" cy="416687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23" name="Óvalo 22"/>
          <p:cNvSpPr/>
          <p:nvPr/>
        </p:nvSpPr>
        <p:spPr>
          <a:xfrm>
            <a:off x="10245090" y="9207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5"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312400" y="985520"/>
            <a:ext cx="585470" cy="585470"/>
          </a:xfrm>
          <a:prstGeom prst="rect">
            <a:avLst/>
          </a:prstGeom>
        </p:spPr>
      </p:pic>
      <p:pic>
        <p:nvPicPr>
          <p:cNvPr id="12" name="Imagen 11" descr="pictogramas"/>
          <p:cNvPicPr>
            <a:picLocks noChangeAspect="1"/>
          </p:cNvPicPr>
          <p:nvPr/>
        </p:nvPicPr>
        <p:blipFill>
          <a:blip r:embed="rId9"/>
          <a:stretch>
            <a:fillRect/>
          </a:stretch>
        </p:blipFill>
        <p:spPr>
          <a:xfrm>
            <a:off x="2978785" y="920750"/>
            <a:ext cx="6020435" cy="3848735"/>
          </a:xfrm>
          <a:prstGeom prst="rect">
            <a:avLst/>
          </a:prstGeom>
        </p:spPr>
      </p:pic>
      <p:sp>
        <p:nvSpPr>
          <p:cNvPr id="25" name="Triángulo rectángulo 24"/>
          <p:cNvSpPr/>
          <p:nvPr/>
        </p:nvSpPr>
        <p:spPr>
          <a:xfrm rot="2700000">
            <a:off x="1398270" y="265049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58354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635635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Identificación, rotulado y etiquetado de productos peligrosos</a:t>
            </a:r>
          </a:p>
        </p:txBody>
      </p:sp>
      <p:sp>
        <p:nvSpPr>
          <p:cNvPr id="7" name="Cuadro de texto 6"/>
          <p:cNvSpPr txBox="1"/>
          <p:nvPr/>
        </p:nvSpPr>
        <p:spPr>
          <a:xfrm>
            <a:off x="847090" y="1351915"/>
            <a:ext cx="10681970"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rotulación y etiquetado permite identificar los productos químicos peligrosos, los cuales pueden causar daños a la salud de las personas, físicos y ambientales, de acuerdo con los criterios y pruebas realizadas por entidades de análisis e investigación reconocidas y acreditadas. Los envases que deben ser marcados y etiquetados incluyen cajas, latas, frascos, cilindros de gases y depósitos, bidones o cualquier tipo de contenedor o recipiente. Para las tuberías se adoptan otros sistemas de identificación específicos. Se debe comprobar que todos los envases tengan etiquetas antes de utilizar su contenido. Si se ven envases de algún producto químico peligroso sin etiquetas, o con las etiquetas rotas o borrosas, avisar de inmediato a quien corresponda.</a:t>
            </a:r>
          </a:p>
        </p:txBody>
      </p:sp>
      <p:sp>
        <p:nvSpPr>
          <p:cNvPr id="9" name="Cuadro de texto 8"/>
          <p:cNvSpPr txBox="1"/>
          <p:nvPr/>
        </p:nvSpPr>
        <p:spPr>
          <a:xfrm>
            <a:off x="1591945" y="5424805"/>
            <a:ext cx="99377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De ninguna manera se debe envasar productos sin etiqueta bajo el argumento de conocer el contenido, ya que, en caso de emergencia, no se podrán tomar medidas precisas si la persona que estaba manipulando el producto, por algún motivo no se encuentra disponible o es el directo afectado.</a:t>
            </a:r>
          </a:p>
        </p:txBody>
      </p:sp>
      <p:pic>
        <p:nvPicPr>
          <p:cNvPr id="11" name="Imagen 10" descr="nota"/>
          <p:cNvPicPr>
            <a:picLocks noChangeAspect="1"/>
          </p:cNvPicPr>
          <p:nvPr/>
        </p:nvPicPr>
        <p:blipFill>
          <a:blip r:embed="rId2"/>
          <a:stretch>
            <a:fillRect/>
          </a:stretch>
        </p:blipFill>
        <p:spPr>
          <a:xfrm>
            <a:off x="831850" y="5379085"/>
            <a:ext cx="760095" cy="760095"/>
          </a:xfrm>
          <a:prstGeom prst="rect">
            <a:avLst/>
          </a:prstGeom>
        </p:spPr>
      </p:pic>
      <p:sp>
        <p:nvSpPr>
          <p:cNvPr id="14" name="Rectángulo 13"/>
          <p:cNvSpPr/>
          <p:nvPr/>
        </p:nvSpPr>
        <p:spPr>
          <a:xfrm>
            <a:off x="5035061" y="2547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132580" y="2319020"/>
            <a:ext cx="904240" cy="904240"/>
          </a:xfrm>
          <a:prstGeom prst="rect">
            <a:avLst/>
          </a:prstGeom>
        </p:spPr>
      </p:pic>
      <p:pic>
        <p:nvPicPr>
          <p:cNvPr id="17" name="Imagen 16" descr="formatos"/>
          <p:cNvPicPr>
            <a:picLocks noChangeAspect="1"/>
          </p:cNvPicPr>
          <p:nvPr/>
        </p:nvPicPr>
        <p:blipFill>
          <a:blip r:embed="rId4"/>
          <a:stretch>
            <a:fillRect/>
          </a:stretch>
        </p:blipFill>
        <p:spPr>
          <a:xfrm>
            <a:off x="2300605" y="3131820"/>
            <a:ext cx="1710055" cy="1913890"/>
          </a:xfrm>
          <a:prstGeom prst="rect">
            <a:avLst/>
          </a:prstGeom>
        </p:spPr>
      </p:pic>
      <p:pic>
        <p:nvPicPr>
          <p:cNvPr id="18" name="Imagen 17" descr="rotulado"/>
          <p:cNvPicPr>
            <a:picLocks noChangeAspect="1"/>
          </p:cNvPicPr>
          <p:nvPr/>
        </p:nvPicPr>
        <p:blipFill>
          <a:blip r:embed="rId5"/>
          <a:stretch>
            <a:fillRect/>
          </a:stretch>
        </p:blipFill>
        <p:spPr>
          <a:xfrm>
            <a:off x="8180705" y="3131820"/>
            <a:ext cx="2018030" cy="1913890"/>
          </a:xfrm>
          <a:prstGeom prst="rect">
            <a:avLst/>
          </a:prstGeom>
        </p:spPr>
      </p:pic>
      <p:pic>
        <p:nvPicPr>
          <p:cNvPr id="19" name="Imagen 18" descr="simbologia"/>
          <p:cNvPicPr>
            <a:picLocks noChangeAspect="1"/>
          </p:cNvPicPr>
          <p:nvPr/>
        </p:nvPicPr>
        <p:blipFill>
          <a:blip r:embed="rId6"/>
          <a:stretch>
            <a:fillRect/>
          </a:stretch>
        </p:blipFill>
        <p:spPr>
          <a:xfrm>
            <a:off x="5175250" y="3131820"/>
            <a:ext cx="1841500" cy="1913890"/>
          </a:xfrm>
          <a:prstGeom prst="rect">
            <a:avLst/>
          </a:prstGeom>
        </p:spPr>
      </p:pic>
      <p:pic>
        <p:nvPicPr>
          <p:cNvPr id="21"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733280" y="4293235"/>
            <a:ext cx="585470" cy="585470"/>
          </a:xfrm>
          <a:prstGeom prst="rect">
            <a:avLst/>
          </a:prstGeom>
        </p:spPr>
      </p:pic>
      <p:pic>
        <p:nvPicPr>
          <p:cNvPr id="2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791960" y="6272530"/>
            <a:ext cx="585470" cy="5854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89560" y="1187148"/>
            <a:ext cx="418973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A Pretratamiento de la muestra</a:t>
            </a:r>
          </a:p>
        </p:txBody>
      </p:sp>
      <p:sp>
        <p:nvSpPr>
          <p:cNvPr id="7" name="Cuadro de texto 6"/>
          <p:cNvSpPr txBox="1"/>
          <p:nvPr/>
        </p:nvSpPr>
        <p:spPr>
          <a:xfrm>
            <a:off x="847090" y="1555115"/>
            <a:ext cx="9940925"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Se conoce por pretratamiento a lo que ocurre entre la toma y el tratamiento de la muestra, donde se van a realizar operaciones físicas sobre la muestra antes de su análisis, por otro lado, se entiende como tratamiento a la etapa en la cual la muestra es sometida a procesos químicos y físicos para prepararla para el posterior análisis.</a:t>
            </a:r>
          </a:p>
        </p:txBody>
      </p:sp>
      <p:sp>
        <p:nvSpPr>
          <p:cNvPr id="100" name="Cuadro de texto 99"/>
          <p:cNvSpPr txBox="1"/>
          <p:nvPr/>
        </p:nvSpPr>
        <p:spPr>
          <a:xfrm>
            <a:off x="890270" y="4768215"/>
            <a:ext cx="9898380" cy="1014730"/>
          </a:xfrm>
          <a:prstGeom prst="rect">
            <a:avLst/>
          </a:prstGeom>
          <a:noFill/>
          <a:ln w="9525">
            <a:noFill/>
          </a:ln>
        </p:spPr>
        <p:txBody>
          <a:bodyPr wrap="square">
            <a:spAutoFit/>
          </a:bodyPr>
          <a:lstStyle/>
          <a:p>
            <a:pPr indent="0"/>
            <a:r>
              <a:rPr lang="es-CO" sz="1200" b="0">
                <a:solidFill>
                  <a:schemeClr val="bg2">
                    <a:lumMod val="25000"/>
                  </a:schemeClr>
                </a:solidFill>
                <a:latin typeface="Open Sans" panose="020B0606030504020204" pitchFamily="34" charset="0"/>
              </a:rPr>
              <a:t>Esta es una etapa importante ya que en ella pueden variar la concentración de los analitos de interés debido a la temperatura, manipulación, exposición a la luz, agitación, etc. Cada muestra hay que tratarla de manera diferente debido a la múltiple variedad de muestras y matrices existentes, que hacen que sea imposible la descripción absoluta de los diversos pretratamientos.</a:t>
            </a:r>
          </a:p>
          <a:p>
            <a:endParaRPr lang="es-CO" sz="1200">
              <a:solidFill>
                <a:schemeClr val="bg2">
                  <a:lumMod val="25000"/>
                </a:schemeClr>
              </a:solidFill>
              <a:latin typeface="Open Sans" panose="020B0606030504020204" pitchFamily="34" charset="0"/>
            </a:endParaRPr>
          </a:p>
        </p:txBody>
      </p:sp>
      <p:pic>
        <p:nvPicPr>
          <p:cNvPr id="2" name="Imagen 1" descr="boton1"/>
          <p:cNvPicPr>
            <a:picLocks noChangeAspect="1"/>
          </p:cNvPicPr>
          <p:nvPr/>
        </p:nvPicPr>
        <p:blipFill>
          <a:blip r:embed="rId2"/>
          <a:stretch>
            <a:fillRect/>
          </a:stretch>
        </p:blipFill>
        <p:spPr>
          <a:xfrm>
            <a:off x="2379345" y="2514600"/>
            <a:ext cx="1676400" cy="1809750"/>
          </a:xfrm>
          <a:prstGeom prst="rect">
            <a:avLst/>
          </a:prstGeom>
        </p:spPr>
      </p:pic>
      <p:pic>
        <p:nvPicPr>
          <p:cNvPr id="3" name="Imagen 2" descr="boton2"/>
          <p:cNvPicPr>
            <a:picLocks noChangeAspect="1"/>
          </p:cNvPicPr>
          <p:nvPr/>
        </p:nvPicPr>
        <p:blipFill>
          <a:blip r:embed="rId3"/>
          <a:stretch>
            <a:fillRect/>
          </a:stretch>
        </p:blipFill>
        <p:spPr>
          <a:xfrm>
            <a:off x="4900930" y="2519680"/>
            <a:ext cx="1647825" cy="1819275"/>
          </a:xfrm>
          <a:prstGeom prst="rect">
            <a:avLst/>
          </a:prstGeom>
        </p:spPr>
      </p:pic>
      <p:pic>
        <p:nvPicPr>
          <p:cNvPr id="4" name="Imagen 3" descr="boton3"/>
          <p:cNvPicPr>
            <a:picLocks noChangeAspect="1"/>
          </p:cNvPicPr>
          <p:nvPr/>
        </p:nvPicPr>
        <p:blipFill>
          <a:blip r:embed="rId4"/>
          <a:stretch>
            <a:fillRect/>
          </a:stretch>
        </p:blipFill>
        <p:spPr>
          <a:xfrm>
            <a:off x="7418705" y="2519680"/>
            <a:ext cx="1628775" cy="1819275"/>
          </a:xfrm>
          <a:prstGeom prst="rect">
            <a:avLst/>
          </a:prstGeom>
        </p:spPr>
      </p:pic>
      <p:pic>
        <p:nvPicPr>
          <p:cNvPr id="2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119755" y="3753485"/>
            <a:ext cx="585470" cy="585470"/>
          </a:xfrm>
          <a:prstGeom prst="rect">
            <a:avLst/>
          </a:prstGeom>
        </p:spPr>
      </p:pic>
      <p:sp>
        <p:nvSpPr>
          <p:cNvPr id="5" name="Rectángulo 4"/>
          <p:cNvSpPr/>
          <p:nvPr/>
        </p:nvSpPr>
        <p:spPr>
          <a:xfrm>
            <a:off x="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9" name="Rectángulo redondeado 8"/>
          <p:cNvSpPr/>
          <p:nvPr/>
        </p:nvSpPr>
        <p:spPr>
          <a:xfrm>
            <a:off x="2022475" y="1344930"/>
            <a:ext cx="8020685" cy="280035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6" name="Óvalo 5"/>
          <p:cNvSpPr/>
          <p:nvPr/>
        </p:nvSpPr>
        <p:spPr>
          <a:xfrm>
            <a:off x="9418320" y="1471295"/>
            <a:ext cx="365125"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457690" y="1550035"/>
            <a:ext cx="585470" cy="585470"/>
          </a:xfrm>
          <a:prstGeom prst="rect">
            <a:avLst/>
          </a:prstGeom>
        </p:spPr>
      </p:pic>
      <p:sp>
        <p:nvSpPr>
          <p:cNvPr id="10" name="Rectángulo redondeado 1"/>
          <p:cNvSpPr/>
          <p:nvPr/>
        </p:nvSpPr>
        <p:spPr>
          <a:xfrm>
            <a:off x="2660650" y="3059430"/>
            <a:ext cx="6859270" cy="849630"/>
          </a:xfrm>
          <a:prstGeom prst="roundRect">
            <a:avLst/>
          </a:prstGeom>
          <a:solidFill>
            <a:schemeClr val="accent4">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200" dirty="0">
                <a:solidFill>
                  <a:srgbClr val="1A3255"/>
                </a:solidFill>
                <a:latin typeface="Open Sans" panose="020B0606030504020204" pitchFamily="34" charset="0"/>
                <a:sym typeface="+mn-ea"/>
              </a:rPr>
              <a:t>En esta etapa es fundamental el tiempo que pasa entre la toma de muestra y el análisis, ya que las sustancias a analizar pueden sufrir pérdidas o alteraciones, aunque se apliquen las técnicas de conservación y almacenamiento adecuadas.</a:t>
            </a:r>
            <a:endParaRPr lang="es-CO" altLang="es-ES" sz="1200" b="1" dirty="0">
              <a:latin typeface="Open Sans" panose="020B0606030504020204" pitchFamily="34" charset="0"/>
            </a:endParaRPr>
          </a:p>
        </p:txBody>
      </p:sp>
      <p:sp>
        <p:nvSpPr>
          <p:cNvPr id="12" name="Cuadro de texto 11"/>
          <p:cNvSpPr txBox="1"/>
          <p:nvPr/>
        </p:nvSpPr>
        <p:spPr>
          <a:xfrm>
            <a:off x="2559685" y="1836420"/>
            <a:ext cx="7073265" cy="1568450"/>
          </a:xfrm>
          <a:prstGeom prst="rect">
            <a:avLst/>
          </a:prstGeom>
          <a:noFill/>
        </p:spPr>
        <p:txBody>
          <a:bodyPr wrap="square" rtlCol="0">
            <a:spAutoFit/>
          </a:bodyPr>
          <a:lstStyle/>
          <a:p>
            <a:pPr algn="l"/>
            <a:r>
              <a:rPr lang="es-CO" altLang="es-ES" sz="1200" dirty="0">
                <a:solidFill>
                  <a:schemeClr val="bg2">
                    <a:lumMod val="25000"/>
                  </a:schemeClr>
                </a:solidFill>
                <a:latin typeface="Open Sans" panose="020B0606030504020204" pitchFamily="34" charset="0"/>
                <a:sym typeface="+mn-ea"/>
              </a:rPr>
              <a:t>Cuando la muestra llega al laboratorio el analista realiza una serie de tratamientos previos como son el submuestreo para seleccionar una porción (submuestra) adecuada, que represente a la muestra. El almacenamiento debe realizarse de forma adecuada según el tipo de muestra, aquellas que se degraden rápidamente tienen que analizarse lo más pronto posible, esto a veces no puede ser y hay que recurrir al almacenamiento en condiciones determinadas o a la adición de conservantes, etc.</a:t>
            </a:r>
          </a:p>
          <a:p>
            <a:pPr algn="l"/>
            <a:endParaRPr lang="es-CO" altLang="es-ES" sz="1200" dirty="0">
              <a:solidFill>
                <a:schemeClr val="bg2">
                  <a:lumMod val="25000"/>
                </a:schemeClr>
              </a:solidFill>
              <a:latin typeface="Open Sans" panose="020B0606030504020204" pitchFamily="34" charset="0"/>
              <a:sym typeface="+mn-ea"/>
            </a:endParaRPr>
          </a:p>
          <a:p>
            <a:pPr algn="l"/>
            <a:endParaRPr lang="es-CO" altLang="es-ES" sz="1200" dirty="0">
              <a:solidFill>
                <a:schemeClr val="bg2">
                  <a:lumMod val="25000"/>
                </a:schemeClr>
              </a:solidFill>
              <a:latin typeface="Open Sans" panose="020B0606030504020204" pitchFamily="34" charset="0"/>
              <a:sym typeface="+mn-ea"/>
            </a:endParaRPr>
          </a:p>
        </p:txBody>
      </p:sp>
      <p:pic>
        <p:nvPicPr>
          <p:cNvPr id="13" name="Imagen 12" descr="reloj"/>
          <p:cNvPicPr>
            <a:picLocks noChangeAspect="1"/>
          </p:cNvPicPr>
          <p:nvPr/>
        </p:nvPicPr>
        <p:blipFill>
          <a:blip r:embed="rId7"/>
          <a:stretch>
            <a:fillRect/>
          </a:stretch>
        </p:blipFill>
        <p:spPr>
          <a:xfrm>
            <a:off x="8963025" y="3059430"/>
            <a:ext cx="990600" cy="9525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58354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635635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Identificación, rotulado y etiquetado de productos peligrosos</a:t>
            </a:r>
          </a:p>
        </p:txBody>
      </p:sp>
      <p:sp>
        <p:nvSpPr>
          <p:cNvPr id="7" name="Cuadro de texto 6"/>
          <p:cNvSpPr txBox="1"/>
          <p:nvPr/>
        </p:nvSpPr>
        <p:spPr>
          <a:xfrm>
            <a:off x="847090" y="1351915"/>
            <a:ext cx="10681970"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rotulación y etiquetado permite identificar los productos químicos peligrosos, los cuales pueden causar daños a la salud de las personas, físicos y ambientales, de acuerdo con los criterios y pruebas realizadas por entidades de análisis e investigación reconocidas y acreditadas. Los envases que deben ser marcados y etiquetados incluyen cajas, latas, frascos, cilindros de gases y depósitos, bidones o cualquier tipo de contenedor o recipiente. Para las tuberías se adoptan otros sistemas de identificación específicos. Se debe comprobar que todos los envases tengan etiquetas antes de utilizar su contenido. Si se ven envases de algún producto químico peligroso sin etiquetas, o con las etiquetas rotas o borrosas, avisar de inmediato a quien corresponda.</a:t>
            </a:r>
          </a:p>
        </p:txBody>
      </p:sp>
      <p:sp>
        <p:nvSpPr>
          <p:cNvPr id="9" name="Cuadro de texto 8"/>
          <p:cNvSpPr txBox="1"/>
          <p:nvPr/>
        </p:nvSpPr>
        <p:spPr>
          <a:xfrm>
            <a:off x="1591945" y="5424805"/>
            <a:ext cx="99377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De ninguna manera se debe envasar productos sin etiqueta bajo el argumento de conocer el contenido, ya que, en caso de emergencia, no se podrán tomar medidas precisas si la persona que estaba manipulando el producto, por algún motivo no se encuentra disponible o es el directo afectado.</a:t>
            </a:r>
          </a:p>
        </p:txBody>
      </p:sp>
      <p:pic>
        <p:nvPicPr>
          <p:cNvPr id="11" name="Imagen 10" descr="nota"/>
          <p:cNvPicPr>
            <a:picLocks noChangeAspect="1"/>
          </p:cNvPicPr>
          <p:nvPr/>
        </p:nvPicPr>
        <p:blipFill>
          <a:blip r:embed="rId2"/>
          <a:stretch>
            <a:fillRect/>
          </a:stretch>
        </p:blipFill>
        <p:spPr>
          <a:xfrm>
            <a:off x="831850" y="5379085"/>
            <a:ext cx="760095" cy="760095"/>
          </a:xfrm>
          <a:prstGeom prst="rect">
            <a:avLst/>
          </a:prstGeom>
        </p:spPr>
      </p:pic>
      <p:sp>
        <p:nvSpPr>
          <p:cNvPr id="14" name="Rectángulo 13"/>
          <p:cNvSpPr/>
          <p:nvPr/>
        </p:nvSpPr>
        <p:spPr>
          <a:xfrm>
            <a:off x="5035061" y="2547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132580" y="2319020"/>
            <a:ext cx="904240" cy="904240"/>
          </a:xfrm>
          <a:prstGeom prst="rect">
            <a:avLst/>
          </a:prstGeom>
        </p:spPr>
      </p:pic>
      <p:pic>
        <p:nvPicPr>
          <p:cNvPr id="17" name="Imagen 16" descr="formatos"/>
          <p:cNvPicPr>
            <a:picLocks noChangeAspect="1"/>
          </p:cNvPicPr>
          <p:nvPr/>
        </p:nvPicPr>
        <p:blipFill>
          <a:blip r:embed="rId4"/>
          <a:stretch>
            <a:fillRect/>
          </a:stretch>
        </p:blipFill>
        <p:spPr>
          <a:xfrm>
            <a:off x="2300605" y="3131820"/>
            <a:ext cx="1710055" cy="1913890"/>
          </a:xfrm>
          <a:prstGeom prst="rect">
            <a:avLst/>
          </a:prstGeom>
        </p:spPr>
      </p:pic>
      <p:pic>
        <p:nvPicPr>
          <p:cNvPr id="18" name="Imagen 17" descr="rotulado"/>
          <p:cNvPicPr>
            <a:picLocks noChangeAspect="1"/>
          </p:cNvPicPr>
          <p:nvPr/>
        </p:nvPicPr>
        <p:blipFill>
          <a:blip r:embed="rId5"/>
          <a:stretch>
            <a:fillRect/>
          </a:stretch>
        </p:blipFill>
        <p:spPr>
          <a:xfrm>
            <a:off x="8180705" y="3131820"/>
            <a:ext cx="2018030" cy="1913890"/>
          </a:xfrm>
          <a:prstGeom prst="rect">
            <a:avLst/>
          </a:prstGeom>
        </p:spPr>
      </p:pic>
      <p:pic>
        <p:nvPicPr>
          <p:cNvPr id="19" name="Imagen 18" descr="simbologia"/>
          <p:cNvPicPr>
            <a:picLocks noChangeAspect="1"/>
          </p:cNvPicPr>
          <p:nvPr/>
        </p:nvPicPr>
        <p:blipFill>
          <a:blip r:embed="rId6"/>
          <a:stretch>
            <a:fillRect/>
          </a:stretch>
        </p:blipFill>
        <p:spPr>
          <a:xfrm>
            <a:off x="5175250" y="3131820"/>
            <a:ext cx="1841500" cy="1913890"/>
          </a:xfrm>
          <a:prstGeom prst="rect">
            <a:avLst/>
          </a:prstGeom>
        </p:spPr>
      </p:pic>
      <p:pic>
        <p:nvPicPr>
          <p:cNvPr id="21"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425190" y="3891280"/>
            <a:ext cx="585470" cy="585470"/>
          </a:xfrm>
          <a:prstGeom prst="rect">
            <a:avLst/>
          </a:prstGeom>
        </p:spPr>
      </p:pic>
      <p:pic>
        <p:nvPicPr>
          <p:cNvPr id="2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791960" y="6272530"/>
            <a:ext cx="585470" cy="585470"/>
          </a:xfrm>
          <a:prstGeom prst="rect">
            <a:avLst/>
          </a:prstGeom>
        </p:spPr>
      </p:pic>
      <p:sp>
        <p:nvSpPr>
          <p:cNvPr id="2" name="Rectángulo 1"/>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696595"/>
            <a:ext cx="9662160" cy="416687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4" name="Cuadro de texto 3"/>
          <p:cNvSpPr txBox="1"/>
          <p:nvPr/>
        </p:nvSpPr>
        <p:spPr>
          <a:xfrm>
            <a:off x="1677035" y="1412240"/>
            <a:ext cx="8521700" cy="2676525"/>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Uno de los sistemas que mayor difusión tiene actualmente es el NFPA 704, conocido como el Diamante de Seguridad, es el Sistema Estándar para la Identificación de los Peligros de Materiales para respuesta a emergencias. Fue desarrollado por la Asociación Norteamericana de Protección contra el Fuego y debe comprenderse bien para evitar utilizarlo indiscriminadamente, hacerle cambios a criterio personal o con exigencias que desvían el objetivo original para el cual fue diseñado que es, comunicar al personal de Emergencia (bomberos, brigadistas y otros organismos de respuesta), los efectos AGUDOS o por exposición de corto tiempo, de las sustancias químicas en condiciones de incendio, derrame o emergencias similares.</a:t>
            </a:r>
          </a:p>
          <a:p>
            <a:pPr indent="0" algn="just">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NFPA no está pensado en brindar información a los trabajadores que manipulan frecuentemente los productos y no brinda información sobre los peligros de tipo ocupacional crónicos (no informa por ejemplo, sobre el riesgo de Carcinogenicidad). Por lo anterior, este sistema no está llamado a utilizarse para comunicar peligros a los trabajadores (ni manipulación ni almacenamiento de productos químicos en envases). </a:t>
            </a:r>
          </a:p>
          <a:p>
            <a:pPr indent="0" algn="just">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p:txBody>
      </p:sp>
      <p:sp>
        <p:nvSpPr>
          <p:cNvPr id="23" name="Óvalo 22"/>
          <p:cNvSpPr/>
          <p:nvPr/>
        </p:nvSpPr>
        <p:spPr>
          <a:xfrm>
            <a:off x="10245090" y="9207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47630" y="269113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5"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45090" y="2763520"/>
            <a:ext cx="585470" cy="585470"/>
          </a:xfrm>
          <a:prstGeom prst="rect">
            <a:avLst/>
          </a:prstGeom>
        </p:spPr>
      </p:pic>
      <p:sp>
        <p:nvSpPr>
          <p:cNvPr id="3" name="Rectángulo 2"/>
          <p:cNvSpPr/>
          <p:nvPr/>
        </p:nvSpPr>
        <p:spPr>
          <a:xfrm>
            <a:off x="3202305" y="984250"/>
            <a:ext cx="5787390"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Sistemas de identificación y rotulado utilizados en Colombia</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58354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635635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Identificación, rotulado y etiquetado de productos peligrosos</a:t>
            </a:r>
          </a:p>
        </p:txBody>
      </p:sp>
      <p:sp>
        <p:nvSpPr>
          <p:cNvPr id="7" name="Cuadro de texto 6"/>
          <p:cNvSpPr txBox="1"/>
          <p:nvPr/>
        </p:nvSpPr>
        <p:spPr>
          <a:xfrm>
            <a:off x="847090" y="1351915"/>
            <a:ext cx="10681970"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rotulación y etiquetado permite identificar los productos químicos peligrosos, los cuales pueden causar daños a la salud de las personas, físicos y ambientales, de acuerdo con los criterios y pruebas realizadas por entidades de análisis e investigación reconocidas y acreditadas. Los envases que deben ser marcados y etiquetados incluyen cajas, latas, frascos, cilindros de gases y depósitos, bidones o cualquier tipo de contenedor o recipiente. Para las tuberías se adoptan otros sistemas de identificación específicos. Se debe comprobar que todos los envases tengan etiquetas antes de utilizar su contenido. Si se ven envases de algún producto químico peligroso sin etiquetas, o con las etiquetas rotas o borrosas, avisar de inmediato a quien corresponda.</a:t>
            </a:r>
          </a:p>
        </p:txBody>
      </p:sp>
      <p:sp>
        <p:nvSpPr>
          <p:cNvPr id="9" name="Cuadro de texto 8"/>
          <p:cNvSpPr txBox="1"/>
          <p:nvPr/>
        </p:nvSpPr>
        <p:spPr>
          <a:xfrm>
            <a:off x="1591945" y="5424805"/>
            <a:ext cx="993775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De ninguna manera se debe envasar productos sin etiqueta bajo el argumento de conocer el contenido, ya que, en caso de emergencia, no se podrán tomar medidas precisas si la persona que estaba manipulando el producto, por algún motivo no se encuentra disponible o es el directo afectado.</a:t>
            </a:r>
          </a:p>
        </p:txBody>
      </p:sp>
      <p:pic>
        <p:nvPicPr>
          <p:cNvPr id="11" name="Imagen 10" descr="nota"/>
          <p:cNvPicPr>
            <a:picLocks noChangeAspect="1"/>
          </p:cNvPicPr>
          <p:nvPr/>
        </p:nvPicPr>
        <p:blipFill>
          <a:blip r:embed="rId2"/>
          <a:stretch>
            <a:fillRect/>
          </a:stretch>
        </p:blipFill>
        <p:spPr>
          <a:xfrm>
            <a:off x="831850" y="5379085"/>
            <a:ext cx="760095" cy="760095"/>
          </a:xfrm>
          <a:prstGeom prst="rect">
            <a:avLst/>
          </a:prstGeom>
        </p:spPr>
      </p:pic>
      <p:sp>
        <p:nvSpPr>
          <p:cNvPr id="14" name="Rectángulo 13"/>
          <p:cNvSpPr/>
          <p:nvPr/>
        </p:nvSpPr>
        <p:spPr>
          <a:xfrm>
            <a:off x="5035061" y="2547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132580" y="2319020"/>
            <a:ext cx="904240" cy="904240"/>
          </a:xfrm>
          <a:prstGeom prst="rect">
            <a:avLst/>
          </a:prstGeom>
        </p:spPr>
      </p:pic>
      <p:pic>
        <p:nvPicPr>
          <p:cNvPr id="17" name="Imagen 16" descr="formatos"/>
          <p:cNvPicPr>
            <a:picLocks noChangeAspect="1"/>
          </p:cNvPicPr>
          <p:nvPr/>
        </p:nvPicPr>
        <p:blipFill>
          <a:blip r:embed="rId4"/>
          <a:stretch>
            <a:fillRect/>
          </a:stretch>
        </p:blipFill>
        <p:spPr>
          <a:xfrm>
            <a:off x="2300605" y="3131820"/>
            <a:ext cx="1710055" cy="1913890"/>
          </a:xfrm>
          <a:prstGeom prst="rect">
            <a:avLst/>
          </a:prstGeom>
        </p:spPr>
      </p:pic>
      <p:pic>
        <p:nvPicPr>
          <p:cNvPr id="18" name="Imagen 17" descr="rotulado"/>
          <p:cNvPicPr>
            <a:picLocks noChangeAspect="1"/>
          </p:cNvPicPr>
          <p:nvPr/>
        </p:nvPicPr>
        <p:blipFill>
          <a:blip r:embed="rId5"/>
          <a:stretch>
            <a:fillRect/>
          </a:stretch>
        </p:blipFill>
        <p:spPr>
          <a:xfrm>
            <a:off x="8180705" y="3131820"/>
            <a:ext cx="2018030" cy="1913890"/>
          </a:xfrm>
          <a:prstGeom prst="rect">
            <a:avLst/>
          </a:prstGeom>
        </p:spPr>
      </p:pic>
      <p:pic>
        <p:nvPicPr>
          <p:cNvPr id="19" name="Imagen 18" descr="simbologia"/>
          <p:cNvPicPr>
            <a:picLocks noChangeAspect="1"/>
          </p:cNvPicPr>
          <p:nvPr/>
        </p:nvPicPr>
        <p:blipFill>
          <a:blip r:embed="rId6"/>
          <a:stretch>
            <a:fillRect/>
          </a:stretch>
        </p:blipFill>
        <p:spPr>
          <a:xfrm>
            <a:off x="5175250" y="3131820"/>
            <a:ext cx="1841500" cy="1913890"/>
          </a:xfrm>
          <a:prstGeom prst="rect">
            <a:avLst/>
          </a:prstGeom>
        </p:spPr>
      </p:pic>
      <p:pic>
        <p:nvPicPr>
          <p:cNvPr id="21"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425190" y="3891280"/>
            <a:ext cx="585470" cy="585470"/>
          </a:xfrm>
          <a:prstGeom prst="rect">
            <a:avLst/>
          </a:prstGeom>
        </p:spPr>
      </p:pic>
      <p:pic>
        <p:nvPicPr>
          <p:cNvPr id="2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791960" y="6272530"/>
            <a:ext cx="585470" cy="585470"/>
          </a:xfrm>
          <a:prstGeom prst="rect">
            <a:avLst/>
          </a:prstGeom>
        </p:spPr>
      </p:pic>
      <p:sp>
        <p:nvSpPr>
          <p:cNvPr id="2" name="Rectángulo 1"/>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696595"/>
            <a:ext cx="9662160" cy="496062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4" name="Cuadro de texto 3"/>
          <p:cNvSpPr txBox="1"/>
          <p:nvPr/>
        </p:nvSpPr>
        <p:spPr>
          <a:xfrm>
            <a:off x="1677035" y="1412240"/>
            <a:ext cx="8521700" cy="829945"/>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Dentro de sus caraterísticas se encuentra que está conformado por un cuadrado con inclinación de 45° dividido como se muestra en la figura, siempre contiene la distribución de peligros haciendo alusión a un reloj, de manera que la inflamabilidad (ROJO) se ubique a las 12, la inestabilidad (AMARILLO) a las 3, peligros especiales (SIN COLOR) a las 6 y la afectación a la salud (AZUL) a las 9.</a:t>
            </a:r>
          </a:p>
        </p:txBody>
      </p:sp>
      <p:sp>
        <p:nvSpPr>
          <p:cNvPr id="23" name="Óvalo 22"/>
          <p:cNvSpPr/>
          <p:nvPr/>
        </p:nvSpPr>
        <p:spPr>
          <a:xfrm>
            <a:off x="10245090" y="9207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5"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98735" y="890905"/>
            <a:ext cx="585470" cy="585470"/>
          </a:xfrm>
          <a:prstGeom prst="rect">
            <a:avLst/>
          </a:prstGeom>
        </p:spPr>
      </p:pic>
      <p:sp>
        <p:nvSpPr>
          <p:cNvPr id="3" name="Rectángulo 2"/>
          <p:cNvSpPr/>
          <p:nvPr/>
        </p:nvSpPr>
        <p:spPr>
          <a:xfrm>
            <a:off x="3202305" y="984250"/>
            <a:ext cx="5787390"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Sistemas de identificación y rotulado utilizados en Colombia</a:t>
            </a:r>
          </a:p>
        </p:txBody>
      </p:sp>
      <p:sp>
        <p:nvSpPr>
          <p:cNvPr id="25" name="Triángulo rectángulo 24"/>
          <p:cNvSpPr/>
          <p:nvPr/>
        </p:nvSpPr>
        <p:spPr>
          <a:xfrm rot="2700000">
            <a:off x="1398270" y="269113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2" name="Imagen 11" descr="clasificacion_peligro"/>
          <p:cNvPicPr>
            <a:picLocks noChangeAspect="1"/>
          </p:cNvPicPr>
          <p:nvPr/>
        </p:nvPicPr>
        <p:blipFill>
          <a:blip r:embed="rId9"/>
          <a:stretch>
            <a:fillRect/>
          </a:stretch>
        </p:blipFill>
        <p:spPr>
          <a:xfrm>
            <a:off x="4064000" y="2359660"/>
            <a:ext cx="3759835" cy="2608580"/>
          </a:xfrm>
          <a:prstGeom prst="rect">
            <a:avLst/>
          </a:prstGeom>
        </p:spPr>
      </p:pic>
      <p:sp>
        <p:nvSpPr>
          <p:cNvPr id="13" name="Rectángulo 12"/>
          <p:cNvSpPr/>
          <p:nvPr/>
        </p:nvSpPr>
        <p:spPr>
          <a:xfrm>
            <a:off x="3091815" y="5045710"/>
            <a:ext cx="5787390" cy="460375"/>
          </a:xfrm>
          <a:prstGeom prst="rect">
            <a:avLst/>
          </a:prstGeom>
        </p:spPr>
        <p:txBody>
          <a:bodyPr wrap="square">
            <a:spAutoFit/>
          </a:bodyPr>
          <a:lstStyle/>
          <a:p>
            <a:pPr algn="ctr">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La calificación del peligro se da de CERO (mínimo peligro) a CUATRO (peligro severo) en valores absolutos.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0311" y="891893"/>
            <a:ext cx="812293" cy="812293"/>
          </a:xfrm>
          <a:prstGeom prst="rect">
            <a:avLst/>
          </a:prstGeom>
        </p:spPr>
      </p:pic>
      <p:sp>
        <p:nvSpPr>
          <p:cNvPr id="16" name="Rectángulo 15"/>
          <p:cNvSpPr/>
          <p:nvPr/>
        </p:nvSpPr>
        <p:spPr>
          <a:xfrm>
            <a:off x="555685" y="1498124"/>
            <a:ext cx="4196080" cy="553085"/>
          </a:xfrm>
          <a:prstGeom prst="rect">
            <a:avLst/>
          </a:prstGeom>
        </p:spPr>
        <p:txBody>
          <a:bodyPr wrap="none">
            <a:spAutoFit/>
          </a:bodyPr>
          <a:lstStyle/>
          <a:p>
            <a:pPr algn="ctr">
              <a:lnSpc>
                <a:spcPct val="150000"/>
              </a:lnSpc>
              <a:spcAft>
                <a:spcPts val="800"/>
              </a:spcAft>
            </a:pPr>
            <a:r>
              <a:rPr lang="es-CO" alt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RESPONDE CORRECTAMENTE</a:t>
            </a:r>
          </a:p>
        </p:txBody>
      </p:sp>
      <p:sp>
        <p:nvSpPr>
          <p:cNvPr id="23" name="Rectángulo: esquinas redondeadas 22"/>
          <p:cNvSpPr/>
          <p:nvPr/>
        </p:nvSpPr>
        <p:spPr>
          <a:xfrm>
            <a:off x="594360" y="2180590"/>
            <a:ext cx="7263765" cy="106870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Rectángulo: esquinas redondeadas 23"/>
          <p:cNvSpPr/>
          <p:nvPr/>
        </p:nvSpPr>
        <p:spPr>
          <a:xfrm>
            <a:off x="975360" y="2019935"/>
            <a:ext cx="6806565" cy="5321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500" b="1" dirty="0">
                <a:solidFill>
                  <a:schemeClr val="tx1"/>
                </a:solidFill>
                <a:latin typeface="Open Sans" panose="020B0606030504020204"/>
              </a:rPr>
              <a:t>P</a:t>
            </a:r>
            <a:r>
              <a:rPr lang="es-CO" altLang="es-ES" sz="1500" b="1" dirty="0">
                <a:solidFill>
                  <a:schemeClr val="tx1"/>
                </a:solidFill>
                <a:latin typeface="Open Sans" panose="020B0606030504020204"/>
              </a:rPr>
              <a:t>regunta</a:t>
            </a:r>
            <a:r>
              <a:rPr lang="es-ES" sz="1500" b="1" dirty="0">
                <a:solidFill>
                  <a:schemeClr val="tx1"/>
                </a:solidFill>
                <a:latin typeface="Open Sans" panose="020B0606030504020204"/>
              </a:rPr>
              <a:t> 1 </a:t>
            </a:r>
            <a:r>
              <a:rPr lang="es-CO" altLang="es-ES" sz="1500" b="1" dirty="0">
                <a:solidFill>
                  <a:schemeClr val="tx1"/>
                </a:solidFill>
                <a:latin typeface="Open Sans" panose="020B0606030504020204" pitchFamily="34" charset="0"/>
                <a:sym typeface="+mn-ea"/>
              </a:rPr>
              <a:t>¿Por qué la muestra debe conservarse de manera que se asegure su integridad, seguridad, regularidad y estabilidad?</a:t>
            </a:r>
          </a:p>
        </p:txBody>
      </p:sp>
      <p:sp>
        <p:nvSpPr>
          <p:cNvPr id="26" name="CuadroTexto 25"/>
          <p:cNvSpPr txBox="1"/>
          <p:nvPr/>
        </p:nvSpPr>
        <p:spPr>
          <a:xfrm>
            <a:off x="682625" y="2487930"/>
            <a:ext cx="7099300" cy="737235"/>
          </a:xfrm>
          <a:prstGeom prst="rect">
            <a:avLst/>
          </a:prstGeom>
          <a:noFill/>
        </p:spPr>
        <p:txBody>
          <a:bodyPr wrap="square" rtlCol="0">
            <a:spAutoFit/>
          </a:bodyPr>
          <a:lstStyle/>
          <a:p>
            <a:pPr algn="l"/>
            <a:r>
              <a:rPr lang="es-CO" altLang="es-ES" sz="1400" dirty="0">
                <a:solidFill>
                  <a:srgbClr val="1A3255"/>
                </a:solidFill>
                <a:latin typeface="Open Sans" panose="020B0606030504020204" pitchFamily="34" charset="0"/>
                <a:sym typeface="+mn-ea"/>
              </a:rPr>
              <a:t>a. Cualquier muestra que deba refrigerarse requiere monitoreo constante.</a:t>
            </a:r>
          </a:p>
          <a:p>
            <a:pPr algn="l"/>
            <a:r>
              <a:rPr lang="es-CO" altLang="es-ES" sz="1400" dirty="0">
                <a:solidFill>
                  <a:srgbClr val="1A3255"/>
                </a:solidFill>
                <a:latin typeface="Open Sans" panose="020B0606030504020204" pitchFamily="34" charset="0"/>
                <a:sym typeface="+mn-ea"/>
              </a:rPr>
              <a:t>b. </a:t>
            </a:r>
            <a:r>
              <a:rPr lang="es-CO" altLang="es-ES" sz="1400" dirty="0">
                <a:solidFill>
                  <a:srgbClr val="00B050"/>
                </a:solidFill>
                <a:latin typeface="Open Sans" panose="020B0606030504020204" pitchFamily="34" charset="0"/>
                <a:sym typeface="+mn-ea"/>
              </a:rPr>
              <a:t>Cualquier </a:t>
            </a:r>
            <a:r>
              <a:rPr lang="es-CO" sz="1400">
                <a:solidFill>
                  <a:srgbClr val="00B050"/>
                </a:solidFill>
                <a:latin typeface="Open Sans" panose="020B0606030504020204" pitchFamily="34" charset="0"/>
                <a:sym typeface="+mn-ea"/>
              </a:rPr>
              <a:t>deterioro de la muestra invalida cualquier resultado analítico</a:t>
            </a:r>
            <a:r>
              <a:rPr lang="es-ES" sz="1400" dirty="0">
                <a:solidFill>
                  <a:srgbClr val="00B050"/>
                </a:solidFill>
                <a:latin typeface="Open Sans" panose="020B0606030504020204" pitchFamily="34" charset="0"/>
                <a:sym typeface="+mn-ea"/>
              </a:rPr>
              <a:t>.</a:t>
            </a:r>
            <a:endParaRPr lang="es-ES" sz="1400" dirty="0">
              <a:solidFill>
                <a:srgbClr val="1A3255"/>
              </a:solidFill>
              <a:latin typeface="Open Sans" panose="020B0606030504020204" pitchFamily="34" charset="0"/>
              <a:sym typeface="+mn-ea"/>
            </a:endParaRPr>
          </a:p>
          <a:p>
            <a:pPr algn="l"/>
            <a:r>
              <a:rPr lang="es-CO" altLang="es-ES" sz="1400" dirty="0">
                <a:solidFill>
                  <a:srgbClr val="1A3255"/>
                </a:solidFill>
                <a:latin typeface="Open Sans" panose="020B0606030504020204" pitchFamily="34" charset="0"/>
                <a:sym typeface="+mn-ea"/>
              </a:rPr>
              <a:t>c. Ninguna de las anteriores.</a:t>
            </a:r>
            <a:endParaRPr lang="es-CO" sz="1400" b="1" dirty="0">
              <a:solidFill>
                <a:srgbClr val="2C538E"/>
              </a:solidFill>
              <a:latin typeface="Open Sans" panose="020B0606030504020204"/>
            </a:endParaRPr>
          </a:p>
        </p:txBody>
      </p:sp>
      <p:sp>
        <p:nvSpPr>
          <p:cNvPr id="3" name="Rectángulo: esquinas redondeadas 22"/>
          <p:cNvSpPr/>
          <p:nvPr/>
        </p:nvSpPr>
        <p:spPr>
          <a:xfrm>
            <a:off x="591820" y="3404235"/>
            <a:ext cx="7265670" cy="122174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Rectángulo: esquinas redondeadas 23"/>
          <p:cNvSpPr/>
          <p:nvPr/>
        </p:nvSpPr>
        <p:spPr>
          <a:xfrm>
            <a:off x="972820" y="3352800"/>
            <a:ext cx="6809105" cy="43751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500" b="1" dirty="0">
                <a:solidFill>
                  <a:schemeClr val="tx1"/>
                </a:solidFill>
                <a:latin typeface="Open Sans" panose="020B0606030504020204"/>
              </a:rPr>
              <a:t>P</a:t>
            </a:r>
            <a:r>
              <a:rPr lang="es-CO" altLang="es-ES" sz="1500" b="1" dirty="0">
                <a:solidFill>
                  <a:schemeClr val="tx1"/>
                </a:solidFill>
                <a:latin typeface="Open Sans" panose="020B0606030504020204"/>
              </a:rPr>
              <a:t>regunta</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a:rPr>
              <a:t>2</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pitchFamily="34" charset="0"/>
                <a:sym typeface="+mn-ea"/>
              </a:rPr>
              <a:t>¿Cuál es la temperatura de las instalaciones que almacenan muestras?</a:t>
            </a:r>
          </a:p>
        </p:txBody>
      </p:sp>
      <p:sp>
        <p:nvSpPr>
          <p:cNvPr id="5" name="CuadroTexto 25"/>
          <p:cNvSpPr txBox="1"/>
          <p:nvPr/>
        </p:nvSpPr>
        <p:spPr>
          <a:xfrm>
            <a:off x="680085" y="3735705"/>
            <a:ext cx="6965315" cy="737235"/>
          </a:xfrm>
          <a:prstGeom prst="rect">
            <a:avLst/>
          </a:prstGeom>
          <a:noFill/>
        </p:spPr>
        <p:txBody>
          <a:bodyPr wrap="square" rtlCol="0">
            <a:spAutoFit/>
          </a:bodyPr>
          <a:lstStyle/>
          <a:p>
            <a:pPr algn="l"/>
            <a:r>
              <a:rPr lang="es-CO" altLang="es-ES" sz="1400" dirty="0">
                <a:solidFill>
                  <a:srgbClr val="1A3255"/>
                </a:solidFill>
                <a:latin typeface="Open Sans" panose="020B0606030504020204" pitchFamily="34" charset="0"/>
                <a:sym typeface="+mn-ea"/>
              </a:rPr>
              <a:t>a.</a:t>
            </a:r>
            <a:r>
              <a:rPr lang="es-CO" altLang="es-ES" sz="1400" dirty="0">
                <a:solidFill>
                  <a:srgbClr val="000000"/>
                </a:solidFill>
                <a:latin typeface="Open Sans" panose="020B0606030504020204" pitchFamily="34" charset="0"/>
                <a:sym typeface="+mn-ea"/>
              </a:rPr>
              <a:t> Entre -5°C y 30°C.</a:t>
            </a:r>
            <a:endParaRPr lang="es-CO" altLang="es-ES" sz="1400" dirty="0">
              <a:solidFill>
                <a:srgbClr val="1A3255"/>
              </a:solidFill>
              <a:latin typeface="Open Sans" panose="020B0606030504020204" pitchFamily="34" charset="0"/>
            </a:endParaRPr>
          </a:p>
          <a:p>
            <a:pPr algn="l"/>
            <a:r>
              <a:rPr lang="es-CO" altLang="es-ES" sz="1400" dirty="0">
                <a:solidFill>
                  <a:srgbClr val="1A3255"/>
                </a:solidFill>
                <a:latin typeface="Open Sans" panose="020B0606030504020204" pitchFamily="34" charset="0"/>
                <a:sym typeface="+mn-ea"/>
              </a:rPr>
              <a:t>b.</a:t>
            </a:r>
            <a:r>
              <a:rPr lang="es-CO" altLang="es-ES" sz="1400" dirty="0">
                <a:solidFill>
                  <a:srgbClr val="000000"/>
                </a:solidFill>
                <a:latin typeface="Open Sans" panose="020B0606030504020204" pitchFamily="34" charset="0"/>
                <a:sym typeface="+mn-ea"/>
              </a:rPr>
              <a:t> Entre 0°C y 35°C</a:t>
            </a:r>
            <a:r>
              <a:rPr lang="es-CO" sz="1400" dirty="0">
                <a:solidFill>
                  <a:srgbClr val="000000"/>
                </a:solidFill>
                <a:latin typeface="Open Sans" panose="020B0606030504020204" pitchFamily="34" charset="0"/>
                <a:sym typeface="+mn-ea"/>
              </a:rPr>
              <a:t>.</a:t>
            </a:r>
            <a:endParaRPr lang="es-CO" altLang="es-ES" sz="1400" dirty="0">
              <a:solidFill>
                <a:srgbClr val="1A3255"/>
              </a:solidFill>
              <a:latin typeface="Open Sans" panose="020B0606030504020204" pitchFamily="34" charset="0"/>
            </a:endParaRPr>
          </a:p>
          <a:p>
            <a:pPr algn="l"/>
            <a:r>
              <a:rPr lang="es-CO" altLang="es-ES" sz="1400" dirty="0">
                <a:solidFill>
                  <a:srgbClr val="1A3255"/>
                </a:solidFill>
                <a:latin typeface="Open Sans" panose="020B0606030504020204" pitchFamily="34" charset="0"/>
                <a:sym typeface="+mn-ea"/>
              </a:rPr>
              <a:t>c. </a:t>
            </a:r>
            <a:r>
              <a:rPr lang="es-CO" altLang="es-ES" sz="1400" dirty="0">
                <a:solidFill>
                  <a:srgbClr val="00B050"/>
                </a:solidFill>
                <a:latin typeface="Open Sans" panose="020B0606030504020204" pitchFamily="34" charset="0"/>
                <a:sym typeface="+mn-ea"/>
              </a:rPr>
              <a:t>Entre 0°C y 30°C.</a:t>
            </a:r>
            <a:endParaRPr lang="es-CO" sz="1400" b="1" dirty="0">
              <a:solidFill>
                <a:srgbClr val="2C538E"/>
              </a:solidFill>
              <a:latin typeface="Open Sans" panose="020B0606030504020204"/>
            </a:endParaRPr>
          </a:p>
        </p:txBody>
      </p:sp>
      <p:sp>
        <p:nvSpPr>
          <p:cNvPr id="7" name="Rectángulo: esquinas redondeadas 22"/>
          <p:cNvSpPr/>
          <p:nvPr/>
        </p:nvSpPr>
        <p:spPr>
          <a:xfrm>
            <a:off x="591820" y="4760595"/>
            <a:ext cx="7265670" cy="122174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Rectángulo: esquinas redondeadas 23"/>
          <p:cNvSpPr/>
          <p:nvPr/>
        </p:nvSpPr>
        <p:spPr>
          <a:xfrm>
            <a:off x="972820" y="4709160"/>
            <a:ext cx="6809105" cy="34353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500" b="1" dirty="0">
                <a:solidFill>
                  <a:schemeClr val="tx1"/>
                </a:solidFill>
                <a:latin typeface="Open Sans" panose="020B0606030504020204"/>
              </a:rPr>
              <a:t>P</a:t>
            </a:r>
            <a:r>
              <a:rPr lang="es-CO" altLang="es-ES" sz="1500" b="1" dirty="0">
                <a:solidFill>
                  <a:schemeClr val="tx1"/>
                </a:solidFill>
                <a:latin typeface="Open Sans" panose="020B0606030504020204"/>
              </a:rPr>
              <a:t>regunta</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a:rPr>
              <a:t>3</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pitchFamily="34" charset="0"/>
                <a:sym typeface="+mn-ea"/>
              </a:rPr>
              <a:t>¿Por qué no se puede envasar productos sin etiqueta?</a:t>
            </a:r>
          </a:p>
        </p:txBody>
      </p:sp>
      <p:sp>
        <p:nvSpPr>
          <p:cNvPr id="10" name="CuadroTexto 25"/>
          <p:cNvSpPr txBox="1"/>
          <p:nvPr/>
        </p:nvSpPr>
        <p:spPr>
          <a:xfrm>
            <a:off x="680085" y="5092065"/>
            <a:ext cx="6965315" cy="737235"/>
          </a:xfrm>
          <a:prstGeom prst="rect">
            <a:avLst/>
          </a:prstGeom>
          <a:noFill/>
        </p:spPr>
        <p:txBody>
          <a:bodyPr wrap="square" rtlCol="0">
            <a:spAutoFit/>
          </a:bodyPr>
          <a:lstStyle/>
          <a:p>
            <a:pPr indent="0" algn="l">
              <a:buFont typeface="Arial" panose="020B0604020202020204" pitchFamily="34" charset="0"/>
              <a:buNone/>
            </a:pPr>
            <a:r>
              <a:rPr lang="es-CO" altLang="es-ES" sz="1400" dirty="0">
                <a:solidFill>
                  <a:srgbClr val="1A3255"/>
                </a:solidFill>
                <a:latin typeface="Open Sans" panose="020B0606030504020204" pitchFamily="34" charset="0"/>
                <a:sym typeface="+mn-ea"/>
              </a:rPr>
              <a:t>a. </a:t>
            </a:r>
            <a:r>
              <a:rPr lang="es-CO" altLang="es-ES" sz="1400" dirty="0">
                <a:solidFill>
                  <a:srgbClr val="00B050"/>
                </a:solidFill>
                <a:latin typeface="Open Sans" panose="020B0606030504020204" pitchFamily="34" charset="0"/>
                <a:sym typeface="+mn-ea"/>
              </a:rPr>
              <a:t>En caso de emergencia no se podrían tomar medidas precisas.</a:t>
            </a:r>
            <a:endParaRPr lang="es-CO" altLang="es-ES" sz="1400" dirty="0">
              <a:solidFill>
                <a:srgbClr val="1A3255"/>
              </a:solidFill>
              <a:latin typeface="Open Sans" panose="020B0606030504020204" pitchFamily="34" charset="0"/>
              <a:sym typeface="+mn-ea"/>
            </a:endParaRPr>
          </a:p>
          <a:p>
            <a:pPr indent="0" algn="l">
              <a:buFont typeface="Arial" panose="020B0604020202020204" pitchFamily="34" charset="0"/>
              <a:buNone/>
            </a:pPr>
            <a:r>
              <a:rPr lang="es-CO" altLang="es-ES" sz="1400" dirty="0">
                <a:solidFill>
                  <a:srgbClr val="1A3255"/>
                </a:solidFill>
                <a:latin typeface="Open Sans" panose="020B0606030504020204" pitchFamily="34" charset="0"/>
                <a:sym typeface="+mn-ea"/>
              </a:rPr>
              <a:t>b. </a:t>
            </a:r>
            <a:r>
              <a:rPr lang="es-CO" altLang="es-ES" sz="1400" dirty="0">
                <a:solidFill>
                  <a:srgbClr val="000000"/>
                </a:solidFill>
                <a:latin typeface="Open Sans" panose="020B0606030504020204" pitchFamily="34" charset="0"/>
                <a:sym typeface="+mn-ea"/>
              </a:rPr>
              <a:t>El almacenamiento adecuado prolonga el tiempo de la muestra.</a:t>
            </a:r>
            <a:endParaRPr lang="es-CO" altLang="es-ES" sz="1400" dirty="0">
              <a:solidFill>
                <a:srgbClr val="1A3255"/>
              </a:solidFill>
              <a:latin typeface="Open Sans" panose="020B0606030504020204" pitchFamily="34" charset="0"/>
              <a:sym typeface="+mn-ea"/>
            </a:endParaRPr>
          </a:p>
          <a:p>
            <a:pPr indent="0" algn="l">
              <a:buFont typeface="Arial" panose="020B0604020202020204" pitchFamily="34" charset="0"/>
              <a:buNone/>
            </a:pPr>
            <a:r>
              <a:rPr lang="es-CO" altLang="es-ES" sz="1400" dirty="0">
                <a:solidFill>
                  <a:srgbClr val="1A3255"/>
                </a:solidFill>
                <a:latin typeface="Open Sans" panose="020B0606030504020204" pitchFamily="34" charset="0"/>
                <a:sym typeface="+mn-ea"/>
              </a:rPr>
              <a:t>c. </a:t>
            </a:r>
            <a:r>
              <a:rPr lang="es-CO" altLang="es-ES" sz="1400" dirty="0">
                <a:solidFill>
                  <a:srgbClr val="000000"/>
                </a:solidFill>
                <a:latin typeface="Open Sans" panose="020B0606030504020204" pitchFamily="34" charset="0"/>
                <a:sym typeface="+mn-ea"/>
              </a:rPr>
              <a:t>Ninguna de las anteriores.</a:t>
            </a:r>
            <a:endParaRPr lang="es-CO" sz="1400" b="1" dirty="0">
              <a:solidFill>
                <a:srgbClr val="2C538E"/>
              </a:solidFill>
              <a:latin typeface="Open Sans" panose="020B0606030504020204"/>
            </a:endParaRPr>
          </a:p>
        </p:txBody>
      </p:sp>
      <p:sp>
        <p:nvSpPr>
          <p:cNvPr id="28" name="Rectángulo redondeado 27"/>
          <p:cNvSpPr/>
          <p:nvPr/>
        </p:nvSpPr>
        <p:spPr>
          <a:xfrm>
            <a:off x="8745855" y="4874895"/>
            <a:ext cx="2385060" cy="512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Revisar</a:t>
            </a:r>
          </a:p>
        </p:txBody>
      </p:sp>
      <p:pic>
        <p:nvPicPr>
          <p:cNvPr id="2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671810" y="5046345"/>
            <a:ext cx="585470" cy="58547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0311" y="891893"/>
            <a:ext cx="812293" cy="812293"/>
          </a:xfrm>
          <a:prstGeom prst="rect">
            <a:avLst/>
          </a:prstGeom>
        </p:spPr>
      </p:pic>
      <p:sp>
        <p:nvSpPr>
          <p:cNvPr id="16" name="Rectángulo 15"/>
          <p:cNvSpPr/>
          <p:nvPr/>
        </p:nvSpPr>
        <p:spPr>
          <a:xfrm>
            <a:off x="555685" y="1498124"/>
            <a:ext cx="4196080" cy="553085"/>
          </a:xfrm>
          <a:prstGeom prst="rect">
            <a:avLst/>
          </a:prstGeom>
        </p:spPr>
        <p:txBody>
          <a:bodyPr wrap="none">
            <a:spAutoFit/>
          </a:bodyPr>
          <a:lstStyle/>
          <a:p>
            <a:pPr algn="ctr">
              <a:lnSpc>
                <a:spcPct val="150000"/>
              </a:lnSpc>
              <a:spcAft>
                <a:spcPts val="800"/>
              </a:spcAft>
            </a:pPr>
            <a:r>
              <a:rPr lang="es-CO" alt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RESPONDE CORRECTAMENTE</a:t>
            </a:r>
          </a:p>
        </p:txBody>
      </p:sp>
      <p:sp>
        <p:nvSpPr>
          <p:cNvPr id="23" name="Rectángulo: esquinas redondeadas 22"/>
          <p:cNvSpPr/>
          <p:nvPr/>
        </p:nvSpPr>
        <p:spPr>
          <a:xfrm>
            <a:off x="594360" y="2180590"/>
            <a:ext cx="7263765" cy="106870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Rectángulo: esquinas redondeadas 22"/>
          <p:cNvSpPr/>
          <p:nvPr/>
        </p:nvSpPr>
        <p:spPr>
          <a:xfrm>
            <a:off x="591820" y="3404235"/>
            <a:ext cx="7265670" cy="122174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Rectángulo: esquinas redondeadas 22"/>
          <p:cNvSpPr/>
          <p:nvPr/>
        </p:nvSpPr>
        <p:spPr>
          <a:xfrm>
            <a:off x="591820" y="4760595"/>
            <a:ext cx="7265670" cy="122174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8" name="Rectángulo redondeado 27"/>
          <p:cNvSpPr/>
          <p:nvPr/>
        </p:nvSpPr>
        <p:spPr>
          <a:xfrm>
            <a:off x="8745855" y="4874895"/>
            <a:ext cx="2385060" cy="512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Revisar</a:t>
            </a:r>
          </a:p>
        </p:txBody>
      </p:sp>
      <p:pic>
        <p:nvPicPr>
          <p:cNvPr id="2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671810" y="5046345"/>
            <a:ext cx="585470" cy="585470"/>
          </a:xfrm>
          <a:prstGeom prst="rect">
            <a:avLst/>
          </a:prstGeom>
        </p:spPr>
      </p:pic>
      <p:sp>
        <p:nvSpPr>
          <p:cNvPr id="11" name="Rectángulo redondeado 1"/>
          <p:cNvSpPr/>
          <p:nvPr/>
        </p:nvSpPr>
        <p:spPr>
          <a:xfrm>
            <a:off x="8883015" y="3787140"/>
            <a:ext cx="2110105" cy="838835"/>
          </a:xfrm>
          <a:prstGeom prst="roundRect">
            <a:avLst/>
          </a:prstGeom>
          <a:solidFill>
            <a:schemeClr val="accent6">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rgbClr val="1A3255"/>
                </a:solidFill>
                <a:latin typeface="Open Sans" panose="020B0606030504020204" pitchFamily="34" charset="0"/>
                <a:sym typeface="+mn-ea"/>
              </a:rPr>
              <a:t>Felicitaciones, tu respuesta fue correcta</a:t>
            </a:r>
            <a:r>
              <a:rPr lang="es-CO" sz="1400" dirty="0">
                <a:solidFill>
                  <a:srgbClr val="1A3255"/>
                </a:solidFill>
                <a:latin typeface="Open Sans" panose="020B0606030504020204" pitchFamily="34" charset="0"/>
                <a:sym typeface="+mn-ea"/>
              </a:rPr>
              <a:t>.</a:t>
            </a:r>
            <a:endParaRPr lang="es-CO" sz="1400" b="1" dirty="0">
              <a:latin typeface="Open Sans" panose="020B0606030504020204" pitchFamily="34" charset="0"/>
            </a:endParaRPr>
          </a:p>
        </p:txBody>
      </p:sp>
      <p:sp>
        <p:nvSpPr>
          <p:cNvPr id="12" name="Rectángulo: esquinas redondeadas 23"/>
          <p:cNvSpPr/>
          <p:nvPr/>
        </p:nvSpPr>
        <p:spPr>
          <a:xfrm>
            <a:off x="975360" y="2019935"/>
            <a:ext cx="6806565" cy="5321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500" b="1" dirty="0">
                <a:solidFill>
                  <a:schemeClr val="tx1"/>
                </a:solidFill>
                <a:latin typeface="Open Sans" panose="020B0606030504020204"/>
              </a:rPr>
              <a:t>P</a:t>
            </a:r>
            <a:r>
              <a:rPr lang="es-CO" altLang="es-ES" sz="1500" b="1" dirty="0">
                <a:solidFill>
                  <a:schemeClr val="tx1"/>
                </a:solidFill>
                <a:latin typeface="Open Sans" panose="020B0606030504020204"/>
              </a:rPr>
              <a:t>regunta</a:t>
            </a:r>
            <a:r>
              <a:rPr lang="es-ES" sz="1500" b="1" dirty="0">
                <a:solidFill>
                  <a:schemeClr val="tx1"/>
                </a:solidFill>
                <a:latin typeface="Open Sans" panose="020B0606030504020204"/>
              </a:rPr>
              <a:t> 1 </a:t>
            </a:r>
            <a:r>
              <a:rPr lang="es-CO" altLang="es-ES" sz="1500" b="1" dirty="0">
                <a:solidFill>
                  <a:schemeClr val="tx1"/>
                </a:solidFill>
                <a:latin typeface="Open Sans" panose="020B0606030504020204" pitchFamily="34" charset="0"/>
                <a:sym typeface="+mn-ea"/>
              </a:rPr>
              <a:t>¿Por qué la muestra debe conservarse de manera que se asegure su integridad, seguridad, regularidad y estabilidad?</a:t>
            </a:r>
          </a:p>
        </p:txBody>
      </p:sp>
      <p:sp>
        <p:nvSpPr>
          <p:cNvPr id="13" name="CuadroTexto 25"/>
          <p:cNvSpPr txBox="1"/>
          <p:nvPr/>
        </p:nvSpPr>
        <p:spPr>
          <a:xfrm>
            <a:off x="682625" y="2487930"/>
            <a:ext cx="7099300" cy="737235"/>
          </a:xfrm>
          <a:prstGeom prst="rect">
            <a:avLst/>
          </a:prstGeom>
          <a:noFill/>
        </p:spPr>
        <p:txBody>
          <a:bodyPr wrap="square" rtlCol="0">
            <a:spAutoFit/>
          </a:bodyPr>
          <a:lstStyle/>
          <a:p>
            <a:pPr algn="l"/>
            <a:r>
              <a:rPr lang="es-CO" altLang="es-ES" sz="1400" dirty="0">
                <a:solidFill>
                  <a:srgbClr val="1A3255"/>
                </a:solidFill>
                <a:latin typeface="Open Sans" panose="020B0606030504020204" pitchFamily="34" charset="0"/>
                <a:sym typeface="+mn-ea"/>
              </a:rPr>
              <a:t>a. Cualquier muestra que deba refrigerarse requiere monitoreo constante.</a:t>
            </a:r>
          </a:p>
          <a:p>
            <a:pPr algn="l"/>
            <a:r>
              <a:rPr lang="es-CO" altLang="es-ES" sz="1400" dirty="0">
                <a:solidFill>
                  <a:srgbClr val="1A3255"/>
                </a:solidFill>
                <a:latin typeface="Open Sans" panose="020B0606030504020204" pitchFamily="34" charset="0"/>
                <a:sym typeface="+mn-ea"/>
              </a:rPr>
              <a:t>b. </a:t>
            </a:r>
            <a:r>
              <a:rPr lang="es-CO" altLang="es-ES" sz="1400" dirty="0">
                <a:solidFill>
                  <a:srgbClr val="00B050"/>
                </a:solidFill>
                <a:latin typeface="Open Sans" panose="020B0606030504020204" pitchFamily="34" charset="0"/>
                <a:sym typeface="+mn-ea"/>
              </a:rPr>
              <a:t>Cualquier </a:t>
            </a:r>
            <a:r>
              <a:rPr lang="es-CO" sz="1400">
                <a:solidFill>
                  <a:srgbClr val="00B050"/>
                </a:solidFill>
                <a:latin typeface="Open Sans" panose="020B0606030504020204" pitchFamily="34" charset="0"/>
                <a:sym typeface="+mn-ea"/>
              </a:rPr>
              <a:t>deterioro de la muestra invalida cualquier resultado analítico</a:t>
            </a:r>
            <a:r>
              <a:rPr lang="es-ES" sz="1400" dirty="0">
                <a:solidFill>
                  <a:srgbClr val="00B050"/>
                </a:solidFill>
                <a:latin typeface="Open Sans" panose="020B0606030504020204" pitchFamily="34" charset="0"/>
                <a:sym typeface="+mn-ea"/>
              </a:rPr>
              <a:t>.</a:t>
            </a:r>
            <a:endParaRPr lang="es-ES" sz="1400" dirty="0">
              <a:solidFill>
                <a:srgbClr val="1A3255"/>
              </a:solidFill>
              <a:latin typeface="Open Sans" panose="020B0606030504020204" pitchFamily="34" charset="0"/>
              <a:sym typeface="+mn-ea"/>
            </a:endParaRPr>
          </a:p>
          <a:p>
            <a:pPr algn="l"/>
            <a:r>
              <a:rPr lang="es-CO" altLang="es-ES" sz="1400" dirty="0">
                <a:solidFill>
                  <a:srgbClr val="1A3255"/>
                </a:solidFill>
                <a:latin typeface="Open Sans" panose="020B0606030504020204" pitchFamily="34" charset="0"/>
                <a:sym typeface="+mn-ea"/>
              </a:rPr>
              <a:t>c. Ninguna de las anteriores.</a:t>
            </a:r>
            <a:endParaRPr lang="es-CO" sz="1400" b="1" dirty="0">
              <a:solidFill>
                <a:srgbClr val="2C538E"/>
              </a:solidFill>
              <a:latin typeface="Open Sans" panose="020B0606030504020204"/>
            </a:endParaRPr>
          </a:p>
        </p:txBody>
      </p:sp>
      <p:sp>
        <p:nvSpPr>
          <p:cNvPr id="14" name="Rectángulo: esquinas redondeadas 23"/>
          <p:cNvSpPr/>
          <p:nvPr/>
        </p:nvSpPr>
        <p:spPr>
          <a:xfrm>
            <a:off x="972820" y="3352800"/>
            <a:ext cx="6809105" cy="43751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500" b="1" dirty="0">
                <a:solidFill>
                  <a:schemeClr val="tx1"/>
                </a:solidFill>
                <a:latin typeface="Open Sans" panose="020B0606030504020204"/>
              </a:rPr>
              <a:t>P</a:t>
            </a:r>
            <a:r>
              <a:rPr lang="es-CO" altLang="es-ES" sz="1500" b="1" dirty="0">
                <a:solidFill>
                  <a:schemeClr val="tx1"/>
                </a:solidFill>
                <a:latin typeface="Open Sans" panose="020B0606030504020204"/>
              </a:rPr>
              <a:t>regunta</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a:rPr>
              <a:t>2</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pitchFamily="34" charset="0"/>
                <a:sym typeface="+mn-ea"/>
              </a:rPr>
              <a:t>¿Cuál es la temperatura de las instalaciones que almacenan muestras?</a:t>
            </a:r>
          </a:p>
        </p:txBody>
      </p:sp>
      <p:sp>
        <p:nvSpPr>
          <p:cNvPr id="15" name="CuadroTexto 25"/>
          <p:cNvSpPr txBox="1"/>
          <p:nvPr/>
        </p:nvSpPr>
        <p:spPr>
          <a:xfrm>
            <a:off x="680085" y="3735705"/>
            <a:ext cx="6965315" cy="737235"/>
          </a:xfrm>
          <a:prstGeom prst="rect">
            <a:avLst/>
          </a:prstGeom>
          <a:noFill/>
        </p:spPr>
        <p:txBody>
          <a:bodyPr wrap="square" rtlCol="0">
            <a:spAutoFit/>
          </a:bodyPr>
          <a:lstStyle/>
          <a:p>
            <a:pPr algn="l"/>
            <a:r>
              <a:rPr lang="es-CO" altLang="es-ES" sz="1400" dirty="0">
                <a:solidFill>
                  <a:srgbClr val="1A3255"/>
                </a:solidFill>
                <a:latin typeface="Open Sans" panose="020B0606030504020204" pitchFamily="34" charset="0"/>
                <a:sym typeface="+mn-ea"/>
              </a:rPr>
              <a:t>a.</a:t>
            </a:r>
            <a:r>
              <a:rPr lang="es-CO" altLang="es-ES" sz="1400" dirty="0">
                <a:solidFill>
                  <a:srgbClr val="000000"/>
                </a:solidFill>
                <a:latin typeface="Open Sans" panose="020B0606030504020204" pitchFamily="34" charset="0"/>
                <a:sym typeface="+mn-ea"/>
              </a:rPr>
              <a:t> Entre -5°C y 30°C.</a:t>
            </a:r>
            <a:endParaRPr lang="es-CO" altLang="es-ES" sz="1400" dirty="0">
              <a:solidFill>
                <a:srgbClr val="1A3255"/>
              </a:solidFill>
              <a:latin typeface="Open Sans" panose="020B0606030504020204" pitchFamily="34" charset="0"/>
            </a:endParaRPr>
          </a:p>
          <a:p>
            <a:pPr algn="l"/>
            <a:r>
              <a:rPr lang="es-CO" altLang="es-ES" sz="1400" dirty="0">
                <a:solidFill>
                  <a:srgbClr val="1A3255"/>
                </a:solidFill>
                <a:latin typeface="Open Sans" panose="020B0606030504020204" pitchFamily="34" charset="0"/>
                <a:sym typeface="+mn-ea"/>
              </a:rPr>
              <a:t>b.</a:t>
            </a:r>
            <a:r>
              <a:rPr lang="es-CO" altLang="es-ES" sz="1400" dirty="0">
                <a:solidFill>
                  <a:srgbClr val="000000"/>
                </a:solidFill>
                <a:latin typeface="Open Sans" panose="020B0606030504020204" pitchFamily="34" charset="0"/>
                <a:sym typeface="+mn-ea"/>
              </a:rPr>
              <a:t> Entre 0°C y 35°C</a:t>
            </a:r>
            <a:r>
              <a:rPr lang="es-CO" sz="1400" dirty="0">
                <a:solidFill>
                  <a:srgbClr val="000000"/>
                </a:solidFill>
                <a:latin typeface="Open Sans" panose="020B0606030504020204" pitchFamily="34" charset="0"/>
                <a:sym typeface="+mn-ea"/>
              </a:rPr>
              <a:t>.</a:t>
            </a:r>
            <a:endParaRPr lang="es-CO" altLang="es-ES" sz="1400" dirty="0">
              <a:solidFill>
                <a:srgbClr val="1A3255"/>
              </a:solidFill>
              <a:latin typeface="Open Sans" panose="020B0606030504020204" pitchFamily="34" charset="0"/>
            </a:endParaRPr>
          </a:p>
          <a:p>
            <a:pPr algn="l"/>
            <a:r>
              <a:rPr lang="es-CO" altLang="es-ES" sz="1400" dirty="0">
                <a:solidFill>
                  <a:srgbClr val="1A3255"/>
                </a:solidFill>
                <a:latin typeface="Open Sans" panose="020B0606030504020204" pitchFamily="34" charset="0"/>
                <a:sym typeface="+mn-ea"/>
              </a:rPr>
              <a:t>c. </a:t>
            </a:r>
            <a:r>
              <a:rPr lang="es-CO" altLang="es-ES" sz="1400" dirty="0">
                <a:solidFill>
                  <a:srgbClr val="00B050"/>
                </a:solidFill>
                <a:latin typeface="Open Sans" panose="020B0606030504020204" pitchFamily="34" charset="0"/>
                <a:sym typeface="+mn-ea"/>
              </a:rPr>
              <a:t>Entre 0°C y 30°C.</a:t>
            </a:r>
            <a:endParaRPr lang="es-CO" sz="1400" b="1" dirty="0">
              <a:solidFill>
                <a:srgbClr val="2C538E"/>
              </a:solidFill>
              <a:latin typeface="Open Sans" panose="020B0606030504020204"/>
            </a:endParaRPr>
          </a:p>
        </p:txBody>
      </p:sp>
      <p:sp>
        <p:nvSpPr>
          <p:cNvPr id="17" name="Rectángulo: esquinas redondeadas 23"/>
          <p:cNvSpPr/>
          <p:nvPr/>
        </p:nvSpPr>
        <p:spPr>
          <a:xfrm>
            <a:off x="972820" y="4709160"/>
            <a:ext cx="6809105" cy="34353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500" b="1" dirty="0">
                <a:solidFill>
                  <a:schemeClr val="tx1"/>
                </a:solidFill>
                <a:latin typeface="Open Sans" panose="020B0606030504020204"/>
              </a:rPr>
              <a:t>P</a:t>
            </a:r>
            <a:r>
              <a:rPr lang="es-CO" altLang="es-ES" sz="1500" b="1" dirty="0">
                <a:solidFill>
                  <a:schemeClr val="tx1"/>
                </a:solidFill>
                <a:latin typeface="Open Sans" panose="020B0606030504020204"/>
              </a:rPr>
              <a:t>regunta</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a:rPr>
              <a:t>3</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pitchFamily="34" charset="0"/>
                <a:sym typeface="+mn-ea"/>
              </a:rPr>
              <a:t>¿Por qué no se puede envasar productos sin etiqueta?</a:t>
            </a:r>
          </a:p>
        </p:txBody>
      </p:sp>
      <p:sp>
        <p:nvSpPr>
          <p:cNvPr id="18" name="CuadroTexto 25"/>
          <p:cNvSpPr txBox="1"/>
          <p:nvPr/>
        </p:nvSpPr>
        <p:spPr>
          <a:xfrm>
            <a:off x="680085" y="5092065"/>
            <a:ext cx="6965315" cy="737235"/>
          </a:xfrm>
          <a:prstGeom prst="rect">
            <a:avLst/>
          </a:prstGeom>
          <a:noFill/>
        </p:spPr>
        <p:txBody>
          <a:bodyPr wrap="square" rtlCol="0">
            <a:spAutoFit/>
          </a:bodyPr>
          <a:lstStyle/>
          <a:p>
            <a:pPr indent="0" algn="l">
              <a:buFont typeface="Arial" panose="020B0604020202020204" pitchFamily="34" charset="0"/>
              <a:buNone/>
            </a:pPr>
            <a:r>
              <a:rPr lang="es-CO" altLang="es-ES" sz="1400" dirty="0">
                <a:solidFill>
                  <a:srgbClr val="1A3255"/>
                </a:solidFill>
                <a:latin typeface="Open Sans" panose="020B0606030504020204" pitchFamily="34" charset="0"/>
                <a:sym typeface="+mn-ea"/>
              </a:rPr>
              <a:t>a. </a:t>
            </a:r>
            <a:r>
              <a:rPr lang="es-CO" altLang="es-ES" sz="1400" dirty="0">
                <a:solidFill>
                  <a:srgbClr val="00B050"/>
                </a:solidFill>
                <a:latin typeface="Open Sans" panose="020B0606030504020204" pitchFamily="34" charset="0"/>
                <a:sym typeface="+mn-ea"/>
              </a:rPr>
              <a:t>En caso de emergencia no se podrían tomar medidas precisas.</a:t>
            </a:r>
            <a:endParaRPr lang="es-CO" altLang="es-ES" sz="1400" dirty="0">
              <a:solidFill>
                <a:srgbClr val="1A3255"/>
              </a:solidFill>
              <a:latin typeface="Open Sans" panose="020B0606030504020204" pitchFamily="34" charset="0"/>
              <a:sym typeface="+mn-ea"/>
            </a:endParaRPr>
          </a:p>
          <a:p>
            <a:pPr indent="0" algn="l">
              <a:buFont typeface="Arial" panose="020B0604020202020204" pitchFamily="34" charset="0"/>
              <a:buNone/>
            </a:pPr>
            <a:r>
              <a:rPr lang="es-CO" altLang="es-ES" sz="1400" dirty="0">
                <a:solidFill>
                  <a:srgbClr val="1A3255"/>
                </a:solidFill>
                <a:latin typeface="Open Sans" panose="020B0606030504020204" pitchFamily="34" charset="0"/>
                <a:sym typeface="+mn-ea"/>
              </a:rPr>
              <a:t>b. </a:t>
            </a:r>
            <a:r>
              <a:rPr lang="es-CO" altLang="es-ES" sz="1400" dirty="0">
                <a:solidFill>
                  <a:srgbClr val="000000"/>
                </a:solidFill>
                <a:latin typeface="Open Sans" panose="020B0606030504020204" pitchFamily="34" charset="0"/>
                <a:sym typeface="+mn-ea"/>
              </a:rPr>
              <a:t>El almacenamiento adecuado prolonga el tiempo de la muestra.</a:t>
            </a:r>
            <a:endParaRPr lang="es-CO" altLang="es-ES" sz="1400" dirty="0">
              <a:solidFill>
                <a:srgbClr val="1A3255"/>
              </a:solidFill>
              <a:latin typeface="Open Sans" panose="020B0606030504020204" pitchFamily="34" charset="0"/>
              <a:sym typeface="+mn-ea"/>
            </a:endParaRPr>
          </a:p>
          <a:p>
            <a:pPr indent="0" algn="l">
              <a:buFont typeface="Arial" panose="020B0604020202020204" pitchFamily="34" charset="0"/>
              <a:buNone/>
            </a:pPr>
            <a:r>
              <a:rPr lang="es-CO" altLang="es-ES" sz="1400" dirty="0">
                <a:solidFill>
                  <a:srgbClr val="1A3255"/>
                </a:solidFill>
                <a:latin typeface="Open Sans" panose="020B0606030504020204" pitchFamily="34" charset="0"/>
                <a:sym typeface="+mn-ea"/>
              </a:rPr>
              <a:t>c. </a:t>
            </a:r>
            <a:r>
              <a:rPr lang="es-CO" altLang="es-ES" sz="1400" dirty="0">
                <a:solidFill>
                  <a:srgbClr val="000000"/>
                </a:solidFill>
                <a:latin typeface="Open Sans" panose="020B0606030504020204" pitchFamily="34" charset="0"/>
                <a:sym typeface="+mn-ea"/>
              </a:rPr>
              <a:t>Ninguna de las anteriores.</a:t>
            </a:r>
            <a:endParaRPr lang="es-CO" sz="1400" b="1" dirty="0">
              <a:solidFill>
                <a:srgbClr val="2C538E"/>
              </a:solidFill>
              <a:latin typeface="Open Sans" panose="020B0606030504020204"/>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0311" y="891893"/>
            <a:ext cx="812293" cy="812293"/>
          </a:xfrm>
          <a:prstGeom prst="rect">
            <a:avLst/>
          </a:prstGeom>
        </p:spPr>
      </p:pic>
      <p:sp>
        <p:nvSpPr>
          <p:cNvPr id="16" name="Rectángulo 15"/>
          <p:cNvSpPr/>
          <p:nvPr/>
        </p:nvSpPr>
        <p:spPr>
          <a:xfrm>
            <a:off x="555685" y="1498124"/>
            <a:ext cx="4196080" cy="553085"/>
          </a:xfrm>
          <a:prstGeom prst="rect">
            <a:avLst/>
          </a:prstGeom>
        </p:spPr>
        <p:txBody>
          <a:bodyPr wrap="none">
            <a:spAutoFit/>
          </a:bodyPr>
          <a:lstStyle/>
          <a:p>
            <a:pPr algn="ctr">
              <a:lnSpc>
                <a:spcPct val="150000"/>
              </a:lnSpc>
              <a:spcAft>
                <a:spcPts val="800"/>
              </a:spcAft>
            </a:pPr>
            <a:r>
              <a:rPr lang="es-CO" alt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RESPONDE CORRECTAMENTE</a:t>
            </a:r>
          </a:p>
        </p:txBody>
      </p:sp>
      <p:sp>
        <p:nvSpPr>
          <p:cNvPr id="23" name="Rectángulo: esquinas redondeadas 22"/>
          <p:cNvSpPr/>
          <p:nvPr/>
        </p:nvSpPr>
        <p:spPr>
          <a:xfrm>
            <a:off x="594360" y="2180590"/>
            <a:ext cx="7263765" cy="106870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Rectángulo: esquinas redondeadas 22"/>
          <p:cNvSpPr/>
          <p:nvPr/>
        </p:nvSpPr>
        <p:spPr>
          <a:xfrm>
            <a:off x="591820" y="3404235"/>
            <a:ext cx="7265670" cy="122174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Rectángulo: esquinas redondeadas 22"/>
          <p:cNvSpPr/>
          <p:nvPr/>
        </p:nvSpPr>
        <p:spPr>
          <a:xfrm>
            <a:off x="591820" y="4760595"/>
            <a:ext cx="7265670" cy="122174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8" name="Rectángulo redondeado 27"/>
          <p:cNvSpPr/>
          <p:nvPr/>
        </p:nvSpPr>
        <p:spPr>
          <a:xfrm>
            <a:off x="8745855" y="4874895"/>
            <a:ext cx="2385060" cy="512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Revisar</a:t>
            </a:r>
          </a:p>
        </p:txBody>
      </p:sp>
      <p:pic>
        <p:nvPicPr>
          <p:cNvPr id="2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671810" y="5046345"/>
            <a:ext cx="585470" cy="585470"/>
          </a:xfrm>
          <a:prstGeom prst="rect">
            <a:avLst/>
          </a:prstGeom>
        </p:spPr>
      </p:pic>
      <p:sp>
        <p:nvSpPr>
          <p:cNvPr id="12" name="Rectángulo redondeado 1"/>
          <p:cNvSpPr/>
          <p:nvPr/>
        </p:nvSpPr>
        <p:spPr>
          <a:xfrm>
            <a:off x="8749030" y="3735705"/>
            <a:ext cx="2381885" cy="838835"/>
          </a:xfrm>
          <a:prstGeom prst="roundRect">
            <a:avLst/>
          </a:prstGeom>
          <a:solidFill>
            <a:schemeClr val="accent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s-CO" sz="1400" b="1" dirty="0">
                <a:solidFill>
                  <a:schemeClr val="tx1"/>
                </a:solidFill>
                <a:latin typeface="Open Sans" panose="020B0606030504020204"/>
                <a:sym typeface="+mn-ea"/>
              </a:rPr>
              <a:t>Es recomendable que estudies nuevamente el contenido</a:t>
            </a:r>
          </a:p>
        </p:txBody>
      </p:sp>
      <p:sp>
        <p:nvSpPr>
          <p:cNvPr id="11" name="Rectángulo: esquinas redondeadas 23"/>
          <p:cNvSpPr/>
          <p:nvPr/>
        </p:nvSpPr>
        <p:spPr>
          <a:xfrm>
            <a:off x="975360" y="2019935"/>
            <a:ext cx="6806565" cy="5321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500" b="1" dirty="0">
                <a:solidFill>
                  <a:schemeClr val="tx1"/>
                </a:solidFill>
                <a:latin typeface="Open Sans" panose="020B0606030504020204"/>
              </a:rPr>
              <a:t>P</a:t>
            </a:r>
            <a:r>
              <a:rPr lang="es-CO" altLang="es-ES" sz="1500" b="1" dirty="0">
                <a:solidFill>
                  <a:schemeClr val="tx1"/>
                </a:solidFill>
                <a:latin typeface="Open Sans" panose="020B0606030504020204"/>
              </a:rPr>
              <a:t>regunta</a:t>
            </a:r>
            <a:r>
              <a:rPr lang="es-ES" sz="1500" b="1" dirty="0">
                <a:solidFill>
                  <a:schemeClr val="tx1"/>
                </a:solidFill>
                <a:latin typeface="Open Sans" panose="020B0606030504020204"/>
              </a:rPr>
              <a:t> 1 </a:t>
            </a:r>
            <a:r>
              <a:rPr lang="es-CO" altLang="es-ES" sz="1500" b="1" dirty="0">
                <a:solidFill>
                  <a:schemeClr val="tx1"/>
                </a:solidFill>
                <a:latin typeface="Open Sans" panose="020B0606030504020204" pitchFamily="34" charset="0"/>
                <a:sym typeface="+mn-ea"/>
              </a:rPr>
              <a:t>¿Por qué la muestra debe conservarse de manera que se asegure su integridad, seguridad, regularidad y estabilidad?</a:t>
            </a:r>
          </a:p>
        </p:txBody>
      </p:sp>
      <p:sp>
        <p:nvSpPr>
          <p:cNvPr id="13" name="CuadroTexto 25"/>
          <p:cNvSpPr txBox="1"/>
          <p:nvPr/>
        </p:nvSpPr>
        <p:spPr>
          <a:xfrm>
            <a:off x="682625" y="2487930"/>
            <a:ext cx="7099300" cy="737235"/>
          </a:xfrm>
          <a:prstGeom prst="rect">
            <a:avLst/>
          </a:prstGeom>
          <a:noFill/>
        </p:spPr>
        <p:txBody>
          <a:bodyPr wrap="square" rtlCol="0">
            <a:spAutoFit/>
          </a:bodyPr>
          <a:lstStyle/>
          <a:p>
            <a:pPr algn="l"/>
            <a:r>
              <a:rPr lang="es-CO" altLang="es-ES" sz="1400" dirty="0">
                <a:solidFill>
                  <a:srgbClr val="1A3255"/>
                </a:solidFill>
                <a:latin typeface="Open Sans" panose="020B0606030504020204" pitchFamily="34" charset="0"/>
                <a:sym typeface="+mn-ea"/>
              </a:rPr>
              <a:t>a. Cualquier muestra que deba refrigerarse requiere monitoreo constante.</a:t>
            </a:r>
          </a:p>
          <a:p>
            <a:pPr algn="l"/>
            <a:r>
              <a:rPr lang="es-CO" altLang="es-ES" sz="1400" dirty="0">
                <a:solidFill>
                  <a:srgbClr val="1A3255"/>
                </a:solidFill>
                <a:latin typeface="Open Sans" panose="020B0606030504020204" pitchFamily="34" charset="0"/>
                <a:sym typeface="+mn-ea"/>
              </a:rPr>
              <a:t>b. </a:t>
            </a:r>
            <a:r>
              <a:rPr lang="es-CO" altLang="es-ES" sz="1400" dirty="0">
                <a:solidFill>
                  <a:srgbClr val="00B050"/>
                </a:solidFill>
                <a:latin typeface="Open Sans" panose="020B0606030504020204" pitchFamily="34" charset="0"/>
                <a:sym typeface="+mn-ea"/>
              </a:rPr>
              <a:t>Cualquier </a:t>
            </a:r>
            <a:r>
              <a:rPr lang="es-CO" sz="1400">
                <a:solidFill>
                  <a:srgbClr val="00B050"/>
                </a:solidFill>
                <a:latin typeface="Open Sans" panose="020B0606030504020204" pitchFamily="34" charset="0"/>
                <a:sym typeface="+mn-ea"/>
              </a:rPr>
              <a:t>deterioro de la muestra invalida cualquier resultado analítico</a:t>
            </a:r>
            <a:r>
              <a:rPr lang="es-ES" sz="1400" dirty="0">
                <a:solidFill>
                  <a:srgbClr val="00B050"/>
                </a:solidFill>
                <a:latin typeface="Open Sans" panose="020B0606030504020204" pitchFamily="34" charset="0"/>
                <a:sym typeface="+mn-ea"/>
              </a:rPr>
              <a:t>.</a:t>
            </a:r>
            <a:endParaRPr lang="es-ES" sz="1400" dirty="0">
              <a:solidFill>
                <a:srgbClr val="1A3255"/>
              </a:solidFill>
              <a:latin typeface="Open Sans" panose="020B0606030504020204" pitchFamily="34" charset="0"/>
              <a:sym typeface="+mn-ea"/>
            </a:endParaRPr>
          </a:p>
          <a:p>
            <a:pPr algn="l"/>
            <a:r>
              <a:rPr lang="es-CO" altLang="es-ES" sz="1400" dirty="0">
                <a:solidFill>
                  <a:srgbClr val="1A3255"/>
                </a:solidFill>
                <a:latin typeface="Open Sans" panose="020B0606030504020204" pitchFamily="34" charset="0"/>
                <a:sym typeface="+mn-ea"/>
              </a:rPr>
              <a:t>c. Ninguna de las anteriores.</a:t>
            </a:r>
            <a:endParaRPr lang="es-CO" sz="1400" b="1" dirty="0">
              <a:solidFill>
                <a:srgbClr val="2C538E"/>
              </a:solidFill>
              <a:latin typeface="Open Sans" panose="020B0606030504020204"/>
            </a:endParaRPr>
          </a:p>
        </p:txBody>
      </p:sp>
      <p:sp>
        <p:nvSpPr>
          <p:cNvPr id="14" name="Rectángulo: esquinas redondeadas 23"/>
          <p:cNvSpPr/>
          <p:nvPr/>
        </p:nvSpPr>
        <p:spPr>
          <a:xfrm>
            <a:off x="972820" y="3352800"/>
            <a:ext cx="6809105" cy="43751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500" b="1" dirty="0">
                <a:solidFill>
                  <a:schemeClr val="tx1"/>
                </a:solidFill>
                <a:latin typeface="Open Sans" panose="020B0606030504020204"/>
              </a:rPr>
              <a:t>P</a:t>
            </a:r>
            <a:r>
              <a:rPr lang="es-CO" altLang="es-ES" sz="1500" b="1" dirty="0">
                <a:solidFill>
                  <a:schemeClr val="tx1"/>
                </a:solidFill>
                <a:latin typeface="Open Sans" panose="020B0606030504020204"/>
              </a:rPr>
              <a:t>regunta</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a:rPr>
              <a:t>2</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pitchFamily="34" charset="0"/>
                <a:sym typeface="+mn-ea"/>
              </a:rPr>
              <a:t>¿Cuál es la temperatura de las instalaciones que almacenan muestras?</a:t>
            </a:r>
          </a:p>
        </p:txBody>
      </p:sp>
      <p:sp>
        <p:nvSpPr>
          <p:cNvPr id="15" name="CuadroTexto 25"/>
          <p:cNvSpPr txBox="1"/>
          <p:nvPr/>
        </p:nvSpPr>
        <p:spPr>
          <a:xfrm>
            <a:off x="680085" y="3735705"/>
            <a:ext cx="6965315" cy="737235"/>
          </a:xfrm>
          <a:prstGeom prst="rect">
            <a:avLst/>
          </a:prstGeom>
          <a:noFill/>
        </p:spPr>
        <p:txBody>
          <a:bodyPr wrap="square" rtlCol="0">
            <a:spAutoFit/>
          </a:bodyPr>
          <a:lstStyle/>
          <a:p>
            <a:pPr algn="l"/>
            <a:r>
              <a:rPr lang="es-CO" altLang="es-ES" sz="1400" dirty="0">
                <a:solidFill>
                  <a:srgbClr val="1A3255"/>
                </a:solidFill>
                <a:latin typeface="Open Sans" panose="020B0606030504020204" pitchFamily="34" charset="0"/>
                <a:sym typeface="+mn-ea"/>
              </a:rPr>
              <a:t>a.</a:t>
            </a:r>
            <a:r>
              <a:rPr lang="es-CO" altLang="es-ES" sz="1400" dirty="0">
                <a:solidFill>
                  <a:srgbClr val="000000"/>
                </a:solidFill>
                <a:latin typeface="Open Sans" panose="020B0606030504020204" pitchFamily="34" charset="0"/>
                <a:sym typeface="+mn-ea"/>
              </a:rPr>
              <a:t> Entre -5°C y 30°C.</a:t>
            </a:r>
            <a:endParaRPr lang="es-CO" altLang="es-ES" sz="1400" dirty="0">
              <a:solidFill>
                <a:srgbClr val="1A3255"/>
              </a:solidFill>
              <a:latin typeface="Open Sans" panose="020B0606030504020204" pitchFamily="34" charset="0"/>
            </a:endParaRPr>
          </a:p>
          <a:p>
            <a:pPr algn="l"/>
            <a:r>
              <a:rPr lang="es-CO" altLang="es-ES" sz="1400" dirty="0">
                <a:solidFill>
                  <a:srgbClr val="1A3255"/>
                </a:solidFill>
                <a:latin typeface="Open Sans" panose="020B0606030504020204" pitchFamily="34" charset="0"/>
                <a:sym typeface="+mn-ea"/>
              </a:rPr>
              <a:t>b.</a:t>
            </a:r>
            <a:r>
              <a:rPr lang="es-CO" altLang="es-ES" sz="1400" dirty="0">
                <a:solidFill>
                  <a:srgbClr val="000000"/>
                </a:solidFill>
                <a:latin typeface="Open Sans" panose="020B0606030504020204" pitchFamily="34" charset="0"/>
                <a:sym typeface="+mn-ea"/>
              </a:rPr>
              <a:t> Entre 0°C y 35°C</a:t>
            </a:r>
            <a:r>
              <a:rPr lang="es-CO" sz="1400" dirty="0">
                <a:solidFill>
                  <a:srgbClr val="000000"/>
                </a:solidFill>
                <a:latin typeface="Open Sans" panose="020B0606030504020204" pitchFamily="34" charset="0"/>
                <a:sym typeface="+mn-ea"/>
              </a:rPr>
              <a:t>.</a:t>
            </a:r>
            <a:endParaRPr lang="es-CO" altLang="es-ES" sz="1400" dirty="0">
              <a:solidFill>
                <a:srgbClr val="1A3255"/>
              </a:solidFill>
              <a:latin typeface="Open Sans" panose="020B0606030504020204" pitchFamily="34" charset="0"/>
            </a:endParaRPr>
          </a:p>
          <a:p>
            <a:pPr algn="l"/>
            <a:r>
              <a:rPr lang="es-CO" altLang="es-ES" sz="1400" dirty="0">
                <a:solidFill>
                  <a:srgbClr val="1A3255"/>
                </a:solidFill>
                <a:latin typeface="Open Sans" panose="020B0606030504020204" pitchFamily="34" charset="0"/>
                <a:sym typeface="+mn-ea"/>
              </a:rPr>
              <a:t>c. </a:t>
            </a:r>
            <a:r>
              <a:rPr lang="es-CO" altLang="es-ES" sz="1400" dirty="0">
                <a:solidFill>
                  <a:srgbClr val="00B050"/>
                </a:solidFill>
                <a:latin typeface="Open Sans" panose="020B0606030504020204" pitchFamily="34" charset="0"/>
                <a:sym typeface="+mn-ea"/>
              </a:rPr>
              <a:t>Entre 0°C y 30°C.</a:t>
            </a:r>
            <a:endParaRPr lang="es-CO" sz="1400" b="1" dirty="0">
              <a:solidFill>
                <a:srgbClr val="2C538E"/>
              </a:solidFill>
              <a:latin typeface="Open Sans" panose="020B0606030504020204"/>
            </a:endParaRPr>
          </a:p>
        </p:txBody>
      </p:sp>
      <p:sp>
        <p:nvSpPr>
          <p:cNvPr id="17" name="Rectángulo: esquinas redondeadas 23"/>
          <p:cNvSpPr/>
          <p:nvPr/>
        </p:nvSpPr>
        <p:spPr>
          <a:xfrm>
            <a:off x="972820" y="4709160"/>
            <a:ext cx="6809105" cy="34353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500" b="1" dirty="0">
                <a:solidFill>
                  <a:schemeClr val="tx1"/>
                </a:solidFill>
                <a:latin typeface="Open Sans" panose="020B0606030504020204"/>
              </a:rPr>
              <a:t>P</a:t>
            </a:r>
            <a:r>
              <a:rPr lang="es-CO" altLang="es-ES" sz="1500" b="1" dirty="0">
                <a:solidFill>
                  <a:schemeClr val="tx1"/>
                </a:solidFill>
                <a:latin typeface="Open Sans" panose="020B0606030504020204"/>
              </a:rPr>
              <a:t>regunta</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a:rPr>
              <a:t>3</a:t>
            </a:r>
            <a:r>
              <a:rPr lang="es-ES" sz="1500" b="1" dirty="0">
                <a:solidFill>
                  <a:schemeClr val="tx1"/>
                </a:solidFill>
                <a:latin typeface="Open Sans" panose="020B0606030504020204"/>
              </a:rPr>
              <a:t> </a:t>
            </a:r>
            <a:r>
              <a:rPr lang="es-CO" altLang="es-ES" sz="1500" b="1" dirty="0">
                <a:solidFill>
                  <a:schemeClr val="tx1"/>
                </a:solidFill>
                <a:latin typeface="Open Sans" panose="020B0606030504020204" pitchFamily="34" charset="0"/>
                <a:sym typeface="+mn-ea"/>
              </a:rPr>
              <a:t>¿Por qué no se puede envasar productos sin etiqueta?</a:t>
            </a:r>
          </a:p>
        </p:txBody>
      </p:sp>
      <p:sp>
        <p:nvSpPr>
          <p:cNvPr id="18" name="CuadroTexto 25"/>
          <p:cNvSpPr txBox="1"/>
          <p:nvPr/>
        </p:nvSpPr>
        <p:spPr>
          <a:xfrm>
            <a:off x="680085" y="5092065"/>
            <a:ext cx="6965315" cy="737235"/>
          </a:xfrm>
          <a:prstGeom prst="rect">
            <a:avLst/>
          </a:prstGeom>
          <a:noFill/>
        </p:spPr>
        <p:txBody>
          <a:bodyPr wrap="square" rtlCol="0">
            <a:spAutoFit/>
          </a:bodyPr>
          <a:lstStyle/>
          <a:p>
            <a:pPr indent="0" algn="l">
              <a:buFont typeface="Arial" panose="020B0604020202020204" pitchFamily="34" charset="0"/>
              <a:buNone/>
            </a:pPr>
            <a:r>
              <a:rPr lang="es-CO" altLang="es-ES" sz="1400" dirty="0">
                <a:solidFill>
                  <a:srgbClr val="1A3255"/>
                </a:solidFill>
                <a:latin typeface="Open Sans" panose="020B0606030504020204" pitchFamily="34" charset="0"/>
                <a:sym typeface="+mn-ea"/>
              </a:rPr>
              <a:t>a. </a:t>
            </a:r>
            <a:r>
              <a:rPr lang="es-CO" altLang="es-ES" sz="1400" dirty="0">
                <a:solidFill>
                  <a:srgbClr val="00B050"/>
                </a:solidFill>
                <a:latin typeface="Open Sans" panose="020B0606030504020204" pitchFamily="34" charset="0"/>
                <a:sym typeface="+mn-ea"/>
              </a:rPr>
              <a:t>En caso de emergencia no se podrían tomar medidas precisas.</a:t>
            </a:r>
            <a:endParaRPr lang="es-CO" altLang="es-ES" sz="1400" dirty="0">
              <a:solidFill>
                <a:srgbClr val="1A3255"/>
              </a:solidFill>
              <a:latin typeface="Open Sans" panose="020B0606030504020204" pitchFamily="34" charset="0"/>
              <a:sym typeface="+mn-ea"/>
            </a:endParaRPr>
          </a:p>
          <a:p>
            <a:pPr indent="0" algn="l">
              <a:buFont typeface="Arial" panose="020B0604020202020204" pitchFamily="34" charset="0"/>
              <a:buNone/>
            </a:pPr>
            <a:r>
              <a:rPr lang="es-CO" altLang="es-ES" sz="1400" dirty="0">
                <a:solidFill>
                  <a:srgbClr val="1A3255"/>
                </a:solidFill>
                <a:latin typeface="Open Sans" panose="020B0606030504020204" pitchFamily="34" charset="0"/>
                <a:sym typeface="+mn-ea"/>
              </a:rPr>
              <a:t>b. </a:t>
            </a:r>
            <a:r>
              <a:rPr lang="es-CO" altLang="es-ES" sz="1400" dirty="0">
                <a:solidFill>
                  <a:srgbClr val="000000"/>
                </a:solidFill>
                <a:latin typeface="Open Sans" panose="020B0606030504020204" pitchFamily="34" charset="0"/>
                <a:sym typeface="+mn-ea"/>
              </a:rPr>
              <a:t>El almacenamiento adecuado prolonga el tiempo de la muestra.</a:t>
            </a:r>
            <a:endParaRPr lang="es-CO" altLang="es-ES" sz="1400" dirty="0">
              <a:solidFill>
                <a:srgbClr val="1A3255"/>
              </a:solidFill>
              <a:latin typeface="Open Sans" panose="020B0606030504020204" pitchFamily="34" charset="0"/>
              <a:sym typeface="+mn-ea"/>
            </a:endParaRPr>
          </a:p>
          <a:p>
            <a:pPr indent="0" algn="l">
              <a:buFont typeface="Arial" panose="020B0604020202020204" pitchFamily="34" charset="0"/>
              <a:buNone/>
            </a:pPr>
            <a:r>
              <a:rPr lang="es-CO" altLang="es-ES" sz="1400" dirty="0">
                <a:solidFill>
                  <a:srgbClr val="1A3255"/>
                </a:solidFill>
                <a:latin typeface="Open Sans" panose="020B0606030504020204" pitchFamily="34" charset="0"/>
                <a:sym typeface="+mn-ea"/>
              </a:rPr>
              <a:t>c. </a:t>
            </a:r>
            <a:r>
              <a:rPr lang="es-CO" altLang="es-ES" sz="1400" dirty="0">
                <a:solidFill>
                  <a:srgbClr val="000000"/>
                </a:solidFill>
                <a:latin typeface="Open Sans" panose="020B0606030504020204" pitchFamily="34" charset="0"/>
                <a:sym typeface="+mn-ea"/>
              </a:rPr>
              <a:t>Ninguna de las anteriores.</a:t>
            </a:r>
            <a:endParaRPr lang="es-CO" sz="1400" b="1" dirty="0">
              <a:solidFill>
                <a:srgbClr val="2C538E"/>
              </a:solidFill>
              <a:latin typeface="Open Sans" panose="020B0606030504020204"/>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4</a:t>
            </a:r>
          </a:p>
        </p:txBody>
      </p:sp>
      <p:sp>
        <p:nvSpPr>
          <p:cNvPr id="16" name="CuadroTexto 15"/>
          <p:cNvSpPr txBox="1"/>
          <p:nvPr/>
        </p:nvSpPr>
        <p:spPr>
          <a:xfrm>
            <a:off x="6992203" y="3291840"/>
            <a:ext cx="4362450" cy="2019935"/>
          </a:xfrm>
          <a:prstGeom prst="rect">
            <a:avLst/>
          </a:prstGeom>
          <a:noFill/>
          <a:ln>
            <a:noFill/>
          </a:ln>
        </p:spPr>
        <p:txBody>
          <a:bodyPr wrap="square" rtlCol="0">
            <a:spAutoFit/>
          </a:bodyPr>
          <a:lstStyle/>
          <a:p>
            <a:pPr algn="just"/>
            <a:endParaRPr lang="es-ES" sz="1400" dirty="0">
              <a:solidFill>
                <a:schemeClr val="tx1"/>
              </a:solidFill>
              <a:latin typeface="Open Sans" panose="020B0606030504020204" pitchFamily="34" charset="0"/>
            </a:endParaRPr>
          </a:p>
          <a:p>
            <a:pPr algn="l">
              <a:lnSpc>
                <a:spcPct val="100000"/>
              </a:lnSpc>
              <a:spcAft>
                <a:spcPts val="800"/>
              </a:spcAft>
            </a:pPr>
            <a:r>
              <a:rPr lang="es-ES" sz="1400" dirty="0">
                <a:solidFill>
                  <a:schemeClr val="tx1"/>
                </a:solidFill>
                <a:latin typeface="Open Sans" panose="020B0606030504020204" pitchFamily="34" charset="0"/>
                <a:sym typeface="+mn-ea"/>
              </a:rPr>
              <a:t>Bienvenidos a la actividad de aprendizaje </a:t>
            </a:r>
            <a:r>
              <a:rPr lang="es-ES" sz="1400" dirty="0" err="1">
                <a:solidFill>
                  <a:schemeClr val="tx1"/>
                </a:solidFill>
                <a:latin typeface="Open Sans" panose="020B0606030504020204" pitchFamily="34" charset="0"/>
                <a:sym typeface="+mn-ea"/>
              </a:rPr>
              <a:t>N°</a:t>
            </a:r>
            <a:r>
              <a:rPr lang="es-ES" sz="1400" dirty="0">
                <a:solidFill>
                  <a:schemeClr val="tx1"/>
                </a:solidFill>
                <a:latin typeface="Open Sans" panose="020B0606030504020204" pitchFamily="34" charset="0"/>
                <a:sym typeface="+mn-ea"/>
              </a:rPr>
              <a:t> </a:t>
            </a:r>
            <a:r>
              <a:rPr lang="es-CO" altLang="es-ES" sz="1400" dirty="0">
                <a:solidFill>
                  <a:schemeClr val="tx1"/>
                </a:solidFill>
                <a:latin typeface="Open Sans" panose="020B0606030504020204" pitchFamily="34" charset="0"/>
                <a:sym typeface="+mn-ea"/>
              </a:rPr>
              <a:t>4</a:t>
            </a:r>
            <a:r>
              <a:rPr lang="es-ES" sz="1400" dirty="0">
                <a:solidFill>
                  <a:schemeClr val="tx1"/>
                </a:solidFill>
                <a:latin typeface="Open Sans" panose="020B0606030504020204" pitchFamily="34" charset="0"/>
                <a:sym typeface="+mn-ea"/>
              </a:rPr>
              <a:t> “</a:t>
            </a:r>
            <a:r>
              <a:rPr lang="es-CO" altLang="es-ES" sz="1400" dirty="0" err="1">
                <a:solidFill>
                  <a:schemeClr val="bg2">
                    <a:lumMod val="25000"/>
                  </a:schemeClr>
                </a:solidFill>
                <a:latin typeface="Open Sans" panose="020B0606030504020204" pitchFamily="34" charset="0"/>
                <a:sym typeface="+mn-ea"/>
              </a:rPr>
              <a:t>Operaciones Preliminares</a:t>
            </a:r>
            <a:r>
              <a:rPr lang="es-ES" sz="1400" dirty="0">
                <a:solidFill>
                  <a:schemeClr val="tx1"/>
                </a:solidFill>
                <a:latin typeface="Open Sans" panose="020B0606030504020204" pitchFamily="34" charset="0"/>
                <a:sym typeface="+mn-ea"/>
              </a:rPr>
              <a:t>". A continuación, se presenta la situación a resolver dentro de esta actividad.</a:t>
            </a:r>
          </a:p>
          <a:p>
            <a:pPr algn="l">
              <a:lnSpc>
                <a:spcPct val="100000"/>
              </a:lnSpc>
              <a:spcAft>
                <a:spcPts val="800"/>
              </a:spcAft>
            </a:pPr>
            <a:endParaRPr lang="es-ES" sz="1400" dirty="0">
              <a:solidFill>
                <a:schemeClr val="tx1">
                  <a:lumMod val="75000"/>
                  <a:lumOff val="25000"/>
                </a:schemeClr>
              </a:solidFill>
              <a:latin typeface="Open Sans" panose="020B0606030504020204" pitchFamily="34" charset="0"/>
            </a:endParaRPr>
          </a:p>
          <a:p>
            <a:pPr algn="just"/>
            <a:endParaRPr lang="es-ES" sz="1400" b="1" dirty="0">
              <a:solidFill>
                <a:schemeClr val="tx1">
                  <a:lumMod val="75000"/>
                  <a:lumOff val="25000"/>
                </a:schemeClr>
              </a:solidFill>
              <a:latin typeface="Open Sans" panose="020B0606030504020204" pitchFamily="34" charset="0"/>
            </a:endParaRPr>
          </a:p>
          <a:p>
            <a:pPr algn="just"/>
            <a:r>
              <a:rPr lang="es-ES" sz="1400" dirty="0">
                <a:solidFill>
                  <a:schemeClr val="tx1">
                    <a:lumMod val="75000"/>
                    <a:lumOff val="25000"/>
                  </a:schemeClr>
                </a:solidFill>
                <a:latin typeface="Open Sans" panose="020B0606030504020204" pitchFamily="34" charset="0"/>
              </a:rPr>
              <a:t>Clic en el botón </a:t>
            </a:r>
          </a:p>
        </p:txBody>
      </p:sp>
      <p:pic>
        <p:nvPicPr>
          <p:cNvPr id="8" name="Imagen 7" descr="Imagen que contiene Interfaz de usuario gráfic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689" y="4880724"/>
            <a:ext cx="1582008" cy="536389"/>
          </a:xfrm>
          <a:prstGeom prst="rect">
            <a:avLst/>
          </a:prstGeom>
        </p:spPr>
      </p:pic>
      <p:pic>
        <p:nvPicPr>
          <p:cNvPr id="4" name="Imagen 3" descr="Icono&#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746" y="4984010"/>
            <a:ext cx="502920" cy="624594"/>
          </a:xfrm>
          <a:prstGeom prst="rect">
            <a:avLst/>
          </a:prstGeom>
        </p:spPr>
      </p:pic>
      <p:pic>
        <p:nvPicPr>
          <p:cNvPr id="5" name="Imagen 4" descr="profesor-estudiante"/>
          <p:cNvPicPr>
            <a:picLocks noChangeAspect="1"/>
          </p:cNvPicPr>
          <p:nvPr/>
        </p:nvPicPr>
        <p:blipFill>
          <a:blip r:embed="rId4"/>
          <a:stretch>
            <a:fillRect/>
          </a:stretch>
        </p:blipFill>
        <p:spPr>
          <a:xfrm>
            <a:off x="295275" y="1497330"/>
            <a:ext cx="5789295" cy="459422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4</a:t>
            </a:r>
          </a:p>
        </p:txBody>
      </p:sp>
      <p:sp>
        <p:nvSpPr>
          <p:cNvPr id="2" name="Bocadillo: rectángulo con esquinas redondeadas 1"/>
          <p:cNvSpPr/>
          <p:nvPr/>
        </p:nvSpPr>
        <p:spPr>
          <a:xfrm>
            <a:off x="6816725" y="2979420"/>
            <a:ext cx="4735195" cy="127508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4519754"/>
            <a:ext cx="4735488" cy="693587"/>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3098005"/>
            <a:ext cx="4362450" cy="2030095"/>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ES" sz="1400" dirty="0">
                <a:solidFill>
                  <a:schemeClr val="tx1">
                    <a:lumMod val="75000"/>
                    <a:lumOff val="25000"/>
                  </a:schemeClr>
                </a:solidFill>
                <a:latin typeface="Open Sans" panose="020B0606030504020204" pitchFamily="34" charset="0"/>
              </a:rPr>
              <a:t>¡Hola! Bienvenidos a la </a:t>
            </a:r>
            <a:r>
              <a:rPr lang="es-CO" altLang="es-ES" sz="1400" dirty="0">
                <a:solidFill>
                  <a:schemeClr val="tx1">
                    <a:lumMod val="75000"/>
                    <a:lumOff val="25000"/>
                  </a:schemeClr>
                </a:solidFill>
                <a:latin typeface="Open Sans" panose="020B0606030504020204" pitchFamily="34" charset="0"/>
              </a:rPr>
              <a:t>tercera </a:t>
            </a:r>
            <a:r>
              <a:rPr lang="es-ES" sz="1400" dirty="0">
                <a:solidFill>
                  <a:schemeClr val="tx1">
                    <a:lumMod val="75000"/>
                    <a:lumOff val="25000"/>
                  </a:schemeClr>
                </a:solidFill>
                <a:latin typeface="Open Sans" panose="020B0606030504020204" pitchFamily="34" charset="0"/>
              </a:rPr>
              <a:t>actividad de esta unidad donde abordaremos </a:t>
            </a:r>
            <a:r>
              <a:rPr lang="es-CO" altLang="es-ES" sz="1400" dirty="0">
                <a:solidFill>
                  <a:schemeClr val="tx1">
                    <a:lumMod val="75000"/>
                    <a:lumOff val="25000"/>
                  </a:schemeClr>
                </a:solidFill>
                <a:latin typeface="Open Sans" panose="020B0606030504020204" pitchFamily="34" charset="0"/>
              </a:rPr>
              <a:t>la</a:t>
            </a:r>
            <a:r>
              <a:rPr lang="es-ES" sz="1400" dirty="0">
                <a:solidFill>
                  <a:schemeClr val="tx1">
                    <a:lumMod val="75000"/>
                    <a:lumOff val="25000"/>
                  </a:schemeClr>
                </a:solidFill>
                <a:latin typeface="Open Sans" panose="020B0606030504020204" pitchFamily="34" charset="0"/>
              </a:rPr>
              <a:t> </a:t>
            </a:r>
            <a:r>
              <a:rPr sz="1400" dirty="0">
                <a:solidFill>
                  <a:schemeClr val="tx1">
                    <a:lumMod val="75000"/>
                    <a:lumOff val="25000"/>
                  </a:schemeClr>
                </a:solidFill>
                <a:latin typeface="Open Sans" panose="020B0606030504020204" pitchFamily="34" charset="0"/>
              </a:rPr>
              <a:t>definición, clasificación, principios, técnicas, equipos y medidas de seguridad </a:t>
            </a:r>
            <a:r>
              <a:rPr lang="es-CO" sz="1400" dirty="0">
                <a:solidFill>
                  <a:schemeClr val="tx1">
                    <a:lumMod val="75000"/>
                    <a:lumOff val="25000"/>
                  </a:schemeClr>
                </a:solidFill>
                <a:latin typeface="Open Sans" panose="020B0606030504020204" pitchFamily="34" charset="0"/>
              </a:rPr>
              <a:t>de las operaciones preliminares.</a:t>
            </a:r>
            <a:endParaRPr sz="1400" dirty="0">
              <a:solidFill>
                <a:schemeClr val="tx1">
                  <a:lumMod val="75000"/>
                  <a:lumOff val="25000"/>
                </a:schemeClr>
              </a:solidFill>
              <a:latin typeface="Open Sans" panose="020B0606030504020204" pitchFamily="34" charset="0"/>
            </a:endParaRPr>
          </a:p>
          <a:p>
            <a:pPr algn="just"/>
            <a:endParaRPr lang="es-ES" sz="1400" dirty="0">
              <a:solidFill>
                <a:schemeClr val="tx1">
                  <a:lumMod val="75000"/>
                  <a:lumOff val="25000"/>
                </a:schemeClr>
              </a:solidFill>
              <a:latin typeface="Open Sans" panose="020B0606030504020204" pitchFamily="34" charset="0"/>
            </a:endParaRPr>
          </a:p>
          <a:p>
            <a:pPr algn="just"/>
            <a:endParaRPr lang="es-ES" sz="1400" b="1"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Muy bien profesor ¿Y de qué se trata la actividad?</a:t>
            </a:r>
          </a:p>
        </p:txBody>
      </p:sp>
      <p:pic>
        <p:nvPicPr>
          <p:cNvPr id="11" name="Imagen 10" descr="Imagen que contiene Sitio web&#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5207115"/>
            <a:ext cx="1546469" cy="536388"/>
          </a:xfrm>
          <a:prstGeom prst="rect">
            <a:avLst/>
          </a:prstGeom>
        </p:spPr>
      </p:pic>
      <p:pic>
        <p:nvPicPr>
          <p:cNvPr id="12" name="Imagen 11" descr="Imagen que contiene Interfaz de usuario gráfica&#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5195684"/>
            <a:ext cx="1582008" cy="536389"/>
          </a:xfrm>
          <a:prstGeom prst="rect">
            <a:avLst/>
          </a:prstGeom>
        </p:spPr>
      </p:pic>
      <p:pic>
        <p:nvPicPr>
          <p:cNvPr id="5" name="Imagen 4" descr="Icono&#10;&#10;Descripción generada automáticament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6215" y="5318270"/>
            <a:ext cx="434340" cy="539422"/>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4</a:t>
            </a:r>
          </a:p>
        </p:txBody>
      </p:sp>
      <p:sp>
        <p:nvSpPr>
          <p:cNvPr id="10" name="Bocadillo: rectángulo con esquinas redondeadas 9"/>
          <p:cNvSpPr/>
          <p:nvPr/>
        </p:nvSpPr>
        <p:spPr>
          <a:xfrm>
            <a:off x="6816725" y="2979420"/>
            <a:ext cx="4735195" cy="93472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Bocadillo: rectángulo con esquinas redondeadas 10"/>
          <p:cNvSpPr/>
          <p:nvPr/>
        </p:nvSpPr>
        <p:spPr>
          <a:xfrm>
            <a:off x="6816638" y="4341172"/>
            <a:ext cx="4735488" cy="774990"/>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3066599"/>
            <a:ext cx="4362450" cy="2030095"/>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CO" altLang="es-ES" sz="1400" dirty="0">
                <a:solidFill>
                  <a:schemeClr val="tx1">
                    <a:lumMod val="75000"/>
                    <a:lumOff val="25000"/>
                  </a:schemeClr>
                </a:solidFill>
                <a:latin typeface="Open Sans" panose="020B0606030504020204" pitchFamily="34" charset="0"/>
              </a:rPr>
              <a:t>Debes identificar y aplicar adecudamente los procesos de cada una de las operaciones preliminares.</a:t>
            </a:r>
          </a:p>
          <a:p>
            <a:pPr algn="just"/>
            <a:endParaRPr lang="es-CO" altLang="es-ES" sz="1400" dirty="0">
              <a:solidFill>
                <a:schemeClr val="tx1">
                  <a:lumMod val="75000"/>
                  <a:lumOff val="25000"/>
                </a:schemeClr>
              </a:solidFill>
              <a:latin typeface="Open Sans" panose="020B0606030504020204" pitchFamily="34" charset="0"/>
            </a:endParaRPr>
          </a:p>
          <a:p>
            <a:pPr algn="just"/>
            <a:endParaRPr lang="es-CO" altLang="es-ES" sz="1400" dirty="0">
              <a:solidFill>
                <a:schemeClr val="tx1">
                  <a:lumMod val="75000"/>
                  <a:lumOff val="25000"/>
                </a:schemeClr>
              </a:solidFill>
              <a:latin typeface="Open Sans" panose="020B0606030504020204" pitchFamily="34" charset="0"/>
            </a:endParaRPr>
          </a:p>
          <a:p>
            <a:pPr algn="just"/>
            <a:endParaRPr lang="es-CO" altLang="es-ES" sz="1400"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Comprendo lo que debo realizar profesor, ¿Cuál es la información que necesito para resolver la actividad?</a:t>
            </a:r>
          </a:p>
        </p:txBody>
      </p:sp>
      <p:pic>
        <p:nvPicPr>
          <p:cNvPr id="13" name="Imagen 12" descr="Imagen que contiene Sitio web&#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5156315"/>
            <a:ext cx="1546469" cy="536388"/>
          </a:xfrm>
          <a:prstGeom prst="rect">
            <a:avLst/>
          </a:prstGeom>
        </p:spPr>
      </p:pic>
      <p:pic>
        <p:nvPicPr>
          <p:cNvPr id="17" name="Imagen 16" descr="Imagen que contiene Interfaz de usuario gráfica&#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5144884"/>
            <a:ext cx="1582008" cy="536389"/>
          </a:xfrm>
          <a:prstGeom prst="rect">
            <a:avLst/>
          </a:prstGeom>
        </p:spPr>
      </p:pic>
      <p:pic>
        <p:nvPicPr>
          <p:cNvPr id="18" name="Imagen 17" descr="Icono&#10;&#10;Descripción generada automáticament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3810" y="5236990"/>
            <a:ext cx="434340" cy="539422"/>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4</a:t>
            </a:r>
          </a:p>
        </p:txBody>
      </p:sp>
      <p:sp>
        <p:nvSpPr>
          <p:cNvPr id="9" name="Bocadillo: rectángulo con esquinas redondeadas 8"/>
          <p:cNvSpPr/>
          <p:nvPr/>
        </p:nvSpPr>
        <p:spPr>
          <a:xfrm>
            <a:off x="6816725" y="2910840"/>
            <a:ext cx="4735195" cy="125984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Bocadillo: rectángulo con esquinas redondeadas 9"/>
          <p:cNvSpPr/>
          <p:nvPr/>
        </p:nvSpPr>
        <p:spPr>
          <a:xfrm>
            <a:off x="6816638" y="4226886"/>
            <a:ext cx="4735488" cy="736778"/>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2987704"/>
            <a:ext cx="4362450" cy="1814830"/>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ES" sz="1400" dirty="0">
                <a:solidFill>
                  <a:schemeClr val="tx1">
                    <a:lumMod val="75000"/>
                    <a:lumOff val="25000"/>
                  </a:schemeClr>
                </a:solidFill>
                <a:latin typeface="Open Sans" panose="020B0606030504020204" pitchFamily="34" charset="0"/>
              </a:rPr>
              <a:t>La información necesaria para resolver la actividad, la encontrarás en el contendido disponible a continuación. Recuerda descargar y desarrollar la guía de aprendizaje.</a:t>
            </a:r>
          </a:p>
          <a:p>
            <a:pPr algn="just"/>
            <a:endParaRPr lang="es-ES" sz="1400"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¡Está bien profesor, revisaré la información y resolveré la actividad!</a:t>
            </a:r>
          </a:p>
        </p:txBody>
      </p:sp>
      <p:pic>
        <p:nvPicPr>
          <p:cNvPr id="11" name="Imagen 10" descr="Icono&#10;&#10;Descripción generada automáticamen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pic>
        <p:nvPicPr>
          <p:cNvPr id="12" name="Imagen 11" descr="Imagen que contiene Sitio web&#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4963275"/>
            <a:ext cx="1546469" cy="536388"/>
          </a:xfrm>
          <a:prstGeom prst="rect">
            <a:avLst/>
          </a:prstGeom>
        </p:spPr>
      </p:pic>
      <p:pic>
        <p:nvPicPr>
          <p:cNvPr id="17" name="Imagen 16" descr="Icono&#10;&#10;Descripción generada automáticamen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1481" y="5027960"/>
            <a:ext cx="434340" cy="539422"/>
          </a:xfrm>
          <a:prstGeom prst="rect">
            <a:avLst/>
          </a:prstGeom>
        </p:spPr>
      </p:pic>
      <p:sp>
        <p:nvSpPr>
          <p:cNvPr id="2" name="Rectángulo 1"/>
          <p:cNvSpPr/>
          <p:nvPr/>
        </p:nvSpPr>
        <p:spPr>
          <a:xfrm>
            <a:off x="7464709" y="5805244"/>
            <a:ext cx="3370859" cy="307777"/>
          </a:xfrm>
          <a:prstGeom prst="rect">
            <a:avLst/>
          </a:prstGeom>
        </p:spPr>
        <p:txBody>
          <a:bodyPr wrap="none">
            <a:spAutoFit/>
          </a:bodyPr>
          <a:lstStyle/>
          <a:p>
            <a:pPr algn="just"/>
            <a:r>
              <a:rPr lang="es-ES" sz="1400" dirty="0">
                <a:solidFill>
                  <a:schemeClr val="tx1">
                    <a:lumMod val="75000"/>
                    <a:lumOff val="25000"/>
                  </a:schemeClr>
                </a:solidFill>
                <a:latin typeface="Open Sans" panose="020B0606030504020204" pitchFamily="34" charset="0"/>
              </a:rPr>
              <a:t>Haz clic en el botón descargar actividad:</a:t>
            </a:r>
          </a:p>
        </p:txBody>
      </p:sp>
      <p:pic>
        <p:nvPicPr>
          <p:cNvPr id="5" name="Imagen 4" descr="Texto&#10;&#10;Descripción generada automáticamen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275082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Operaciones preliminares</a:t>
            </a:r>
          </a:p>
        </p:txBody>
      </p:sp>
      <p:sp>
        <p:nvSpPr>
          <p:cNvPr id="7" name="Cuadro de texto 6"/>
          <p:cNvSpPr txBox="1"/>
          <p:nvPr/>
        </p:nvSpPr>
        <p:spPr>
          <a:xfrm>
            <a:off x="847090" y="1351915"/>
            <a:ext cx="1068197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llevar a cabo las operaciones preliminares (secado y calcinación, molienda, tamizado, digestión, fusión, extracción, dilución), es necesario saber su definición, clasificación, principios, técnicas, equipos y medidas de seguridad. </a:t>
            </a:r>
          </a:p>
        </p:txBody>
      </p:sp>
      <p:pic>
        <p:nvPicPr>
          <p:cNvPr id="23"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99275" y="6268720"/>
            <a:ext cx="585470" cy="585470"/>
          </a:xfrm>
          <a:prstGeom prst="rect">
            <a:avLst/>
          </a:prstGeom>
        </p:spPr>
      </p:pic>
      <p:pic>
        <p:nvPicPr>
          <p:cNvPr id="2" name="Imagen 1" descr="fondo_operaciones"/>
          <p:cNvPicPr>
            <a:picLocks noChangeAspect="1"/>
          </p:cNvPicPr>
          <p:nvPr/>
        </p:nvPicPr>
        <p:blipFill>
          <a:blip r:embed="rId4"/>
          <a:stretch>
            <a:fillRect/>
          </a:stretch>
        </p:blipFill>
        <p:spPr>
          <a:xfrm>
            <a:off x="2510155" y="2075180"/>
            <a:ext cx="7171690" cy="39827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89560" y="1187148"/>
            <a:ext cx="418973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A Pretratamiento de la muestra</a:t>
            </a:r>
          </a:p>
        </p:txBody>
      </p:sp>
      <p:sp>
        <p:nvSpPr>
          <p:cNvPr id="7" name="Cuadro de texto 6"/>
          <p:cNvSpPr txBox="1"/>
          <p:nvPr/>
        </p:nvSpPr>
        <p:spPr>
          <a:xfrm>
            <a:off x="847090" y="1555115"/>
            <a:ext cx="9940925"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Se conoce por pretratamiento a lo que ocurre entre la toma y el tratamiento de la muestra, donde se van a realizar operaciones físicas sobre la muestra antes de su análisis, por otro lado, se entiende como tratamiento a la etapa en la cual la muestra es sometida a procesos químicos y físicos para prepararla para el posterior análisis.</a:t>
            </a:r>
          </a:p>
        </p:txBody>
      </p:sp>
      <p:sp>
        <p:nvSpPr>
          <p:cNvPr id="100" name="Cuadro de texto 99"/>
          <p:cNvSpPr txBox="1"/>
          <p:nvPr/>
        </p:nvSpPr>
        <p:spPr>
          <a:xfrm>
            <a:off x="890270" y="4768215"/>
            <a:ext cx="9898380" cy="1014730"/>
          </a:xfrm>
          <a:prstGeom prst="rect">
            <a:avLst/>
          </a:prstGeom>
          <a:noFill/>
          <a:ln w="9525">
            <a:noFill/>
          </a:ln>
        </p:spPr>
        <p:txBody>
          <a:bodyPr wrap="square">
            <a:spAutoFit/>
          </a:bodyPr>
          <a:lstStyle/>
          <a:p>
            <a:pPr indent="0"/>
            <a:r>
              <a:rPr lang="es-CO" sz="1200" b="0">
                <a:solidFill>
                  <a:schemeClr val="bg2">
                    <a:lumMod val="25000"/>
                  </a:schemeClr>
                </a:solidFill>
                <a:latin typeface="Open Sans" panose="020B0606030504020204" pitchFamily="34" charset="0"/>
              </a:rPr>
              <a:t>Esta es una etapa importante ya que en ella pueden variar la concentración de los analitos de interés debido a la temperatura, manipulación, exposición a la luz, agitación, etc. Cada muestra hay que tratarla de manera diferente debido a la múltiple variedad de muestras y matrices existentes, que hacen que sea imposible la descripción absoluta de los diversos pretratamientos.</a:t>
            </a:r>
          </a:p>
          <a:p>
            <a:endParaRPr lang="es-CO" sz="1200">
              <a:solidFill>
                <a:schemeClr val="bg2">
                  <a:lumMod val="25000"/>
                </a:schemeClr>
              </a:solidFill>
              <a:latin typeface="Open Sans" panose="020B0606030504020204" pitchFamily="34" charset="0"/>
            </a:endParaRPr>
          </a:p>
        </p:txBody>
      </p:sp>
      <p:pic>
        <p:nvPicPr>
          <p:cNvPr id="2" name="Imagen 1" descr="boton1"/>
          <p:cNvPicPr>
            <a:picLocks noChangeAspect="1"/>
          </p:cNvPicPr>
          <p:nvPr/>
        </p:nvPicPr>
        <p:blipFill>
          <a:blip r:embed="rId2"/>
          <a:stretch>
            <a:fillRect/>
          </a:stretch>
        </p:blipFill>
        <p:spPr>
          <a:xfrm>
            <a:off x="2379345" y="2514600"/>
            <a:ext cx="1676400" cy="1809750"/>
          </a:xfrm>
          <a:prstGeom prst="rect">
            <a:avLst/>
          </a:prstGeom>
        </p:spPr>
      </p:pic>
      <p:pic>
        <p:nvPicPr>
          <p:cNvPr id="3" name="Imagen 2" descr="boton2"/>
          <p:cNvPicPr>
            <a:picLocks noChangeAspect="1"/>
          </p:cNvPicPr>
          <p:nvPr/>
        </p:nvPicPr>
        <p:blipFill>
          <a:blip r:embed="rId3"/>
          <a:stretch>
            <a:fillRect/>
          </a:stretch>
        </p:blipFill>
        <p:spPr>
          <a:xfrm>
            <a:off x="4900930" y="2519680"/>
            <a:ext cx="1647825" cy="1819275"/>
          </a:xfrm>
          <a:prstGeom prst="rect">
            <a:avLst/>
          </a:prstGeom>
        </p:spPr>
      </p:pic>
      <p:pic>
        <p:nvPicPr>
          <p:cNvPr id="4" name="Imagen 3" descr="boton3"/>
          <p:cNvPicPr>
            <a:picLocks noChangeAspect="1"/>
          </p:cNvPicPr>
          <p:nvPr/>
        </p:nvPicPr>
        <p:blipFill>
          <a:blip r:embed="rId4"/>
          <a:stretch>
            <a:fillRect/>
          </a:stretch>
        </p:blipFill>
        <p:spPr>
          <a:xfrm>
            <a:off x="7418705" y="2519680"/>
            <a:ext cx="1628775" cy="1819275"/>
          </a:xfrm>
          <a:prstGeom prst="rect">
            <a:avLst/>
          </a:prstGeom>
        </p:spPr>
      </p:pic>
      <p:pic>
        <p:nvPicPr>
          <p:cNvPr id="2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712460" y="3738880"/>
            <a:ext cx="585470" cy="58547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227393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Secado y calcinación</a:t>
            </a:r>
          </a:p>
        </p:txBody>
      </p:sp>
      <p:sp>
        <p:nvSpPr>
          <p:cNvPr id="7" name="Cuadro de texto 6"/>
          <p:cNvSpPr txBox="1"/>
          <p:nvPr/>
        </p:nvSpPr>
        <p:spPr>
          <a:xfrm>
            <a:off x="847090" y="1351915"/>
            <a:ext cx="1068197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presencia de agua en una muestra sólida puede producir alteraciones para el análisis de compuestos inorgánicos y orgánicos, por ello es importante el buen secado de la muestra y así evitar también reacciones de hidrólisis que producirían perdidas del analito. El secado se realiza antes de la trituración y homogeneización.</a:t>
            </a:r>
          </a:p>
        </p:txBody>
      </p:sp>
      <p:pic>
        <p:nvPicPr>
          <p:cNvPr id="2" name="Imagen 1" descr="secado"/>
          <p:cNvPicPr>
            <a:picLocks noChangeAspect="1"/>
          </p:cNvPicPr>
          <p:nvPr/>
        </p:nvPicPr>
        <p:blipFill>
          <a:blip r:embed="rId2"/>
          <a:stretch>
            <a:fillRect/>
          </a:stretch>
        </p:blipFill>
        <p:spPr>
          <a:xfrm>
            <a:off x="8955405" y="2147570"/>
            <a:ext cx="2383790" cy="1743710"/>
          </a:xfrm>
          <a:prstGeom prst="rect">
            <a:avLst/>
          </a:prstGeom>
        </p:spPr>
      </p:pic>
      <p:sp>
        <p:nvSpPr>
          <p:cNvPr id="9" name="Rectángulo 8"/>
          <p:cNvSpPr/>
          <p:nvPr/>
        </p:nvSpPr>
        <p:spPr>
          <a:xfrm>
            <a:off x="8413750" y="3977005"/>
            <a:ext cx="3467100" cy="829945"/>
          </a:xfrm>
          <a:prstGeom prst="rect">
            <a:avLst/>
          </a:prstGeom>
        </p:spPr>
        <p:txBody>
          <a:bodyPr wrap="square">
            <a:spAutoFit/>
          </a:bodyPr>
          <a:lstStyle/>
          <a:p>
            <a:pPr algn="ctr">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Diferencia de tonalidad de una muestra de sedimento seco (izquierda) y tras su calcinación a 600ºC durante 24 horas (derecha)</a:t>
            </a:r>
          </a:p>
        </p:txBody>
      </p:sp>
      <p:sp>
        <p:nvSpPr>
          <p:cNvPr id="10" name="Rectángulo 9"/>
          <p:cNvSpPr/>
          <p:nvPr/>
        </p:nvSpPr>
        <p:spPr>
          <a:xfrm>
            <a:off x="847015" y="2147268"/>
            <a:ext cx="2784475"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Tipos de secado y calcinación</a:t>
            </a:r>
          </a:p>
        </p:txBody>
      </p:sp>
      <p:sp>
        <p:nvSpPr>
          <p:cNvPr id="11" name="Rectángulo redondeado 10"/>
          <p:cNvSpPr/>
          <p:nvPr/>
        </p:nvSpPr>
        <p:spPr>
          <a:xfrm>
            <a:off x="847090" y="2552700"/>
            <a:ext cx="7429500" cy="3566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7" name="Rectángulo 16"/>
          <p:cNvSpPr/>
          <p:nvPr/>
        </p:nvSpPr>
        <p:spPr>
          <a:xfrm>
            <a:off x="1417320" y="2814955"/>
            <a:ext cx="6286500" cy="3050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6" name="Triángulo rectángulo 25"/>
          <p:cNvSpPr/>
          <p:nvPr/>
        </p:nvSpPr>
        <p:spPr>
          <a:xfrm rot="13440000">
            <a:off x="7665720" y="4059555"/>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8" name="Cuadro de texto 17"/>
          <p:cNvSpPr txBox="1"/>
          <p:nvPr/>
        </p:nvSpPr>
        <p:spPr>
          <a:xfrm>
            <a:off x="1566545" y="2933700"/>
            <a:ext cx="6015990" cy="2122805"/>
          </a:xfrm>
          <a:prstGeom prst="rect">
            <a:avLst/>
          </a:prstGeom>
          <a:noFill/>
        </p:spPr>
        <p:txBody>
          <a:bodyPr wrap="square" rtlCol="0">
            <a:spAutoFit/>
          </a:bodyPr>
          <a:lstStyle/>
          <a:p>
            <a:pPr algn="ctr"/>
            <a:r>
              <a:rPr lang="es-CO" sz="1200" b="1">
                <a:solidFill>
                  <a:schemeClr val="bg2">
                    <a:lumMod val="25000"/>
                  </a:schemeClr>
                </a:solidFill>
                <a:latin typeface="Open Sans" panose="020B0606030504020204" pitchFamily="34" charset="0"/>
                <a:sym typeface="+mn-ea"/>
              </a:rPr>
              <a:t>Sequedad absoluta y sequedad reproducible</a:t>
            </a:r>
            <a:r>
              <a:rPr lang="es-CO" sz="1200">
                <a:solidFill>
                  <a:schemeClr val="bg2">
                    <a:lumMod val="25000"/>
                  </a:schemeClr>
                </a:solidFill>
                <a:latin typeface="Open Sans" panose="020B0606030504020204" pitchFamily="34" charset="0"/>
                <a:sym typeface="+mn-ea"/>
              </a:rPr>
              <a:t> </a:t>
            </a:r>
          </a:p>
          <a:p>
            <a:pPr algn="l"/>
            <a:r>
              <a:rPr lang="es-CO" sz="1200">
                <a:solidFill>
                  <a:schemeClr val="bg2">
                    <a:lumMod val="25000"/>
                  </a:schemeClr>
                </a:solidFill>
                <a:latin typeface="Open Sans" panose="020B0606030504020204" pitchFamily="34" charset="0"/>
                <a:sym typeface="+mn-ea"/>
              </a:rPr>
              <a:t>Algunas muestras analíticas pueden llevarse al estado de sequedad absoluta por calentamiento prolongado. Sin embargo las condiciones extremas necesarias para la completa expulsión del agua enlazada fuertemente pueden ocasionar efectos secundarios, como la pérdida de dióxido de carbono, de carbonatos o la oxidación de sulfuros. Una muestra que ha experimentado estos cambios, ya no es representativa del material original. En estos casos se debe renunciar a la meta de sequedad absoluta a favor de una meta de sequedad reproducible. Es esencial llegar por lo menos a este estado, de lo contrario el contenido de agua variará con el tiempo, lugar y circunstancias, por ejemplo con la humedad atmosférica.</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703820" y="4098925"/>
            <a:ext cx="585470" cy="58547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227393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Secado y calcinación</a:t>
            </a:r>
          </a:p>
        </p:txBody>
      </p:sp>
      <p:sp>
        <p:nvSpPr>
          <p:cNvPr id="7" name="Cuadro de texto 6"/>
          <p:cNvSpPr txBox="1"/>
          <p:nvPr/>
        </p:nvSpPr>
        <p:spPr>
          <a:xfrm>
            <a:off x="847090" y="1351915"/>
            <a:ext cx="1068197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presencia de agua en una muestra sólida puede producir alteraciones para el análisis de compuestos inorgánicos y orgánicos, por ello es importante el buen secado de la muestra y así evitar también reacciones de hidrólisis que producirían perdidas del analito. El secado se realiza antes de la trituración y homogeneización.</a:t>
            </a:r>
          </a:p>
        </p:txBody>
      </p:sp>
      <p:pic>
        <p:nvPicPr>
          <p:cNvPr id="2" name="Imagen 1" descr="secado"/>
          <p:cNvPicPr>
            <a:picLocks noChangeAspect="1"/>
          </p:cNvPicPr>
          <p:nvPr/>
        </p:nvPicPr>
        <p:blipFill>
          <a:blip r:embed="rId2"/>
          <a:stretch>
            <a:fillRect/>
          </a:stretch>
        </p:blipFill>
        <p:spPr>
          <a:xfrm>
            <a:off x="8955405" y="2147570"/>
            <a:ext cx="2383790" cy="1743710"/>
          </a:xfrm>
          <a:prstGeom prst="rect">
            <a:avLst/>
          </a:prstGeom>
        </p:spPr>
      </p:pic>
      <p:sp>
        <p:nvSpPr>
          <p:cNvPr id="9" name="Rectángulo 8"/>
          <p:cNvSpPr/>
          <p:nvPr/>
        </p:nvSpPr>
        <p:spPr>
          <a:xfrm>
            <a:off x="8413750" y="3977005"/>
            <a:ext cx="3467100" cy="829945"/>
          </a:xfrm>
          <a:prstGeom prst="rect">
            <a:avLst/>
          </a:prstGeom>
        </p:spPr>
        <p:txBody>
          <a:bodyPr wrap="square">
            <a:spAutoFit/>
          </a:bodyPr>
          <a:lstStyle/>
          <a:p>
            <a:pPr algn="ctr">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Diferencia de tonalidad de una muestra de sedimento seco (izquierda) y tras su calcinación a 600ºC durante 24 horas (derecha)</a:t>
            </a:r>
          </a:p>
        </p:txBody>
      </p:sp>
      <p:sp>
        <p:nvSpPr>
          <p:cNvPr id="10" name="Rectángulo 9"/>
          <p:cNvSpPr/>
          <p:nvPr/>
        </p:nvSpPr>
        <p:spPr>
          <a:xfrm>
            <a:off x="847015" y="2147268"/>
            <a:ext cx="2784475"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Tipos de secado y calcinación</a:t>
            </a:r>
          </a:p>
        </p:txBody>
      </p:sp>
      <p:sp>
        <p:nvSpPr>
          <p:cNvPr id="11" name="Rectángulo redondeado 10"/>
          <p:cNvSpPr/>
          <p:nvPr/>
        </p:nvSpPr>
        <p:spPr>
          <a:xfrm>
            <a:off x="847090" y="2552700"/>
            <a:ext cx="7429500" cy="356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7" name="Rectángulo 16"/>
          <p:cNvSpPr/>
          <p:nvPr/>
        </p:nvSpPr>
        <p:spPr>
          <a:xfrm>
            <a:off x="1417320" y="2814955"/>
            <a:ext cx="6286500" cy="3050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6" name="Triángulo rectángulo 25"/>
          <p:cNvSpPr/>
          <p:nvPr/>
        </p:nvSpPr>
        <p:spPr>
          <a:xfrm rot="13440000">
            <a:off x="7665720" y="4059555"/>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8" name="Cuadro de texto 17"/>
          <p:cNvSpPr txBox="1"/>
          <p:nvPr/>
        </p:nvSpPr>
        <p:spPr>
          <a:xfrm>
            <a:off x="1468120" y="2832100"/>
            <a:ext cx="6285865" cy="3046095"/>
          </a:xfrm>
          <a:prstGeom prst="rect">
            <a:avLst/>
          </a:prstGeom>
          <a:noFill/>
        </p:spPr>
        <p:txBody>
          <a:bodyPr wrap="square" rtlCol="0">
            <a:spAutoFit/>
          </a:bodyPr>
          <a:lstStyle/>
          <a:p>
            <a:pPr algn="ctr"/>
            <a:r>
              <a:rPr lang="es-CO" sz="1200" b="1">
                <a:solidFill>
                  <a:schemeClr val="bg2">
                    <a:lumMod val="25000"/>
                  </a:schemeClr>
                </a:solidFill>
                <a:latin typeface="Open Sans" panose="020B0606030504020204" pitchFamily="34" charset="0"/>
                <a:sym typeface="+mn-ea"/>
              </a:rPr>
              <a:t>Secado por calentamiento</a:t>
            </a:r>
            <a:endParaRPr lang="es-CO" sz="1200">
              <a:solidFill>
                <a:schemeClr val="bg2">
                  <a:lumMod val="25000"/>
                </a:schemeClr>
              </a:solidFill>
              <a:latin typeface="Open Sans" panose="020B0606030504020204" pitchFamily="34" charset="0"/>
              <a:sym typeface="+mn-ea"/>
            </a:endParaRPr>
          </a:p>
          <a:p>
            <a:pPr algn="l"/>
            <a:r>
              <a:rPr lang="es-CO" sz="1200">
                <a:solidFill>
                  <a:schemeClr val="bg2">
                    <a:lumMod val="25000"/>
                  </a:schemeClr>
                </a:solidFill>
                <a:latin typeface="Open Sans" panose="020B0606030504020204" pitchFamily="34" charset="0"/>
                <a:sym typeface="+mn-ea"/>
              </a:rPr>
              <a:t>Se realiza con hornos, mecheros y estufas. El método más común para lograr sequedad reproducible es calentar la muestra durante una o más horas a 105 – 110 °C en una estufa o en un horno bien ventilados. Este tratamiento es a menudo insuficiente para expulsar el agua fuertemente enlazada, pero elimina de la muestra el agua débilmente enlazada. Esta es la fracción de agua que mostrará más variaciones con las condiciones atmosféricas y por ello su eliminación da, en general, muestras de un estado de sequedad suficientemente reproducible. Sin embargo, esta temperatura es suficientemente alta para causar reacciones secundarias indeseables en ciertas sustancias. </a:t>
            </a:r>
          </a:p>
          <a:p>
            <a:pPr algn="l"/>
            <a:r>
              <a:rPr lang="es-CO" sz="1200">
                <a:solidFill>
                  <a:schemeClr val="bg2">
                    <a:lumMod val="25000"/>
                  </a:schemeClr>
                </a:solidFill>
                <a:latin typeface="Open Sans" panose="020B0606030504020204" pitchFamily="34" charset="0"/>
                <a:sym typeface="+mn-ea"/>
              </a:rPr>
              <a:t>La temperatura de secado escogida ha de ser siempre una fórmula de compromiso entre los requisitos de sequedad completa y la prevención de reacciones secundarias. La muestra ha de colocarse en la estufa de desecación de manera tal que el aire tenga libre acceso a toda la muestra. Cuando se necesitan temperaturas más altas se pueden usar mecheros.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703820" y="4098925"/>
            <a:ext cx="585470" cy="585470"/>
          </a:xfrm>
          <a:prstGeom prst="rect">
            <a:avLst/>
          </a:prstGeom>
        </p:spPr>
      </p:pic>
      <p:sp>
        <p:nvSpPr>
          <p:cNvPr id="25" name="Triángulo rectángulo 24"/>
          <p:cNvSpPr/>
          <p:nvPr/>
        </p:nvSpPr>
        <p:spPr>
          <a:xfrm rot="2700000">
            <a:off x="997585" y="4059555"/>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227393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Secado y calcinación</a:t>
            </a:r>
          </a:p>
        </p:txBody>
      </p:sp>
      <p:sp>
        <p:nvSpPr>
          <p:cNvPr id="7" name="Cuadro de texto 6"/>
          <p:cNvSpPr txBox="1"/>
          <p:nvPr/>
        </p:nvSpPr>
        <p:spPr>
          <a:xfrm>
            <a:off x="847090" y="1351915"/>
            <a:ext cx="1068197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presencia de agua en una muestra sólida puede producir alteraciones para el análisis de compuestos inorgánicos y orgánicos, por ello es importante el buen secado de la muestra y así evitar también reacciones de hidrólisis que producirían perdidas del analito. El secado se realiza antes de la trituración y homogeneización.</a:t>
            </a:r>
          </a:p>
        </p:txBody>
      </p:sp>
      <p:pic>
        <p:nvPicPr>
          <p:cNvPr id="2" name="Imagen 1" descr="secado"/>
          <p:cNvPicPr>
            <a:picLocks noChangeAspect="1"/>
          </p:cNvPicPr>
          <p:nvPr/>
        </p:nvPicPr>
        <p:blipFill>
          <a:blip r:embed="rId2"/>
          <a:stretch>
            <a:fillRect/>
          </a:stretch>
        </p:blipFill>
        <p:spPr>
          <a:xfrm>
            <a:off x="8955405" y="2147570"/>
            <a:ext cx="2383790" cy="1743710"/>
          </a:xfrm>
          <a:prstGeom prst="rect">
            <a:avLst/>
          </a:prstGeom>
        </p:spPr>
      </p:pic>
      <p:sp>
        <p:nvSpPr>
          <p:cNvPr id="9" name="Rectángulo 8"/>
          <p:cNvSpPr/>
          <p:nvPr/>
        </p:nvSpPr>
        <p:spPr>
          <a:xfrm>
            <a:off x="8413750" y="3977005"/>
            <a:ext cx="3467100" cy="829945"/>
          </a:xfrm>
          <a:prstGeom prst="rect">
            <a:avLst/>
          </a:prstGeom>
        </p:spPr>
        <p:txBody>
          <a:bodyPr wrap="square">
            <a:spAutoFit/>
          </a:bodyPr>
          <a:lstStyle/>
          <a:p>
            <a:pPr algn="ctr">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Diferencia de tonalidad de una muestra de sedimento seco (izquierda) y tras su calcinación a 600ºC durante 24 horas (derecha)</a:t>
            </a:r>
          </a:p>
        </p:txBody>
      </p:sp>
      <p:sp>
        <p:nvSpPr>
          <p:cNvPr id="10" name="Rectángulo 9"/>
          <p:cNvSpPr/>
          <p:nvPr/>
        </p:nvSpPr>
        <p:spPr>
          <a:xfrm>
            <a:off x="847015" y="2147268"/>
            <a:ext cx="2784475"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Tipos de secado y calcinación</a:t>
            </a:r>
          </a:p>
        </p:txBody>
      </p:sp>
      <p:sp>
        <p:nvSpPr>
          <p:cNvPr id="11" name="Rectángulo redondeado 10"/>
          <p:cNvSpPr/>
          <p:nvPr/>
        </p:nvSpPr>
        <p:spPr>
          <a:xfrm>
            <a:off x="847090" y="2552700"/>
            <a:ext cx="7429500" cy="35674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7" name="Rectángulo 16"/>
          <p:cNvSpPr/>
          <p:nvPr/>
        </p:nvSpPr>
        <p:spPr>
          <a:xfrm>
            <a:off x="1417320" y="2814955"/>
            <a:ext cx="6286500" cy="30505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8" name="Cuadro de texto 17"/>
          <p:cNvSpPr txBox="1"/>
          <p:nvPr/>
        </p:nvSpPr>
        <p:spPr>
          <a:xfrm>
            <a:off x="1468120" y="2832100"/>
            <a:ext cx="6285865" cy="3046095"/>
          </a:xfrm>
          <a:prstGeom prst="rect">
            <a:avLst/>
          </a:prstGeom>
          <a:noFill/>
        </p:spPr>
        <p:txBody>
          <a:bodyPr wrap="square" rtlCol="0">
            <a:spAutoFit/>
          </a:bodyPr>
          <a:lstStyle/>
          <a:p>
            <a:pPr algn="ctr"/>
            <a:r>
              <a:rPr lang="es-CO" sz="1200" b="1">
                <a:solidFill>
                  <a:schemeClr val="bg2">
                    <a:lumMod val="25000"/>
                  </a:schemeClr>
                </a:solidFill>
                <a:latin typeface="Open Sans" panose="020B0606030504020204" pitchFamily="34" charset="0"/>
                <a:sym typeface="+mn-ea"/>
              </a:rPr>
              <a:t>Secado y calcinación de precipitados</a:t>
            </a:r>
            <a:endParaRPr lang="es-CO" sz="1200">
              <a:solidFill>
                <a:schemeClr val="bg2">
                  <a:lumMod val="25000"/>
                </a:schemeClr>
              </a:solidFill>
              <a:latin typeface="Open Sans" panose="020B0606030504020204" pitchFamily="34" charset="0"/>
              <a:sym typeface="+mn-ea"/>
            </a:endParaRPr>
          </a:p>
          <a:p>
            <a:pPr algn="l"/>
            <a:r>
              <a:rPr lang="es-CO" sz="1200">
                <a:solidFill>
                  <a:schemeClr val="bg2">
                    <a:lumMod val="25000"/>
                  </a:schemeClr>
                </a:solidFill>
                <a:latin typeface="Open Sans" panose="020B0606030504020204" pitchFamily="34" charset="0"/>
                <a:sym typeface="+mn-ea"/>
              </a:rPr>
              <a:t>En una determinación cuantitativa por un método de determinación gravimétrico, el componente deseado se separa de otros de la muestra por precipitación, lavado y filtración. Sin embargo, la separación no es completa hasta que no se seca el precipitado para eliminar la humedad dejada por las últimas porciones del líquido de lavado. Muchos precipitados pueden secarse bien si se colocan en una estufa a 110 °C, de media hora a 2 horas, a menudo se necesita una temperatura más alta por las siguientes razones:</a:t>
            </a:r>
          </a:p>
          <a:p>
            <a:pPr algn="l"/>
            <a:endParaRPr lang="es-CO" sz="1200">
              <a:solidFill>
                <a:schemeClr val="bg2">
                  <a:lumMod val="25000"/>
                </a:schemeClr>
              </a:solidFill>
              <a:latin typeface="Open Sans" panose="020B0606030504020204" pitchFamily="34" charset="0"/>
              <a:sym typeface="+mn-ea"/>
            </a:endParaRPr>
          </a:p>
          <a:p>
            <a:pPr marL="171450" indent="-171450" algn="l">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Algunas sustancias retienen agua hasta temperaturas mucho más altas que 110 oC. </a:t>
            </a:r>
          </a:p>
          <a:p>
            <a:pPr marL="171450" indent="-171450" algn="l">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Algunos precipitados han de transformarse en otras sustancias de composición química más definida para la pesada. </a:t>
            </a:r>
          </a:p>
          <a:p>
            <a:pPr marL="171450" indent="-171450" algn="l">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quemado y destrucción del papel de filtro requiere temperaturas más altas. Las estufas y los mecheros son muy útiles tanto en el secado como en la calcinación de precipitados.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46570" y="6236970"/>
            <a:ext cx="585470" cy="585470"/>
          </a:xfrm>
          <a:prstGeom prst="rect">
            <a:avLst/>
          </a:prstGeom>
        </p:spPr>
      </p:pic>
      <p:sp>
        <p:nvSpPr>
          <p:cNvPr id="25" name="Triángulo rectángulo 24"/>
          <p:cNvSpPr/>
          <p:nvPr/>
        </p:nvSpPr>
        <p:spPr>
          <a:xfrm rot="2700000">
            <a:off x="997585" y="4059555"/>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52107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50837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53314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60997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pic>
        <p:nvPicPr>
          <p:cNvPr id="19"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221230" y="3823970"/>
            <a:ext cx="585470" cy="585470"/>
          </a:xfrm>
          <a:prstGeom prst="rect">
            <a:avLst/>
          </a:prstGeom>
        </p:spPr>
      </p:pic>
      <p:pic>
        <p:nvPicPr>
          <p:cNvPr id="2" name="Imagen 1" descr="trituradora"/>
          <p:cNvPicPr>
            <a:picLocks noChangeAspect="1"/>
          </p:cNvPicPr>
          <p:nvPr/>
        </p:nvPicPr>
        <p:blipFill>
          <a:blip r:embed="rId4"/>
          <a:stretch>
            <a:fillRect/>
          </a:stretch>
        </p:blipFill>
        <p:spPr>
          <a:xfrm>
            <a:off x="1346200" y="3528695"/>
            <a:ext cx="635000" cy="462915"/>
          </a:xfrm>
          <a:prstGeom prst="rect">
            <a:avLst/>
          </a:prstGeom>
        </p:spPr>
      </p:pic>
      <p:pic>
        <p:nvPicPr>
          <p:cNvPr id="9" name="Imagen 8" descr="trituradora"/>
          <p:cNvPicPr>
            <a:picLocks noChangeAspect="1"/>
          </p:cNvPicPr>
          <p:nvPr/>
        </p:nvPicPr>
        <p:blipFill>
          <a:blip r:embed="rId4"/>
          <a:stretch>
            <a:fillRect/>
          </a:stretch>
        </p:blipFill>
        <p:spPr>
          <a:xfrm>
            <a:off x="6320790" y="3538220"/>
            <a:ext cx="635000" cy="462915"/>
          </a:xfrm>
          <a:prstGeom prst="rect">
            <a:avLst/>
          </a:prstGeom>
        </p:spPr>
      </p:pic>
      <p:pic>
        <p:nvPicPr>
          <p:cNvPr id="10" name="Imagen 9" descr="mortero"/>
          <p:cNvPicPr>
            <a:picLocks noChangeAspect="1"/>
          </p:cNvPicPr>
          <p:nvPr/>
        </p:nvPicPr>
        <p:blipFill>
          <a:blip r:embed="rId5"/>
          <a:stretch>
            <a:fillRect/>
          </a:stretch>
        </p:blipFill>
        <p:spPr>
          <a:xfrm>
            <a:off x="3811905" y="3500120"/>
            <a:ext cx="519430" cy="519430"/>
          </a:xfrm>
          <a:prstGeom prst="rect">
            <a:avLst/>
          </a:prstGeom>
        </p:spPr>
      </p:pic>
      <p:pic>
        <p:nvPicPr>
          <p:cNvPr id="11" name="Imagen 10" descr="mortero"/>
          <p:cNvPicPr>
            <a:picLocks noChangeAspect="1"/>
          </p:cNvPicPr>
          <p:nvPr/>
        </p:nvPicPr>
        <p:blipFill>
          <a:blip r:embed="rId5"/>
          <a:stretch>
            <a:fillRect/>
          </a:stretch>
        </p:blipFill>
        <p:spPr>
          <a:xfrm>
            <a:off x="8796655" y="3500120"/>
            <a:ext cx="519430" cy="51943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134745" y="351726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1127125" y="4014470"/>
            <a:ext cx="2310765" cy="175323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molienda de materiales más suaves es más rápida que la de materiales más duros. Si la muestra es dura, primero se reduce a trozos pequeños en planchas de acero duro usando un martillo como elemento percutor.</a:t>
            </a:r>
          </a:p>
        </p:txBody>
      </p:sp>
      <p:pic>
        <p:nvPicPr>
          <p:cNvPr id="20" name="Imagen 19" descr="btn_limpio"/>
          <p:cNvPicPr>
            <a:picLocks noChangeAspect="1"/>
          </p:cNvPicPr>
          <p:nvPr/>
        </p:nvPicPr>
        <p:blipFill>
          <a:blip r:embed="rId2"/>
          <a:stretch>
            <a:fillRect/>
          </a:stretch>
        </p:blipFill>
        <p:spPr>
          <a:xfrm>
            <a:off x="2035175" y="5727065"/>
            <a:ext cx="1267460" cy="379730"/>
          </a:xfrm>
          <a:prstGeom prst="rect">
            <a:avLst/>
          </a:prstGeom>
        </p:spPr>
      </p:pic>
      <p:sp>
        <p:nvSpPr>
          <p:cNvPr id="21" name="Cuadro de texto 20"/>
          <p:cNvSpPr txBox="1"/>
          <p:nvPr/>
        </p:nvSpPr>
        <p:spPr>
          <a:xfrm>
            <a:off x="1900555" y="579945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757805" y="5798185"/>
            <a:ext cx="585470" cy="585470"/>
          </a:xfrm>
          <a:prstGeom prst="rect">
            <a:avLst/>
          </a:prstGeom>
        </p:spPr>
      </p:pic>
      <p:pic>
        <p:nvPicPr>
          <p:cNvPr id="11" name="Imagen 10" descr="trituradora"/>
          <p:cNvPicPr>
            <a:picLocks noChangeAspect="1"/>
          </p:cNvPicPr>
          <p:nvPr/>
        </p:nvPicPr>
        <p:blipFill>
          <a:blip r:embed="rId5"/>
          <a:stretch>
            <a:fillRect/>
          </a:stretch>
        </p:blipFill>
        <p:spPr>
          <a:xfrm>
            <a:off x="1346200" y="3528695"/>
            <a:ext cx="635000" cy="462915"/>
          </a:xfrm>
          <a:prstGeom prst="rect">
            <a:avLst/>
          </a:prstGeom>
        </p:spPr>
      </p:pic>
      <p:pic>
        <p:nvPicPr>
          <p:cNvPr id="16" name="Imagen 15" descr="trituradora"/>
          <p:cNvPicPr>
            <a:picLocks noChangeAspect="1"/>
          </p:cNvPicPr>
          <p:nvPr/>
        </p:nvPicPr>
        <p:blipFill>
          <a:blip r:embed="rId5"/>
          <a:stretch>
            <a:fillRect/>
          </a:stretch>
        </p:blipFill>
        <p:spPr>
          <a:xfrm>
            <a:off x="6320790" y="3538220"/>
            <a:ext cx="635000" cy="462915"/>
          </a:xfrm>
          <a:prstGeom prst="rect">
            <a:avLst/>
          </a:prstGeom>
        </p:spPr>
      </p:pic>
      <p:pic>
        <p:nvPicPr>
          <p:cNvPr id="17" name="Imagen 16" descr="mortero"/>
          <p:cNvPicPr>
            <a:picLocks noChangeAspect="1"/>
          </p:cNvPicPr>
          <p:nvPr/>
        </p:nvPicPr>
        <p:blipFill>
          <a:blip r:embed="rId6"/>
          <a:stretch>
            <a:fillRect/>
          </a:stretch>
        </p:blipFill>
        <p:spPr>
          <a:xfrm>
            <a:off x="3811905" y="3500120"/>
            <a:ext cx="519430" cy="519430"/>
          </a:xfrm>
          <a:prstGeom prst="rect">
            <a:avLst/>
          </a:prstGeom>
        </p:spPr>
      </p:pic>
      <p:pic>
        <p:nvPicPr>
          <p:cNvPr id="18" name="Imagen 17" descr="mortero"/>
          <p:cNvPicPr>
            <a:picLocks noChangeAspect="1"/>
          </p:cNvPicPr>
          <p:nvPr/>
        </p:nvPicPr>
        <p:blipFill>
          <a:blip r:embed="rId6"/>
          <a:stretch>
            <a:fillRect/>
          </a:stretch>
        </p:blipFill>
        <p:spPr>
          <a:xfrm>
            <a:off x="8796655" y="3500120"/>
            <a:ext cx="519430" cy="51943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134745" y="351726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1127125" y="4014470"/>
            <a:ext cx="2310765" cy="175323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molienda de materiales más suaves es más rápida que la de materiales más duros. Si la muestra es dura, primero se reduce a trozos pequeños en planchas de acero duro usando un martillo como elemento percutor.</a:t>
            </a:r>
          </a:p>
        </p:txBody>
      </p:sp>
      <p:pic>
        <p:nvPicPr>
          <p:cNvPr id="20" name="Imagen 19" descr="btn_limpio"/>
          <p:cNvPicPr>
            <a:picLocks noChangeAspect="1"/>
          </p:cNvPicPr>
          <p:nvPr/>
        </p:nvPicPr>
        <p:blipFill>
          <a:blip r:embed="rId2"/>
          <a:stretch>
            <a:fillRect/>
          </a:stretch>
        </p:blipFill>
        <p:spPr>
          <a:xfrm>
            <a:off x="2035175" y="5727065"/>
            <a:ext cx="1267460" cy="379730"/>
          </a:xfrm>
          <a:prstGeom prst="rect">
            <a:avLst/>
          </a:prstGeom>
        </p:spPr>
      </p:pic>
      <p:sp>
        <p:nvSpPr>
          <p:cNvPr id="21" name="Cuadro de texto 20"/>
          <p:cNvSpPr txBox="1"/>
          <p:nvPr/>
        </p:nvSpPr>
        <p:spPr>
          <a:xfrm>
            <a:off x="1900555" y="579945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757805" y="579818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766445"/>
            <a:ext cx="9662160" cy="496062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77035" y="1026160"/>
            <a:ext cx="8521700" cy="1014730"/>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Proceso</a:t>
            </a:r>
          </a:p>
          <a:p>
            <a:pPr indent="0" algn="ctr">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Se pueden evitar pérdidas de material rodeando la muestra con algún reborde. Normalmente el mortero y la mano son de acero duro al tungsteno, de esta manera se logra reducir a polvo grueso que, posteriormente, se pulverizará en pequeñas porciones mediante morteros.</a:t>
            </a:r>
          </a:p>
        </p:txBody>
      </p:sp>
      <p:sp>
        <p:nvSpPr>
          <p:cNvPr id="23" name="Óvalo 22"/>
          <p:cNvSpPr/>
          <p:nvPr/>
        </p:nvSpPr>
        <p:spPr>
          <a:xfrm>
            <a:off x="10052050" y="9207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052050" y="1014730"/>
            <a:ext cx="585470" cy="585470"/>
          </a:xfrm>
          <a:prstGeom prst="rect">
            <a:avLst/>
          </a:prstGeom>
        </p:spPr>
      </p:pic>
      <p:pic>
        <p:nvPicPr>
          <p:cNvPr id="18" name="Imagen 17" descr="molienda1"/>
          <p:cNvPicPr>
            <a:picLocks noChangeAspect="1"/>
          </p:cNvPicPr>
          <p:nvPr/>
        </p:nvPicPr>
        <p:blipFill>
          <a:blip r:embed="rId5"/>
          <a:stretch>
            <a:fillRect/>
          </a:stretch>
        </p:blipFill>
        <p:spPr>
          <a:xfrm>
            <a:off x="8798560" y="1790065"/>
            <a:ext cx="1400175" cy="1314450"/>
          </a:xfrm>
          <a:prstGeom prst="rect">
            <a:avLst/>
          </a:prstGeom>
        </p:spPr>
      </p:pic>
      <p:sp>
        <p:nvSpPr>
          <p:cNvPr id="22" name="Cuadro de texto 21"/>
          <p:cNvSpPr txBox="1"/>
          <p:nvPr/>
        </p:nvSpPr>
        <p:spPr>
          <a:xfrm>
            <a:off x="1677035" y="2137410"/>
            <a:ext cx="7122160" cy="1198880"/>
          </a:xfrm>
          <a:prstGeom prst="rect">
            <a:avLst/>
          </a:prstGeom>
          <a:noFill/>
        </p:spPr>
        <p:txBody>
          <a:bodyPr wrap="square" rtlCol="0">
            <a:spAutoFit/>
          </a:bodyPr>
          <a:lstStyle/>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Se puede producir abrasión de las superficies del molino debido al desgaste mecánico, este hecho puede contaminar de forma grave la muestra, es por ello que las superficies de los molinos suelen fabricarse con materiales como acero endurecido o ágata, para reducir de forma considerable dicha contaminación.</a:t>
            </a: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Las principales herramientas que se utilizan para reducir el tamaño de partícula de los sólidos son las siguientes:</a:t>
            </a:r>
          </a:p>
        </p:txBody>
      </p:sp>
      <p:sp>
        <p:nvSpPr>
          <p:cNvPr id="24" name="Rectángulo 23"/>
          <p:cNvSpPr/>
          <p:nvPr/>
        </p:nvSpPr>
        <p:spPr>
          <a:xfrm>
            <a:off x="8258175" y="3122930"/>
            <a:ext cx="2480310" cy="460375"/>
          </a:xfrm>
          <a:prstGeom prst="rect">
            <a:avLst/>
          </a:prstGeom>
        </p:spPr>
        <p:txBody>
          <a:bodyPr wrap="square">
            <a:spAutoFit/>
          </a:bodyPr>
          <a:lstStyle/>
          <a:p>
            <a:pPr algn="ctr">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Reducción de muestras duras con triturador</a:t>
            </a:r>
          </a:p>
        </p:txBody>
      </p:sp>
      <p:sp>
        <p:nvSpPr>
          <p:cNvPr id="26" name="Rectángulo 25"/>
          <p:cNvSpPr/>
          <p:nvPr/>
        </p:nvSpPr>
        <p:spPr>
          <a:xfrm>
            <a:off x="2757805" y="5073650"/>
            <a:ext cx="1506855" cy="460375"/>
          </a:xfrm>
          <a:prstGeom prst="rect">
            <a:avLst/>
          </a:prstGeom>
        </p:spPr>
        <p:txBody>
          <a:bodyPr wrap="square">
            <a:spAutoFit/>
          </a:bodyPr>
          <a:lstStyle/>
          <a:p>
            <a:pPr algn="ctr">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Trituradora de mandíbulas</a:t>
            </a:r>
          </a:p>
        </p:txBody>
      </p:sp>
      <p:sp>
        <p:nvSpPr>
          <p:cNvPr id="27" name="Rectángulo 26"/>
          <p:cNvSpPr/>
          <p:nvPr/>
        </p:nvSpPr>
        <p:spPr>
          <a:xfrm>
            <a:off x="4649470" y="5073650"/>
            <a:ext cx="1380490" cy="460375"/>
          </a:xfrm>
          <a:prstGeom prst="rect">
            <a:avLst/>
          </a:prstGeom>
        </p:spPr>
        <p:txBody>
          <a:bodyPr wrap="square">
            <a:spAutoFit/>
          </a:bodyPr>
          <a:lstStyle/>
          <a:p>
            <a:pPr algn="ctr">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Molino martillos</a:t>
            </a:r>
          </a:p>
        </p:txBody>
      </p:sp>
      <p:sp>
        <p:nvSpPr>
          <p:cNvPr id="28" name="Rectángulo 27"/>
          <p:cNvSpPr/>
          <p:nvPr/>
        </p:nvSpPr>
        <p:spPr>
          <a:xfrm>
            <a:off x="6096635" y="5073650"/>
            <a:ext cx="1051560" cy="460375"/>
          </a:xfrm>
          <a:prstGeom prst="rect">
            <a:avLst/>
          </a:prstGeom>
        </p:spPr>
        <p:txBody>
          <a:bodyPr wrap="square">
            <a:spAutoFit/>
          </a:bodyPr>
          <a:lstStyle/>
          <a:p>
            <a:pPr algn="ctr">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Molino bolas</a:t>
            </a:r>
          </a:p>
        </p:txBody>
      </p:sp>
      <p:sp>
        <p:nvSpPr>
          <p:cNvPr id="29" name="Rectángulo 28"/>
          <p:cNvSpPr/>
          <p:nvPr/>
        </p:nvSpPr>
        <p:spPr>
          <a:xfrm>
            <a:off x="7185025" y="5073650"/>
            <a:ext cx="1506855" cy="460375"/>
          </a:xfrm>
          <a:prstGeom prst="rect">
            <a:avLst/>
          </a:prstGeom>
        </p:spPr>
        <p:txBody>
          <a:bodyPr wrap="square">
            <a:spAutoFit/>
          </a:bodyPr>
          <a:lstStyle/>
          <a:p>
            <a:pPr algn="ctr">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Molino de cuchillas</a:t>
            </a:r>
          </a:p>
        </p:txBody>
      </p:sp>
      <p:sp>
        <p:nvSpPr>
          <p:cNvPr id="30" name="Rectángulo 29"/>
          <p:cNvSpPr/>
          <p:nvPr/>
        </p:nvSpPr>
        <p:spPr>
          <a:xfrm>
            <a:off x="8430895" y="4921250"/>
            <a:ext cx="1464945" cy="645160"/>
          </a:xfrm>
          <a:prstGeom prst="rect">
            <a:avLst/>
          </a:prstGeom>
        </p:spPr>
        <p:txBody>
          <a:bodyPr wrap="square">
            <a:spAutoFit/>
          </a:bodyPr>
          <a:lstStyle/>
          <a:p>
            <a:pPr algn="ctr">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Molino de laboratorio (cuchillas)</a:t>
            </a:r>
          </a:p>
        </p:txBody>
      </p:sp>
      <p:pic>
        <p:nvPicPr>
          <p:cNvPr id="31" name="Imagen 30" descr="maquinaria"/>
          <p:cNvPicPr>
            <a:picLocks noChangeAspect="1"/>
          </p:cNvPicPr>
          <p:nvPr/>
        </p:nvPicPr>
        <p:blipFill>
          <a:blip r:embed="rId6"/>
          <a:stretch>
            <a:fillRect/>
          </a:stretch>
        </p:blipFill>
        <p:spPr>
          <a:xfrm>
            <a:off x="2806065" y="3718560"/>
            <a:ext cx="6764655" cy="1223645"/>
          </a:xfrm>
          <a:prstGeom prst="rect">
            <a:avLst/>
          </a:prstGeom>
        </p:spPr>
      </p:pic>
      <p:sp>
        <p:nvSpPr>
          <p:cNvPr id="32" name="Rectángulo 31"/>
          <p:cNvSpPr/>
          <p:nvPr/>
        </p:nvSpPr>
        <p:spPr>
          <a:xfrm>
            <a:off x="1795780" y="3415665"/>
            <a:ext cx="3094355" cy="275590"/>
          </a:xfrm>
          <a:prstGeom prst="rect">
            <a:avLst/>
          </a:prstGeom>
        </p:spPr>
        <p:txBody>
          <a:bodyPr wrap="square">
            <a:spAutoFit/>
          </a:bodyPr>
          <a:lstStyle/>
          <a:p>
            <a:pPr algn="l">
              <a:lnSpc>
                <a:spcPct val="100000"/>
              </a:lnSpc>
              <a:spcAft>
                <a:spcPts val="800"/>
              </a:spcAft>
            </a:pP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Maquinaria de reducción de tamaño</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52107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50837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53314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60997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pic>
        <p:nvPicPr>
          <p:cNvPr id="19"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820920" y="3707130"/>
            <a:ext cx="585470" cy="585470"/>
          </a:xfrm>
          <a:prstGeom prst="rect">
            <a:avLst/>
          </a:prstGeom>
        </p:spPr>
      </p:pic>
      <p:pic>
        <p:nvPicPr>
          <p:cNvPr id="2" name="Imagen 1" descr="trituradora"/>
          <p:cNvPicPr>
            <a:picLocks noChangeAspect="1"/>
          </p:cNvPicPr>
          <p:nvPr/>
        </p:nvPicPr>
        <p:blipFill>
          <a:blip r:embed="rId4"/>
          <a:stretch>
            <a:fillRect/>
          </a:stretch>
        </p:blipFill>
        <p:spPr>
          <a:xfrm>
            <a:off x="1346200" y="3528695"/>
            <a:ext cx="635000" cy="462915"/>
          </a:xfrm>
          <a:prstGeom prst="rect">
            <a:avLst/>
          </a:prstGeom>
        </p:spPr>
      </p:pic>
      <p:pic>
        <p:nvPicPr>
          <p:cNvPr id="9" name="Imagen 8" descr="trituradora"/>
          <p:cNvPicPr>
            <a:picLocks noChangeAspect="1"/>
          </p:cNvPicPr>
          <p:nvPr/>
        </p:nvPicPr>
        <p:blipFill>
          <a:blip r:embed="rId4"/>
          <a:stretch>
            <a:fillRect/>
          </a:stretch>
        </p:blipFill>
        <p:spPr>
          <a:xfrm>
            <a:off x="6320790" y="3538220"/>
            <a:ext cx="635000" cy="462915"/>
          </a:xfrm>
          <a:prstGeom prst="rect">
            <a:avLst/>
          </a:prstGeom>
        </p:spPr>
      </p:pic>
      <p:pic>
        <p:nvPicPr>
          <p:cNvPr id="10" name="Imagen 9" descr="mortero"/>
          <p:cNvPicPr>
            <a:picLocks noChangeAspect="1"/>
          </p:cNvPicPr>
          <p:nvPr/>
        </p:nvPicPr>
        <p:blipFill>
          <a:blip r:embed="rId5"/>
          <a:stretch>
            <a:fillRect/>
          </a:stretch>
        </p:blipFill>
        <p:spPr>
          <a:xfrm>
            <a:off x="3811905" y="3500120"/>
            <a:ext cx="519430" cy="519430"/>
          </a:xfrm>
          <a:prstGeom prst="rect">
            <a:avLst/>
          </a:prstGeom>
        </p:spPr>
      </p:pic>
      <p:pic>
        <p:nvPicPr>
          <p:cNvPr id="11" name="Imagen 10" descr="mortero"/>
          <p:cNvPicPr>
            <a:picLocks noChangeAspect="1"/>
          </p:cNvPicPr>
          <p:nvPr/>
        </p:nvPicPr>
        <p:blipFill>
          <a:blip r:embed="rId5"/>
          <a:stretch>
            <a:fillRect/>
          </a:stretch>
        </p:blipFill>
        <p:spPr>
          <a:xfrm>
            <a:off x="8796655" y="3500120"/>
            <a:ext cx="519430" cy="51943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653155" y="34880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3645535" y="3985260"/>
            <a:ext cx="2596515" cy="193802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Trituradoras mandíbula.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martillos.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bolas para muestras de tamaño mediano.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discos.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barras.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rulos y muelas.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Morteros de diferentes materiales.</a:t>
            </a:r>
          </a:p>
        </p:txBody>
      </p:sp>
      <p:pic>
        <p:nvPicPr>
          <p:cNvPr id="20" name="Imagen 19" descr="btn_limpio"/>
          <p:cNvPicPr>
            <a:picLocks noChangeAspect="1"/>
          </p:cNvPicPr>
          <p:nvPr/>
        </p:nvPicPr>
        <p:blipFill>
          <a:blip r:embed="rId2"/>
          <a:stretch>
            <a:fillRect/>
          </a:stretch>
        </p:blipFill>
        <p:spPr>
          <a:xfrm>
            <a:off x="4672330" y="5738495"/>
            <a:ext cx="1267460" cy="379730"/>
          </a:xfrm>
          <a:prstGeom prst="rect">
            <a:avLst/>
          </a:prstGeom>
        </p:spPr>
      </p:pic>
      <p:sp>
        <p:nvSpPr>
          <p:cNvPr id="21" name="Cuadro de texto 20"/>
          <p:cNvSpPr txBox="1"/>
          <p:nvPr/>
        </p:nvSpPr>
        <p:spPr>
          <a:xfrm>
            <a:off x="4530725" y="578040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96560" y="5780405"/>
            <a:ext cx="585470" cy="585470"/>
          </a:xfrm>
          <a:prstGeom prst="rect">
            <a:avLst/>
          </a:prstGeom>
        </p:spPr>
      </p:pic>
      <p:pic>
        <p:nvPicPr>
          <p:cNvPr id="10" name="Imagen 9" descr="trituradora"/>
          <p:cNvPicPr>
            <a:picLocks noChangeAspect="1"/>
          </p:cNvPicPr>
          <p:nvPr/>
        </p:nvPicPr>
        <p:blipFill>
          <a:blip r:embed="rId5"/>
          <a:stretch>
            <a:fillRect/>
          </a:stretch>
        </p:blipFill>
        <p:spPr>
          <a:xfrm>
            <a:off x="1346200" y="3528695"/>
            <a:ext cx="635000" cy="462915"/>
          </a:xfrm>
          <a:prstGeom prst="rect">
            <a:avLst/>
          </a:prstGeom>
        </p:spPr>
      </p:pic>
      <p:pic>
        <p:nvPicPr>
          <p:cNvPr id="11" name="Imagen 10" descr="trituradora"/>
          <p:cNvPicPr>
            <a:picLocks noChangeAspect="1"/>
          </p:cNvPicPr>
          <p:nvPr/>
        </p:nvPicPr>
        <p:blipFill>
          <a:blip r:embed="rId5"/>
          <a:stretch>
            <a:fillRect/>
          </a:stretch>
        </p:blipFill>
        <p:spPr>
          <a:xfrm>
            <a:off x="6320790" y="3538220"/>
            <a:ext cx="635000" cy="462915"/>
          </a:xfrm>
          <a:prstGeom prst="rect">
            <a:avLst/>
          </a:prstGeom>
        </p:spPr>
      </p:pic>
      <p:pic>
        <p:nvPicPr>
          <p:cNvPr id="16" name="Imagen 15" descr="mortero"/>
          <p:cNvPicPr>
            <a:picLocks noChangeAspect="1"/>
          </p:cNvPicPr>
          <p:nvPr/>
        </p:nvPicPr>
        <p:blipFill>
          <a:blip r:embed="rId6"/>
          <a:stretch>
            <a:fillRect/>
          </a:stretch>
        </p:blipFill>
        <p:spPr>
          <a:xfrm>
            <a:off x="3811905" y="3500120"/>
            <a:ext cx="519430" cy="519430"/>
          </a:xfrm>
          <a:prstGeom prst="rect">
            <a:avLst/>
          </a:prstGeom>
        </p:spPr>
      </p:pic>
      <p:pic>
        <p:nvPicPr>
          <p:cNvPr id="17" name="Imagen 16" descr="mortero"/>
          <p:cNvPicPr>
            <a:picLocks noChangeAspect="1"/>
          </p:cNvPicPr>
          <p:nvPr/>
        </p:nvPicPr>
        <p:blipFill>
          <a:blip r:embed="rId6"/>
          <a:stretch>
            <a:fillRect/>
          </a:stretch>
        </p:blipFill>
        <p:spPr>
          <a:xfrm>
            <a:off x="8796655" y="3500120"/>
            <a:ext cx="519430" cy="51943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653155" y="34880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3645535" y="3985260"/>
            <a:ext cx="2596515" cy="193802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Trituradoras mandíbula.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martillos.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bolas para muestras de tamaño mediano.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discos.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barras.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rulos y muelas.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Morteros de diferentes materiales.</a:t>
            </a:r>
          </a:p>
        </p:txBody>
      </p:sp>
      <p:pic>
        <p:nvPicPr>
          <p:cNvPr id="20" name="Imagen 19" descr="btn_limpio"/>
          <p:cNvPicPr>
            <a:picLocks noChangeAspect="1"/>
          </p:cNvPicPr>
          <p:nvPr/>
        </p:nvPicPr>
        <p:blipFill>
          <a:blip r:embed="rId2"/>
          <a:stretch>
            <a:fillRect/>
          </a:stretch>
        </p:blipFill>
        <p:spPr>
          <a:xfrm>
            <a:off x="4672330" y="5738495"/>
            <a:ext cx="1267460" cy="379730"/>
          </a:xfrm>
          <a:prstGeom prst="rect">
            <a:avLst/>
          </a:prstGeom>
        </p:spPr>
      </p:pic>
      <p:sp>
        <p:nvSpPr>
          <p:cNvPr id="21" name="Cuadro de texto 20"/>
          <p:cNvSpPr txBox="1"/>
          <p:nvPr/>
        </p:nvSpPr>
        <p:spPr>
          <a:xfrm>
            <a:off x="4530725" y="578040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96560" y="578040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766445"/>
            <a:ext cx="9662160" cy="52901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77035" y="1026160"/>
            <a:ext cx="8521700" cy="2491740"/>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Trituradoras de mandíbula</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También se le conoce con el nombre de trituradora de quijada, es una máquina utilizada para trituración gruesa y media y las partículas trituradas que se obtienen no son tan finas como resultarían de otro proceso de trituración. El campo que más utiliza estas trituradoras es el de la producción mineral e industrial. </a:t>
            </a:r>
          </a:p>
          <a:p>
            <a:pPr indent="0" algn="l">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La trituradora de mandíbula recibe su nombre del movimiento que realiza su placa de trituración, similar a una mandíbula al masticar. El motor de la trituradora produce un movimiento oscilatorio en la placa de trituración y el mineral se introduce por la parte superior de la trituradora (tiene una cavidad amplia que se va reduciendo a medida que el mineral entra en la trituradora). El movimiento oscilatorio y la presión que la placa de trituración ejerce sobre los minerales al hacerlos chocar con la pared interna de la trituradora es lo que provoca que las piedras se fragmenten y se complete la trituración.</a:t>
            </a:r>
          </a:p>
        </p:txBody>
      </p:sp>
      <p:sp>
        <p:nvSpPr>
          <p:cNvPr id="23" name="Óvalo 22"/>
          <p:cNvSpPr/>
          <p:nvPr/>
        </p:nvSpPr>
        <p:spPr>
          <a:xfrm>
            <a:off x="10102850" y="103251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02545"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8" name="Imagen 17" descr="trituradora_mandibula"/>
          <p:cNvPicPr>
            <a:picLocks noChangeAspect="1"/>
          </p:cNvPicPr>
          <p:nvPr/>
        </p:nvPicPr>
        <p:blipFill>
          <a:blip r:embed="rId5"/>
          <a:stretch>
            <a:fillRect/>
          </a:stretch>
        </p:blipFill>
        <p:spPr>
          <a:xfrm>
            <a:off x="4761865" y="3795395"/>
            <a:ext cx="2352675" cy="1943100"/>
          </a:xfrm>
          <a:prstGeom prst="rect">
            <a:avLst/>
          </a:prstGeom>
        </p:spPr>
      </p:pic>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333355" y="3517900"/>
            <a:ext cx="585470" cy="58547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653155" y="34880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3645535" y="3985260"/>
            <a:ext cx="2596515" cy="193802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Trituradoras mandíbula.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martillos.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bolas para muestras de tamaño mediano.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discos.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barras.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rulos y muelas.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Morteros de diferentes materiales.</a:t>
            </a:r>
          </a:p>
        </p:txBody>
      </p:sp>
      <p:pic>
        <p:nvPicPr>
          <p:cNvPr id="20" name="Imagen 19" descr="btn_limpio"/>
          <p:cNvPicPr>
            <a:picLocks noChangeAspect="1"/>
          </p:cNvPicPr>
          <p:nvPr/>
        </p:nvPicPr>
        <p:blipFill>
          <a:blip r:embed="rId2"/>
          <a:stretch>
            <a:fillRect/>
          </a:stretch>
        </p:blipFill>
        <p:spPr>
          <a:xfrm>
            <a:off x="4672330" y="5738495"/>
            <a:ext cx="1267460" cy="379730"/>
          </a:xfrm>
          <a:prstGeom prst="rect">
            <a:avLst/>
          </a:prstGeom>
        </p:spPr>
      </p:pic>
      <p:sp>
        <p:nvSpPr>
          <p:cNvPr id="21" name="Cuadro de texto 20"/>
          <p:cNvSpPr txBox="1"/>
          <p:nvPr/>
        </p:nvSpPr>
        <p:spPr>
          <a:xfrm>
            <a:off x="4530725" y="578040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96560" y="578040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766445"/>
            <a:ext cx="9662160" cy="52901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77035" y="1635760"/>
            <a:ext cx="8521700" cy="1198880"/>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Molinos de martillos</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Son especialmente adecuados para la trituración de arcillas destinadas a la elaboración de productos cerámicos de calidad y alto valor añadido. Su versatilidad los hace además apropiados para la molturación de otros materiales no cerámicos, cuyo grado de molturabilidad y características permitan su trituración por impacto.</a:t>
            </a:r>
          </a:p>
        </p:txBody>
      </p:sp>
      <p:sp>
        <p:nvSpPr>
          <p:cNvPr id="23" name="Óvalo 22"/>
          <p:cNvSpPr/>
          <p:nvPr/>
        </p:nvSpPr>
        <p:spPr>
          <a:xfrm>
            <a:off x="1012317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02545"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Triángulo rectángulo 24"/>
          <p:cNvSpPr/>
          <p:nvPr/>
        </p:nvSpPr>
        <p:spPr>
          <a:xfrm rot="2700000">
            <a:off x="1319530"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2" name="Imagen 21" descr="molino_martillos"/>
          <p:cNvPicPr>
            <a:picLocks noChangeAspect="1"/>
          </p:cNvPicPr>
          <p:nvPr/>
        </p:nvPicPr>
        <p:blipFill>
          <a:blip r:embed="rId5"/>
          <a:stretch>
            <a:fillRect/>
          </a:stretch>
        </p:blipFill>
        <p:spPr>
          <a:xfrm>
            <a:off x="4081780" y="2934335"/>
            <a:ext cx="3768725" cy="2804160"/>
          </a:xfrm>
          <a:prstGeom prst="rect">
            <a:avLst/>
          </a:prstGeom>
        </p:spPr>
      </p:pic>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11435" y="3492500"/>
            <a:ext cx="585470" cy="5854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89560" y="1187148"/>
            <a:ext cx="418973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A Pretratamiento de la muestra</a:t>
            </a:r>
          </a:p>
        </p:txBody>
      </p:sp>
      <p:sp>
        <p:nvSpPr>
          <p:cNvPr id="7" name="Cuadro de texto 6"/>
          <p:cNvSpPr txBox="1"/>
          <p:nvPr/>
        </p:nvSpPr>
        <p:spPr>
          <a:xfrm>
            <a:off x="847090" y="1555115"/>
            <a:ext cx="9940925"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Se conoce por pretratamiento a lo que ocurre entre la toma y el tratamiento de la muestra, donde se van a realizar operaciones físicas sobre la muestra antes de su análisis, por otro lado, se entiende como tratamiento a la etapa en la cual la muestra es sometida a procesos químicos y físicos para prepararla para el posterior análisis.</a:t>
            </a:r>
          </a:p>
        </p:txBody>
      </p:sp>
      <p:sp>
        <p:nvSpPr>
          <p:cNvPr id="100" name="Cuadro de texto 99"/>
          <p:cNvSpPr txBox="1"/>
          <p:nvPr/>
        </p:nvSpPr>
        <p:spPr>
          <a:xfrm>
            <a:off x="890270" y="4768215"/>
            <a:ext cx="9898380" cy="1014730"/>
          </a:xfrm>
          <a:prstGeom prst="rect">
            <a:avLst/>
          </a:prstGeom>
          <a:noFill/>
          <a:ln w="9525">
            <a:noFill/>
          </a:ln>
        </p:spPr>
        <p:txBody>
          <a:bodyPr wrap="square">
            <a:spAutoFit/>
          </a:bodyPr>
          <a:lstStyle/>
          <a:p>
            <a:pPr indent="0"/>
            <a:r>
              <a:rPr lang="es-CO" sz="1200" b="0">
                <a:solidFill>
                  <a:schemeClr val="bg2">
                    <a:lumMod val="25000"/>
                  </a:schemeClr>
                </a:solidFill>
                <a:latin typeface="Open Sans" panose="020B0606030504020204" pitchFamily="34" charset="0"/>
              </a:rPr>
              <a:t>Esta es una etapa importante ya que en ella pueden variar la concentración de los analitos de interés debido a la temperatura, manipulación, exposición a la luz, agitación, etc. Cada muestra hay que tratarla de manera diferente debido a la múltiple variedad de muestras y matrices existentes, que hacen que sea imposible la descripción absoluta de los diversos pretratamientos.</a:t>
            </a:r>
          </a:p>
          <a:p>
            <a:endParaRPr lang="es-CO" sz="1200">
              <a:solidFill>
                <a:schemeClr val="bg2">
                  <a:lumMod val="25000"/>
                </a:schemeClr>
              </a:solidFill>
              <a:latin typeface="Open Sans" panose="020B0606030504020204" pitchFamily="34" charset="0"/>
            </a:endParaRPr>
          </a:p>
        </p:txBody>
      </p:sp>
      <p:pic>
        <p:nvPicPr>
          <p:cNvPr id="2" name="Imagen 1" descr="boton1"/>
          <p:cNvPicPr>
            <a:picLocks noChangeAspect="1"/>
          </p:cNvPicPr>
          <p:nvPr/>
        </p:nvPicPr>
        <p:blipFill>
          <a:blip r:embed="rId2"/>
          <a:stretch>
            <a:fillRect/>
          </a:stretch>
        </p:blipFill>
        <p:spPr>
          <a:xfrm>
            <a:off x="2379345" y="2514600"/>
            <a:ext cx="1676400" cy="1809750"/>
          </a:xfrm>
          <a:prstGeom prst="rect">
            <a:avLst/>
          </a:prstGeom>
        </p:spPr>
      </p:pic>
      <p:pic>
        <p:nvPicPr>
          <p:cNvPr id="3" name="Imagen 2" descr="boton2"/>
          <p:cNvPicPr>
            <a:picLocks noChangeAspect="1"/>
          </p:cNvPicPr>
          <p:nvPr/>
        </p:nvPicPr>
        <p:blipFill>
          <a:blip r:embed="rId3"/>
          <a:stretch>
            <a:fillRect/>
          </a:stretch>
        </p:blipFill>
        <p:spPr>
          <a:xfrm>
            <a:off x="4900930" y="2519680"/>
            <a:ext cx="1647825" cy="1819275"/>
          </a:xfrm>
          <a:prstGeom prst="rect">
            <a:avLst/>
          </a:prstGeom>
        </p:spPr>
      </p:pic>
      <p:pic>
        <p:nvPicPr>
          <p:cNvPr id="4" name="Imagen 3" descr="boton3"/>
          <p:cNvPicPr>
            <a:picLocks noChangeAspect="1"/>
          </p:cNvPicPr>
          <p:nvPr/>
        </p:nvPicPr>
        <p:blipFill>
          <a:blip r:embed="rId4"/>
          <a:stretch>
            <a:fillRect/>
          </a:stretch>
        </p:blipFill>
        <p:spPr>
          <a:xfrm>
            <a:off x="7418705" y="2519680"/>
            <a:ext cx="1628775" cy="1819275"/>
          </a:xfrm>
          <a:prstGeom prst="rect">
            <a:avLst/>
          </a:prstGeom>
        </p:spPr>
      </p:pic>
      <p:pic>
        <p:nvPicPr>
          <p:cNvPr id="2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712460" y="3738880"/>
            <a:ext cx="585470" cy="585470"/>
          </a:xfrm>
          <a:prstGeom prst="rect">
            <a:avLst/>
          </a:prstGeom>
        </p:spPr>
      </p:pic>
      <p:sp>
        <p:nvSpPr>
          <p:cNvPr id="5" name="Rectángulo 4"/>
          <p:cNvSpPr/>
          <p:nvPr/>
        </p:nvSpPr>
        <p:spPr>
          <a:xfrm>
            <a:off x="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9" name="Rectángulo redondeado 8"/>
          <p:cNvSpPr/>
          <p:nvPr/>
        </p:nvSpPr>
        <p:spPr>
          <a:xfrm>
            <a:off x="2022475" y="1344930"/>
            <a:ext cx="8020685" cy="280035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6" name="Óvalo 5"/>
          <p:cNvSpPr/>
          <p:nvPr/>
        </p:nvSpPr>
        <p:spPr>
          <a:xfrm>
            <a:off x="9418320" y="1471295"/>
            <a:ext cx="365125"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457690" y="1550035"/>
            <a:ext cx="585470" cy="585470"/>
          </a:xfrm>
          <a:prstGeom prst="rect">
            <a:avLst/>
          </a:prstGeom>
        </p:spPr>
      </p:pic>
      <p:sp>
        <p:nvSpPr>
          <p:cNvPr id="12" name="Cuadro de texto 11"/>
          <p:cNvSpPr txBox="1"/>
          <p:nvPr/>
        </p:nvSpPr>
        <p:spPr>
          <a:xfrm>
            <a:off x="2559685" y="1836420"/>
            <a:ext cx="7073265" cy="2122805"/>
          </a:xfrm>
          <a:prstGeom prst="rect">
            <a:avLst/>
          </a:prstGeom>
          <a:noFill/>
        </p:spPr>
        <p:txBody>
          <a:bodyPr wrap="square" rtlCol="0">
            <a:spAutoFit/>
          </a:bodyPr>
          <a:lstStyle/>
          <a:p>
            <a:pPr algn="l"/>
            <a:r>
              <a:rPr lang="es-CO" altLang="es-ES" sz="1200" dirty="0">
                <a:solidFill>
                  <a:schemeClr val="bg2">
                    <a:lumMod val="25000"/>
                  </a:schemeClr>
                </a:solidFill>
                <a:latin typeface="Open Sans" panose="020B0606030504020204" pitchFamily="34" charset="0"/>
                <a:sym typeface="+mn-ea"/>
              </a:rPr>
              <a:t>Para conservar la muestra completa e íntegra hay que usar diversas sustancias preservantes, el cómo deben conservarse va a depender de las características de las muestras. Se pueden utilizar ácidos y bases para el control del pH, el almacenamiento de la muestra a baja temperatura (4°C), además de la utilización de envases en color ámbar y guardados en la oscuridad.</a:t>
            </a:r>
          </a:p>
          <a:p>
            <a:pPr algn="l"/>
            <a:r>
              <a:rPr lang="es-CO" altLang="es-ES" sz="1200" dirty="0">
                <a:solidFill>
                  <a:schemeClr val="bg2">
                    <a:lumMod val="25000"/>
                  </a:schemeClr>
                </a:solidFill>
                <a:latin typeface="Open Sans" panose="020B0606030504020204" pitchFamily="34" charset="0"/>
                <a:sym typeface="+mn-ea"/>
              </a:rPr>
              <a:t> </a:t>
            </a:r>
          </a:p>
          <a:p>
            <a:pPr algn="l"/>
            <a:r>
              <a:rPr lang="es-CO" altLang="es-ES" sz="1200" dirty="0">
                <a:solidFill>
                  <a:schemeClr val="bg2">
                    <a:lumMod val="25000"/>
                  </a:schemeClr>
                </a:solidFill>
                <a:latin typeface="Open Sans" panose="020B0606030504020204" pitchFamily="34" charset="0"/>
                <a:sym typeface="+mn-ea"/>
              </a:rPr>
              <a:t>La conservación de la muestra siempre tiene un aspecto cuantitativo asociado a la obtención de resultados reproducibles. Parámetros como el pH, la ausencia de cloro residual, o la temperatura de la muestra, tienen que evaluarse en el lugar de </a:t>
            </a:r>
          </a:p>
          <a:p>
            <a:pPr algn="l"/>
            <a:r>
              <a:rPr lang="es-CO" altLang="es-ES" sz="1200" dirty="0">
                <a:solidFill>
                  <a:schemeClr val="bg2">
                    <a:lumMod val="25000"/>
                  </a:schemeClr>
                </a:solidFill>
                <a:latin typeface="Open Sans" panose="020B0606030504020204" pitchFamily="34" charset="0"/>
                <a:sym typeface="+mn-ea"/>
              </a:rPr>
              <a:t>muestreo y finalmente en el laboratorio. </a:t>
            </a:r>
          </a:p>
          <a:p>
            <a:pPr algn="l"/>
            <a:endParaRPr lang="es-CO" altLang="es-ES" sz="1200" dirty="0">
              <a:solidFill>
                <a:schemeClr val="bg2">
                  <a:lumMod val="25000"/>
                </a:schemeClr>
              </a:solidFill>
              <a:latin typeface="Open Sans" panose="020B0606030504020204" pitchFamily="34" charset="0"/>
              <a:sym typeface="+mn-ea"/>
            </a:endParaRPr>
          </a:p>
        </p:txBody>
      </p:sp>
      <p:pic>
        <p:nvPicPr>
          <p:cNvPr id="10" name="Imagen 9" descr="termometro"/>
          <p:cNvPicPr>
            <a:picLocks noChangeAspect="1"/>
          </p:cNvPicPr>
          <p:nvPr/>
        </p:nvPicPr>
        <p:blipFill>
          <a:blip r:embed="rId7"/>
          <a:stretch>
            <a:fillRect/>
          </a:stretch>
        </p:blipFill>
        <p:spPr>
          <a:xfrm>
            <a:off x="9047480" y="3109595"/>
            <a:ext cx="849630" cy="84963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653155" y="34880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3645535" y="3985260"/>
            <a:ext cx="2596515" cy="193802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Trituradoras mandíbula.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martillos.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bolas para muestras de tamaño mediano.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discos.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barras.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rulos y muelas.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Morteros de diferentes materiales.</a:t>
            </a:r>
          </a:p>
        </p:txBody>
      </p:sp>
      <p:pic>
        <p:nvPicPr>
          <p:cNvPr id="20" name="Imagen 19" descr="btn_limpio"/>
          <p:cNvPicPr>
            <a:picLocks noChangeAspect="1"/>
          </p:cNvPicPr>
          <p:nvPr/>
        </p:nvPicPr>
        <p:blipFill>
          <a:blip r:embed="rId2"/>
          <a:stretch>
            <a:fillRect/>
          </a:stretch>
        </p:blipFill>
        <p:spPr>
          <a:xfrm>
            <a:off x="4672330" y="5738495"/>
            <a:ext cx="1267460" cy="379730"/>
          </a:xfrm>
          <a:prstGeom prst="rect">
            <a:avLst/>
          </a:prstGeom>
        </p:spPr>
      </p:pic>
      <p:sp>
        <p:nvSpPr>
          <p:cNvPr id="21" name="Cuadro de texto 20"/>
          <p:cNvSpPr txBox="1"/>
          <p:nvPr/>
        </p:nvSpPr>
        <p:spPr>
          <a:xfrm>
            <a:off x="4530725" y="578040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96560" y="578040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766445"/>
            <a:ext cx="9662160" cy="52901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77035" y="1635760"/>
            <a:ext cx="8521700" cy="1383665"/>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Molinos de bolas para muestras de tamaño mediano</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Es un dispositivo útil para moler sólidos que no son demasiado duros, consta de una vasija de porcelana que puede ser sellada y rotada mecánicamente. El contenedor se carga con volúmenes iguales de muestra y sílex o bolas de porcelana (de diámetro de 20 a 50 mm). La molienda y trituración tiene lugar cuando las bolas se mueven y golpean con el contenedor que rota. De esta forma se consigue un polvo fino y bien mezclado.</a:t>
            </a:r>
          </a:p>
        </p:txBody>
      </p:sp>
      <p:sp>
        <p:nvSpPr>
          <p:cNvPr id="23" name="Óvalo 22"/>
          <p:cNvSpPr/>
          <p:nvPr/>
        </p:nvSpPr>
        <p:spPr>
          <a:xfrm>
            <a:off x="10102850" y="103251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02545"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Triángulo rectángulo 24"/>
          <p:cNvSpPr/>
          <p:nvPr/>
        </p:nvSpPr>
        <p:spPr>
          <a:xfrm rot="2700000">
            <a:off x="1319530"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8" name="Imagen 17" descr="molino_bolas"/>
          <p:cNvPicPr>
            <a:picLocks noChangeAspect="1"/>
          </p:cNvPicPr>
          <p:nvPr/>
        </p:nvPicPr>
        <p:blipFill>
          <a:blip r:embed="rId5"/>
          <a:stretch>
            <a:fillRect/>
          </a:stretch>
        </p:blipFill>
        <p:spPr>
          <a:xfrm>
            <a:off x="2836545" y="3019425"/>
            <a:ext cx="6370955" cy="2280920"/>
          </a:xfrm>
          <a:prstGeom prst="rect">
            <a:avLst/>
          </a:prstGeom>
        </p:spPr>
      </p:pic>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11435" y="3569335"/>
            <a:ext cx="585470" cy="58547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653155" y="34880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3645535" y="3985260"/>
            <a:ext cx="2596515" cy="193802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Trituradoras mandíbula.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martillos.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bolas para muestras de tamaño mediano.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discos.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barras.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rulos y muelas.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Morteros de diferentes materiales.</a:t>
            </a:r>
          </a:p>
        </p:txBody>
      </p:sp>
      <p:pic>
        <p:nvPicPr>
          <p:cNvPr id="20" name="Imagen 19" descr="btn_limpio"/>
          <p:cNvPicPr>
            <a:picLocks noChangeAspect="1"/>
          </p:cNvPicPr>
          <p:nvPr/>
        </p:nvPicPr>
        <p:blipFill>
          <a:blip r:embed="rId2"/>
          <a:stretch>
            <a:fillRect/>
          </a:stretch>
        </p:blipFill>
        <p:spPr>
          <a:xfrm>
            <a:off x="4672330" y="5738495"/>
            <a:ext cx="1267460" cy="379730"/>
          </a:xfrm>
          <a:prstGeom prst="rect">
            <a:avLst/>
          </a:prstGeom>
        </p:spPr>
      </p:pic>
      <p:sp>
        <p:nvSpPr>
          <p:cNvPr id="21" name="Cuadro de texto 20"/>
          <p:cNvSpPr txBox="1"/>
          <p:nvPr/>
        </p:nvSpPr>
        <p:spPr>
          <a:xfrm>
            <a:off x="4530725" y="578040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96560" y="578040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766445"/>
            <a:ext cx="9662160" cy="52901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77035" y="1635760"/>
            <a:ext cx="8521700" cy="1014730"/>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Molinos de discos</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Son ideales para la trituración fina para partículas de tamaño medio de sólidos blandos a duros, viscosos y sensibles a la temperatura. El material se tritura mediante presión y cizallamiento entre dos discos de molienda con un grueso dentado interno que actúan en sentido opuesto.</a:t>
            </a:r>
          </a:p>
        </p:txBody>
      </p:sp>
      <p:sp>
        <p:nvSpPr>
          <p:cNvPr id="23" name="Óvalo 22"/>
          <p:cNvSpPr/>
          <p:nvPr/>
        </p:nvSpPr>
        <p:spPr>
          <a:xfrm>
            <a:off x="10092690" y="10223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02545"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Triángulo rectángulo 24"/>
          <p:cNvSpPr/>
          <p:nvPr/>
        </p:nvSpPr>
        <p:spPr>
          <a:xfrm rot="2700000">
            <a:off x="1319530"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11435" y="3569335"/>
            <a:ext cx="585470" cy="585470"/>
          </a:xfrm>
          <a:prstGeom prst="rect">
            <a:avLst/>
          </a:prstGeom>
        </p:spPr>
      </p:pic>
      <p:pic>
        <p:nvPicPr>
          <p:cNvPr id="22" name="Imagen 21" descr="molino_discos"/>
          <p:cNvPicPr>
            <a:picLocks noChangeAspect="1"/>
          </p:cNvPicPr>
          <p:nvPr/>
        </p:nvPicPr>
        <p:blipFill>
          <a:blip r:embed="rId5"/>
          <a:stretch>
            <a:fillRect/>
          </a:stretch>
        </p:blipFill>
        <p:spPr>
          <a:xfrm>
            <a:off x="3580765" y="2922270"/>
            <a:ext cx="5031740" cy="2816225"/>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653155" y="34880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3645535" y="3985260"/>
            <a:ext cx="2596515" cy="193802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Trituradoras mandíbula.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martillos.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bolas para muestras de tamaño mediano.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discos.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barras.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rulos y muelas.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Morteros de diferentes materiales.</a:t>
            </a:r>
          </a:p>
        </p:txBody>
      </p:sp>
      <p:pic>
        <p:nvPicPr>
          <p:cNvPr id="20" name="Imagen 19" descr="btn_limpio"/>
          <p:cNvPicPr>
            <a:picLocks noChangeAspect="1"/>
          </p:cNvPicPr>
          <p:nvPr/>
        </p:nvPicPr>
        <p:blipFill>
          <a:blip r:embed="rId2"/>
          <a:stretch>
            <a:fillRect/>
          </a:stretch>
        </p:blipFill>
        <p:spPr>
          <a:xfrm>
            <a:off x="4672330" y="5738495"/>
            <a:ext cx="1267460" cy="379730"/>
          </a:xfrm>
          <a:prstGeom prst="rect">
            <a:avLst/>
          </a:prstGeom>
        </p:spPr>
      </p:pic>
      <p:sp>
        <p:nvSpPr>
          <p:cNvPr id="21" name="Cuadro de texto 20"/>
          <p:cNvSpPr txBox="1"/>
          <p:nvPr/>
        </p:nvSpPr>
        <p:spPr>
          <a:xfrm>
            <a:off x="4530725" y="578040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96560" y="578040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766445"/>
            <a:ext cx="9662160" cy="52901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77035" y="1635760"/>
            <a:ext cx="8521700" cy="1014730"/>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Molinos de barras</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Están especialmente diseñados para la obtención de materiales muy finos y arenas, aún cuando la alimentación de los mismos sea con materiales duros. Poseen gran robustez y capacidad de tratar todo tipo de materiales, incluso los más abrasivos.</a:t>
            </a:r>
          </a:p>
        </p:txBody>
      </p:sp>
      <p:sp>
        <p:nvSpPr>
          <p:cNvPr id="23" name="Óvalo 22"/>
          <p:cNvSpPr/>
          <p:nvPr/>
        </p:nvSpPr>
        <p:spPr>
          <a:xfrm>
            <a:off x="10130155" y="10731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02545"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Triángulo rectángulo 24"/>
          <p:cNvSpPr/>
          <p:nvPr/>
        </p:nvSpPr>
        <p:spPr>
          <a:xfrm rot="2700000">
            <a:off x="1319530"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11435" y="3569335"/>
            <a:ext cx="585470" cy="585470"/>
          </a:xfrm>
          <a:prstGeom prst="rect">
            <a:avLst/>
          </a:prstGeom>
        </p:spPr>
      </p:pic>
      <p:pic>
        <p:nvPicPr>
          <p:cNvPr id="18" name="Imagen 17" descr="molino_barras"/>
          <p:cNvPicPr>
            <a:picLocks noChangeAspect="1"/>
          </p:cNvPicPr>
          <p:nvPr/>
        </p:nvPicPr>
        <p:blipFill>
          <a:blip r:embed="rId5"/>
          <a:stretch>
            <a:fillRect/>
          </a:stretch>
        </p:blipFill>
        <p:spPr>
          <a:xfrm>
            <a:off x="4407535" y="2833370"/>
            <a:ext cx="3561715" cy="272288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653155" y="34880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3645535" y="3985260"/>
            <a:ext cx="2596515" cy="193802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Trituradoras mandíbula.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martillos.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bolas para muestras de tamaño mediano.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discos.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barras.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rulos y muelas.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Morteros de diferentes materiales.</a:t>
            </a:r>
          </a:p>
        </p:txBody>
      </p:sp>
      <p:pic>
        <p:nvPicPr>
          <p:cNvPr id="20" name="Imagen 19" descr="btn_limpio"/>
          <p:cNvPicPr>
            <a:picLocks noChangeAspect="1"/>
          </p:cNvPicPr>
          <p:nvPr/>
        </p:nvPicPr>
        <p:blipFill>
          <a:blip r:embed="rId2"/>
          <a:stretch>
            <a:fillRect/>
          </a:stretch>
        </p:blipFill>
        <p:spPr>
          <a:xfrm>
            <a:off x="4672330" y="5738495"/>
            <a:ext cx="1267460" cy="379730"/>
          </a:xfrm>
          <a:prstGeom prst="rect">
            <a:avLst/>
          </a:prstGeom>
        </p:spPr>
      </p:pic>
      <p:sp>
        <p:nvSpPr>
          <p:cNvPr id="21" name="Cuadro de texto 20"/>
          <p:cNvSpPr txBox="1"/>
          <p:nvPr/>
        </p:nvSpPr>
        <p:spPr>
          <a:xfrm>
            <a:off x="4530725" y="578040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96560" y="578040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766445"/>
            <a:ext cx="9662160" cy="52901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77035" y="1635760"/>
            <a:ext cx="8521700" cy="829945"/>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Molinos de rulos y muelas</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Consisten en una pista similar a un recipiente de tipo balde y un par de ruedas (muelas) que ruedan por la pista aplastando al material.</a:t>
            </a:r>
          </a:p>
        </p:txBody>
      </p:sp>
      <p:sp>
        <p:nvSpPr>
          <p:cNvPr id="23" name="Óvalo 22"/>
          <p:cNvSpPr/>
          <p:nvPr/>
        </p:nvSpPr>
        <p:spPr>
          <a:xfrm>
            <a:off x="10113010" y="106299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02545"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Triángulo rectángulo 24"/>
          <p:cNvSpPr/>
          <p:nvPr/>
        </p:nvSpPr>
        <p:spPr>
          <a:xfrm rot="2700000">
            <a:off x="1319530"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11435" y="3569335"/>
            <a:ext cx="585470" cy="585470"/>
          </a:xfrm>
          <a:prstGeom prst="rect">
            <a:avLst/>
          </a:prstGeom>
        </p:spPr>
      </p:pic>
      <p:pic>
        <p:nvPicPr>
          <p:cNvPr id="22" name="Imagen 21" descr="molino_rulos"/>
          <p:cNvPicPr>
            <a:picLocks noChangeAspect="1"/>
          </p:cNvPicPr>
          <p:nvPr/>
        </p:nvPicPr>
        <p:blipFill>
          <a:blip r:embed="rId5"/>
          <a:stretch>
            <a:fillRect/>
          </a:stretch>
        </p:blipFill>
        <p:spPr>
          <a:xfrm>
            <a:off x="3883025" y="2799715"/>
            <a:ext cx="4425950" cy="227330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653155" y="34880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3645535" y="3985260"/>
            <a:ext cx="2596515" cy="193802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Trituradoras mandíbula.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martillos.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bolas para muestras de tamaño mediano.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discos.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barras.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rulos y muelas.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Morteros de diferentes materiales.</a:t>
            </a:r>
          </a:p>
        </p:txBody>
      </p:sp>
      <p:pic>
        <p:nvPicPr>
          <p:cNvPr id="20" name="Imagen 19" descr="btn_limpio"/>
          <p:cNvPicPr>
            <a:picLocks noChangeAspect="1"/>
          </p:cNvPicPr>
          <p:nvPr/>
        </p:nvPicPr>
        <p:blipFill>
          <a:blip r:embed="rId2"/>
          <a:stretch>
            <a:fillRect/>
          </a:stretch>
        </p:blipFill>
        <p:spPr>
          <a:xfrm>
            <a:off x="4672330" y="5738495"/>
            <a:ext cx="1267460" cy="379730"/>
          </a:xfrm>
          <a:prstGeom prst="rect">
            <a:avLst/>
          </a:prstGeom>
        </p:spPr>
      </p:pic>
      <p:sp>
        <p:nvSpPr>
          <p:cNvPr id="21" name="Cuadro de texto 20"/>
          <p:cNvSpPr txBox="1"/>
          <p:nvPr/>
        </p:nvSpPr>
        <p:spPr>
          <a:xfrm>
            <a:off x="4530725" y="578040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96560" y="578040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828040"/>
            <a:ext cx="9662160" cy="52901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77035" y="2001520"/>
            <a:ext cx="8521700" cy="2491740"/>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Morteros de diferentes materiales</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Materiales como ágata, porcelana, vidrio o hierro para muestras de tamaño pequeño. Los morteros son utensilios cóncavos utilizados en el laboratorio que constan de una “maneta” o “mano” para reducir el tamaño de las muestras. </a:t>
            </a: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Los morteros de vidrio o porcelana son ideales para triturar, machacar y mezclar sustancias de poca dureza, su base ancha garantiza una buena estabilidad y disponen de pico para facilitar el trasvase de la sustancia. El mortero de vidrio se utiliza para sustancias pastosas. El esmalte de la porcelana ofrece una capa impermeable al mortero y evita que las sustancias penetren en los poros de la porcelana o suelte polvo durante la molienda. </a:t>
            </a: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El mortero de ágata se utiliza para moler sustancias duras. El ágata es un mineral de dureza 7 en la escala Mohs, garantiza una buena resistencia a la abrasión y a los agentes químicos excepto el ácido fluorhídrico y al agua regia. Los morteros de hierro se utilizan para la trituración de muestras duras.</a:t>
            </a:r>
          </a:p>
        </p:txBody>
      </p:sp>
      <p:sp>
        <p:nvSpPr>
          <p:cNvPr id="23" name="Óvalo 22"/>
          <p:cNvSpPr/>
          <p:nvPr/>
        </p:nvSpPr>
        <p:spPr>
          <a:xfrm>
            <a:off x="10082530" y="11239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02545"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Triángulo rectángulo 24"/>
          <p:cNvSpPr/>
          <p:nvPr/>
        </p:nvSpPr>
        <p:spPr>
          <a:xfrm rot="2700000">
            <a:off x="1319530"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11435" y="3569335"/>
            <a:ext cx="585470" cy="58547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653155" y="34880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3645535" y="3985260"/>
            <a:ext cx="2596515" cy="193802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Trituradoras mandíbula.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martillos.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bolas para muestras de tamaño mediano.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discos.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barras.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rulos y muelas.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Morteros de diferentes materiales.</a:t>
            </a:r>
          </a:p>
        </p:txBody>
      </p:sp>
      <p:pic>
        <p:nvPicPr>
          <p:cNvPr id="20" name="Imagen 19" descr="btn_limpio"/>
          <p:cNvPicPr>
            <a:picLocks noChangeAspect="1"/>
          </p:cNvPicPr>
          <p:nvPr/>
        </p:nvPicPr>
        <p:blipFill>
          <a:blip r:embed="rId2"/>
          <a:stretch>
            <a:fillRect/>
          </a:stretch>
        </p:blipFill>
        <p:spPr>
          <a:xfrm>
            <a:off x="4672330" y="5738495"/>
            <a:ext cx="1267460" cy="379730"/>
          </a:xfrm>
          <a:prstGeom prst="rect">
            <a:avLst/>
          </a:prstGeom>
        </p:spPr>
      </p:pic>
      <p:sp>
        <p:nvSpPr>
          <p:cNvPr id="21" name="Cuadro de texto 20"/>
          <p:cNvSpPr txBox="1"/>
          <p:nvPr/>
        </p:nvSpPr>
        <p:spPr>
          <a:xfrm>
            <a:off x="4530725" y="5780405"/>
            <a:ext cx="1184910" cy="275590"/>
          </a:xfrm>
          <a:prstGeom prst="rect">
            <a:avLst/>
          </a:prstGeom>
          <a:noFill/>
        </p:spPr>
        <p:txBody>
          <a:bodyPr wrap="square" rtlCol="0">
            <a:spAutoFit/>
          </a:bodyPr>
          <a:lstStyle/>
          <a:p>
            <a:pPr algn="ctr"/>
            <a:r>
              <a:rPr lang="es-CO" sz="1200" b="1" dirty="0">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96560" y="578040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766445"/>
            <a:ext cx="9662160" cy="52901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77035" y="1198880"/>
            <a:ext cx="8521700" cy="275590"/>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Tipos de mortero para cada muestra</a:t>
            </a:r>
            <a:endParaRPr lang="es-CO" sz="1200">
              <a:solidFill>
                <a:schemeClr val="bg2">
                  <a:lumMod val="25000"/>
                </a:schemeClr>
              </a:solidFill>
              <a:latin typeface="Open Sans" panose="020B0606030504020204" pitchFamily="34" charset="0"/>
              <a:sym typeface="+mn-ea"/>
            </a:endParaRPr>
          </a:p>
        </p:txBody>
      </p:sp>
      <p:sp>
        <p:nvSpPr>
          <p:cNvPr id="23" name="Óvalo 22"/>
          <p:cNvSpPr/>
          <p:nvPr/>
        </p:nvSpPr>
        <p:spPr>
          <a:xfrm>
            <a:off x="10052050" y="9207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2700000">
            <a:off x="1319530"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79025" y="920750"/>
            <a:ext cx="585470" cy="585470"/>
          </a:xfrm>
          <a:prstGeom prst="rect">
            <a:avLst/>
          </a:prstGeom>
        </p:spPr>
      </p:pic>
      <p:graphicFrame>
        <p:nvGraphicFramePr>
          <p:cNvPr id="18" name="Tabla 17"/>
          <p:cNvGraphicFramePr/>
          <p:nvPr/>
        </p:nvGraphicFramePr>
        <p:xfrm>
          <a:off x="1717040" y="1734820"/>
          <a:ext cx="8533765" cy="1905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lstStyle/>
                    <a:p>
                      <a:pPr indent="0" algn="ctr">
                        <a:buNone/>
                      </a:pPr>
                      <a:r>
                        <a:rPr lang="es-CO" sz="1200" b="1">
                          <a:solidFill>
                            <a:schemeClr val="bg1"/>
                          </a:solidFill>
                          <a:latin typeface="Open Sans" panose="020B0606030504020204" pitchFamily="34" charset="0"/>
                        </a:rPr>
                        <a:t>Mortero</a:t>
                      </a:r>
                    </a:p>
                  </a:txBody>
                  <a:tcPr marL="68580" marR="68580" marT="0" marB="0"/>
                </a:tc>
                <a:tc>
                  <a:txBody>
                    <a:bodyPr/>
                    <a:lstStyle/>
                    <a:p>
                      <a:pPr indent="0" algn="ctr">
                        <a:buNone/>
                      </a:pPr>
                      <a:r>
                        <a:rPr lang="es-CO" sz="1200" b="1">
                          <a:solidFill>
                            <a:schemeClr val="bg1"/>
                          </a:solidFill>
                          <a:latin typeface="Open Sans" panose="020B0606030504020204" pitchFamily="34" charset="0"/>
                        </a:rPr>
                        <a:t>Muestras</a:t>
                      </a:r>
                    </a:p>
                  </a:txBody>
                  <a:tcPr marL="68580" marR="68580" marT="0" marB="0"/>
                </a:tc>
                <a:tc>
                  <a:txBody>
                    <a:bodyPr/>
                    <a:lstStyle/>
                    <a:p>
                      <a:pPr indent="0" algn="ctr">
                        <a:buNone/>
                      </a:pPr>
                      <a:r>
                        <a:rPr lang="es-CO" sz="1200" b="1">
                          <a:solidFill>
                            <a:schemeClr val="bg1"/>
                          </a:solidFill>
                          <a:latin typeface="Open Sans" panose="020B0606030504020204" pitchFamily="34" charset="0"/>
                        </a:rPr>
                        <a:t>Ejemplos de aplicación</a:t>
                      </a:r>
                    </a:p>
                  </a:txBody>
                  <a:tcPr marL="68580" marR="68580" marT="0" marB="0"/>
                </a:tc>
              </a:tr>
              <a:tr h="381000">
                <a:tc>
                  <a:txBody>
                    <a:bodyPr/>
                    <a:lstStyle/>
                    <a:p>
                      <a:pPr indent="0">
                        <a:buNone/>
                      </a:pPr>
                      <a:r>
                        <a:rPr lang="es-CO" sz="1200" b="0">
                          <a:solidFill>
                            <a:schemeClr val="bg2">
                              <a:lumMod val="25000"/>
                            </a:schemeClr>
                          </a:solidFill>
                          <a:latin typeface="Open Sans" panose="020B0606030504020204" pitchFamily="34" charset="0"/>
                        </a:rPr>
                        <a:t>VIDRIO</a:t>
                      </a:r>
                    </a:p>
                  </a:txBody>
                  <a:tcPr marL="68580" marR="68580" marT="0" marB="0" anchor="ctr"/>
                </a:tc>
                <a:tc>
                  <a:txBody>
                    <a:bodyPr/>
                    <a:lstStyle/>
                    <a:p>
                      <a:pPr indent="0">
                        <a:buNone/>
                      </a:pPr>
                      <a:r>
                        <a:rPr lang="es-CO" sz="1200" b="0">
                          <a:solidFill>
                            <a:schemeClr val="bg2">
                              <a:lumMod val="25000"/>
                            </a:schemeClr>
                          </a:solidFill>
                          <a:latin typeface="Open Sans" panose="020B0606030504020204" pitchFamily="34" charset="0"/>
                        </a:rPr>
                        <a:t>Sustancias pastosas</a:t>
                      </a:r>
                    </a:p>
                  </a:txBody>
                  <a:tcPr marL="68580" marR="68580" marT="0" marB="0" anchor="ctr"/>
                </a:tc>
                <a:tc>
                  <a:txBody>
                    <a:bodyPr/>
                    <a:lstStyle/>
                    <a:p>
                      <a:pPr indent="0">
                        <a:buNone/>
                      </a:pPr>
                      <a:r>
                        <a:rPr lang="es-CO" sz="1200" b="0">
                          <a:solidFill>
                            <a:schemeClr val="bg2">
                              <a:lumMod val="25000"/>
                            </a:schemeClr>
                          </a:solidFill>
                          <a:latin typeface="Open Sans" panose="020B0606030504020204" pitchFamily="34" charset="0"/>
                        </a:rPr>
                        <a:t>Lanolina, grasas, colorante</a:t>
                      </a:r>
                    </a:p>
                  </a:txBody>
                  <a:tcPr marL="68580" marR="68580" marT="0" marB="0" anchor="ctr"/>
                </a:tc>
              </a:tr>
              <a:tr h="381000">
                <a:tc>
                  <a:txBody>
                    <a:bodyPr/>
                    <a:lstStyle/>
                    <a:p>
                      <a:pPr indent="0">
                        <a:buNone/>
                      </a:pPr>
                      <a:r>
                        <a:rPr lang="es-CO" sz="1200" b="0">
                          <a:solidFill>
                            <a:schemeClr val="bg2">
                              <a:lumMod val="25000"/>
                            </a:schemeClr>
                          </a:solidFill>
                          <a:latin typeface="Open Sans" panose="020B0606030504020204" pitchFamily="34" charset="0"/>
                        </a:rPr>
                        <a:t>ÁGATA</a:t>
                      </a:r>
                    </a:p>
                  </a:txBody>
                  <a:tcPr marL="68580" marR="68580" marT="0" marB="0" anchor="ctr"/>
                </a:tc>
                <a:tc>
                  <a:txBody>
                    <a:bodyPr/>
                    <a:lstStyle/>
                    <a:p>
                      <a:pPr indent="0">
                        <a:buNone/>
                      </a:pPr>
                      <a:r>
                        <a:rPr lang="es-CO" sz="1200" b="0">
                          <a:solidFill>
                            <a:schemeClr val="bg2">
                              <a:lumMod val="25000"/>
                            </a:schemeClr>
                          </a:solidFill>
                          <a:latin typeface="Open Sans" panose="020B0606030504020204" pitchFamily="34" charset="0"/>
                        </a:rPr>
                        <a:t>Pulverizaciones para análisis químicos</a:t>
                      </a:r>
                    </a:p>
                  </a:txBody>
                  <a:tcPr marL="68580" marR="68580" marT="0" marB="0" anchor="ctr"/>
                </a:tc>
                <a:tc>
                  <a:txBody>
                    <a:bodyPr/>
                    <a:lstStyle/>
                    <a:p>
                      <a:pPr indent="0">
                        <a:buNone/>
                      </a:pPr>
                      <a:r>
                        <a:rPr lang="es-CO" sz="1200" b="0">
                          <a:solidFill>
                            <a:schemeClr val="bg2">
                              <a:lumMod val="25000"/>
                            </a:schemeClr>
                          </a:solidFill>
                          <a:latin typeface="Open Sans" panose="020B0606030504020204" pitchFamily="34" charset="0"/>
                        </a:rPr>
                        <a:t>Muestras de granos cristalinos</a:t>
                      </a:r>
                    </a:p>
                  </a:txBody>
                  <a:tcPr marL="68580" marR="68580" marT="0" marB="0" anchor="ctr"/>
                </a:tc>
              </a:tr>
              <a:tr h="381000">
                <a:tc>
                  <a:txBody>
                    <a:bodyPr/>
                    <a:lstStyle/>
                    <a:p>
                      <a:pPr indent="0">
                        <a:buNone/>
                      </a:pPr>
                      <a:r>
                        <a:rPr lang="es-CO" sz="1200" b="0">
                          <a:solidFill>
                            <a:schemeClr val="bg2">
                              <a:lumMod val="25000"/>
                            </a:schemeClr>
                          </a:solidFill>
                          <a:latin typeface="Open Sans" panose="020B0606030504020204" pitchFamily="34" charset="0"/>
                        </a:rPr>
                        <a:t>PORCELANA</a:t>
                      </a:r>
                    </a:p>
                  </a:txBody>
                  <a:tcPr marL="68580" marR="68580" marT="0" marB="0" anchor="ctr"/>
                </a:tc>
                <a:tc>
                  <a:txBody>
                    <a:bodyPr/>
                    <a:lstStyle/>
                    <a:p>
                      <a:pPr indent="0">
                        <a:buNone/>
                      </a:pPr>
                      <a:r>
                        <a:rPr lang="es-CO" sz="1200" b="0">
                          <a:solidFill>
                            <a:schemeClr val="bg2">
                              <a:lumMod val="25000"/>
                            </a:schemeClr>
                          </a:solidFill>
                          <a:latin typeface="Open Sans" panose="020B0606030504020204" pitchFamily="34" charset="0"/>
                        </a:rPr>
                        <a:t>Sustancias medianamente duras</a:t>
                      </a:r>
                    </a:p>
                  </a:txBody>
                  <a:tcPr marL="68580" marR="68580" marT="0" marB="0" anchor="ctr"/>
                </a:tc>
                <a:tc>
                  <a:txBody>
                    <a:bodyPr/>
                    <a:lstStyle/>
                    <a:p>
                      <a:pPr indent="0">
                        <a:buNone/>
                      </a:pPr>
                      <a:r>
                        <a:rPr lang="es-CO" sz="1200" b="0">
                          <a:solidFill>
                            <a:schemeClr val="bg2">
                              <a:lumMod val="25000"/>
                            </a:schemeClr>
                          </a:solidFill>
                          <a:latin typeface="Open Sans" panose="020B0606030504020204" pitchFamily="34" charset="0"/>
                        </a:rPr>
                        <a:t>Sulfatos de hierro, sulfatos de cobre, azufres</a:t>
                      </a:r>
                    </a:p>
                  </a:txBody>
                  <a:tcPr marL="68580" marR="68580" marT="0" marB="0" anchor="ctr"/>
                </a:tc>
              </a:tr>
              <a:tr h="381000">
                <a:tc>
                  <a:txBody>
                    <a:bodyPr/>
                    <a:lstStyle/>
                    <a:p>
                      <a:pPr indent="0">
                        <a:buNone/>
                      </a:pPr>
                      <a:r>
                        <a:rPr lang="es-CO" sz="1200" b="0">
                          <a:solidFill>
                            <a:schemeClr val="bg2">
                              <a:lumMod val="25000"/>
                            </a:schemeClr>
                          </a:solidFill>
                          <a:latin typeface="Open Sans" panose="020B0606030504020204" pitchFamily="34" charset="0"/>
                        </a:rPr>
                        <a:t>HIERRO</a:t>
                      </a:r>
                    </a:p>
                  </a:txBody>
                  <a:tcPr marL="68580" marR="68580" marT="0" marB="0" anchor="ctr"/>
                </a:tc>
                <a:tc>
                  <a:txBody>
                    <a:bodyPr/>
                    <a:lstStyle/>
                    <a:p>
                      <a:pPr indent="0">
                        <a:buNone/>
                      </a:pPr>
                      <a:r>
                        <a:rPr lang="es-CO" sz="1200" b="0">
                          <a:solidFill>
                            <a:schemeClr val="bg2">
                              <a:lumMod val="25000"/>
                            </a:schemeClr>
                          </a:solidFill>
                          <a:latin typeface="Open Sans" panose="020B0606030504020204" pitchFamily="34" charset="0"/>
                        </a:rPr>
                        <a:t>Sustancias duras y tenaces</a:t>
                      </a:r>
                    </a:p>
                  </a:txBody>
                  <a:tcPr marL="68580" marR="68580" marT="0" marB="0" anchor="ctr"/>
                </a:tc>
                <a:tc>
                  <a:txBody>
                    <a:bodyPr/>
                    <a:lstStyle/>
                    <a:p>
                      <a:pPr indent="0">
                        <a:buNone/>
                      </a:pPr>
                      <a:r>
                        <a:rPr lang="es-CO" sz="1200" b="0">
                          <a:solidFill>
                            <a:schemeClr val="bg2">
                              <a:lumMod val="25000"/>
                            </a:schemeClr>
                          </a:solidFill>
                          <a:latin typeface="Open Sans" panose="020B0606030504020204" pitchFamily="34" charset="0"/>
                        </a:rPr>
                        <a:t>Pirita, calcita, carbón, minerales</a:t>
                      </a:r>
                    </a:p>
                  </a:txBody>
                  <a:tcPr marL="68580" marR="68580" marT="0" marB="0" anchor="ctr"/>
                </a:tc>
              </a:tr>
            </a:tbl>
          </a:graphicData>
        </a:graphic>
      </p:graphicFrame>
      <p:pic>
        <p:nvPicPr>
          <p:cNvPr id="27" name="Imagen 26" descr="mortero"/>
          <p:cNvPicPr>
            <a:picLocks noChangeAspect="1"/>
          </p:cNvPicPr>
          <p:nvPr/>
        </p:nvPicPr>
        <p:blipFill>
          <a:blip r:embed="rId5"/>
          <a:stretch>
            <a:fillRect/>
          </a:stretch>
        </p:blipFill>
        <p:spPr>
          <a:xfrm>
            <a:off x="4453255" y="4201160"/>
            <a:ext cx="3285490" cy="123825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52107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50837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53314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60997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pic>
        <p:nvPicPr>
          <p:cNvPr id="19"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466965" y="3717925"/>
            <a:ext cx="585470" cy="585470"/>
          </a:xfrm>
          <a:prstGeom prst="rect">
            <a:avLst/>
          </a:prstGeom>
        </p:spPr>
      </p:pic>
      <p:pic>
        <p:nvPicPr>
          <p:cNvPr id="9" name="Imagen 8" descr="trituradora"/>
          <p:cNvPicPr>
            <a:picLocks noChangeAspect="1"/>
          </p:cNvPicPr>
          <p:nvPr/>
        </p:nvPicPr>
        <p:blipFill>
          <a:blip r:embed="rId4"/>
          <a:stretch>
            <a:fillRect/>
          </a:stretch>
        </p:blipFill>
        <p:spPr>
          <a:xfrm>
            <a:off x="1346200" y="3528695"/>
            <a:ext cx="635000" cy="462915"/>
          </a:xfrm>
          <a:prstGeom prst="rect">
            <a:avLst/>
          </a:prstGeom>
        </p:spPr>
      </p:pic>
      <p:pic>
        <p:nvPicPr>
          <p:cNvPr id="10" name="Imagen 9" descr="trituradora"/>
          <p:cNvPicPr>
            <a:picLocks noChangeAspect="1"/>
          </p:cNvPicPr>
          <p:nvPr/>
        </p:nvPicPr>
        <p:blipFill>
          <a:blip r:embed="rId4"/>
          <a:stretch>
            <a:fillRect/>
          </a:stretch>
        </p:blipFill>
        <p:spPr>
          <a:xfrm>
            <a:off x="6320790" y="3538220"/>
            <a:ext cx="635000" cy="462915"/>
          </a:xfrm>
          <a:prstGeom prst="rect">
            <a:avLst/>
          </a:prstGeom>
        </p:spPr>
      </p:pic>
      <p:pic>
        <p:nvPicPr>
          <p:cNvPr id="11" name="Imagen 10" descr="mortero"/>
          <p:cNvPicPr>
            <a:picLocks noChangeAspect="1"/>
          </p:cNvPicPr>
          <p:nvPr/>
        </p:nvPicPr>
        <p:blipFill>
          <a:blip r:embed="rId5"/>
          <a:stretch>
            <a:fillRect/>
          </a:stretch>
        </p:blipFill>
        <p:spPr>
          <a:xfrm>
            <a:off x="3811905" y="3500120"/>
            <a:ext cx="519430" cy="519430"/>
          </a:xfrm>
          <a:prstGeom prst="rect">
            <a:avLst/>
          </a:prstGeom>
        </p:spPr>
      </p:pic>
      <p:pic>
        <p:nvPicPr>
          <p:cNvPr id="16" name="Imagen 15" descr="mortero"/>
          <p:cNvPicPr>
            <a:picLocks noChangeAspect="1"/>
          </p:cNvPicPr>
          <p:nvPr/>
        </p:nvPicPr>
        <p:blipFill>
          <a:blip r:embed="rId5"/>
          <a:stretch>
            <a:fillRect/>
          </a:stretch>
        </p:blipFill>
        <p:spPr>
          <a:xfrm>
            <a:off x="8796655" y="3500120"/>
            <a:ext cx="519430" cy="51943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6162040" y="3492500"/>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6162040" y="4097020"/>
            <a:ext cx="2184400" cy="1383665"/>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Molienda seca: se realiza en ausencia de agua.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Molienda húmeda: el material a moler es mojado en el líquido elevando su humedad.</a:t>
            </a:r>
          </a:p>
        </p:txBody>
      </p:sp>
      <p:pic>
        <p:nvPicPr>
          <p:cNvPr id="20" name="Imagen 19" descr="btn_limpio"/>
          <p:cNvPicPr>
            <a:picLocks noChangeAspect="1"/>
          </p:cNvPicPr>
          <p:nvPr/>
        </p:nvPicPr>
        <p:blipFill>
          <a:blip r:embed="rId2"/>
          <a:stretch>
            <a:fillRect/>
          </a:stretch>
        </p:blipFill>
        <p:spPr>
          <a:xfrm>
            <a:off x="7200900" y="5732780"/>
            <a:ext cx="1267460" cy="379730"/>
          </a:xfrm>
          <a:prstGeom prst="rect">
            <a:avLst/>
          </a:prstGeom>
        </p:spPr>
      </p:pic>
      <p:sp>
        <p:nvSpPr>
          <p:cNvPr id="21" name="Cuadro de texto 20"/>
          <p:cNvSpPr txBox="1"/>
          <p:nvPr/>
        </p:nvSpPr>
        <p:spPr>
          <a:xfrm>
            <a:off x="7039610" y="5784850"/>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005445" y="5784850"/>
            <a:ext cx="585470" cy="585470"/>
          </a:xfrm>
          <a:prstGeom prst="rect">
            <a:avLst/>
          </a:prstGeom>
        </p:spPr>
      </p:pic>
      <p:pic>
        <p:nvPicPr>
          <p:cNvPr id="10" name="Imagen 9" descr="trituradora"/>
          <p:cNvPicPr>
            <a:picLocks noChangeAspect="1"/>
          </p:cNvPicPr>
          <p:nvPr/>
        </p:nvPicPr>
        <p:blipFill>
          <a:blip r:embed="rId5"/>
          <a:stretch>
            <a:fillRect/>
          </a:stretch>
        </p:blipFill>
        <p:spPr>
          <a:xfrm>
            <a:off x="1346200" y="3528695"/>
            <a:ext cx="635000" cy="462915"/>
          </a:xfrm>
          <a:prstGeom prst="rect">
            <a:avLst/>
          </a:prstGeom>
        </p:spPr>
      </p:pic>
      <p:pic>
        <p:nvPicPr>
          <p:cNvPr id="11" name="Imagen 10" descr="trituradora"/>
          <p:cNvPicPr>
            <a:picLocks noChangeAspect="1"/>
          </p:cNvPicPr>
          <p:nvPr/>
        </p:nvPicPr>
        <p:blipFill>
          <a:blip r:embed="rId5"/>
          <a:stretch>
            <a:fillRect/>
          </a:stretch>
        </p:blipFill>
        <p:spPr>
          <a:xfrm>
            <a:off x="6320790" y="3538220"/>
            <a:ext cx="635000" cy="462915"/>
          </a:xfrm>
          <a:prstGeom prst="rect">
            <a:avLst/>
          </a:prstGeom>
        </p:spPr>
      </p:pic>
      <p:pic>
        <p:nvPicPr>
          <p:cNvPr id="16" name="Imagen 15" descr="mortero"/>
          <p:cNvPicPr>
            <a:picLocks noChangeAspect="1"/>
          </p:cNvPicPr>
          <p:nvPr/>
        </p:nvPicPr>
        <p:blipFill>
          <a:blip r:embed="rId6"/>
          <a:stretch>
            <a:fillRect/>
          </a:stretch>
        </p:blipFill>
        <p:spPr>
          <a:xfrm>
            <a:off x="3811905" y="3500120"/>
            <a:ext cx="519430" cy="519430"/>
          </a:xfrm>
          <a:prstGeom prst="rect">
            <a:avLst/>
          </a:prstGeom>
        </p:spPr>
      </p:pic>
      <p:pic>
        <p:nvPicPr>
          <p:cNvPr id="17" name="Imagen 16" descr="mortero"/>
          <p:cNvPicPr>
            <a:picLocks noChangeAspect="1"/>
          </p:cNvPicPr>
          <p:nvPr/>
        </p:nvPicPr>
        <p:blipFill>
          <a:blip r:embed="rId6"/>
          <a:stretch>
            <a:fillRect/>
          </a:stretch>
        </p:blipFill>
        <p:spPr>
          <a:xfrm>
            <a:off x="8796655" y="3500120"/>
            <a:ext cx="519430" cy="51943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653155" y="34880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3645535" y="3985260"/>
            <a:ext cx="2596515" cy="193802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Trituradoras mandíbula.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martillos.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bolas para muestras de tamaño mediano.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discos.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barras.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rulos y muelas.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Morteros de diferentes materiales.</a:t>
            </a:r>
          </a:p>
        </p:txBody>
      </p:sp>
      <p:pic>
        <p:nvPicPr>
          <p:cNvPr id="20" name="Imagen 19" descr="btn_limpio"/>
          <p:cNvPicPr>
            <a:picLocks noChangeAspect="1"/>
          </p:cNvPicPr>
          <p:nvPr/>
        </p:nvPicPr>
        <p:blipFill>
          <a:blip r:embed="rId2"/>
          <a:stretch>
            <a:fillRect/>
          </a:stretch>
        </p:blipFill>
        <p:spPr>
          <a:xfrm>
            <a:off x="4672330" y="5738495"/>
            <a:ext cx="1267460" cy="379730"/>
          </a:xfrm>
          <a:prstGeom prst="rect">
            <a:avLst/>
          </a:prstGeom>
        </p:spPr>
      </p:pic>
      <p:sp>
        <p:nvSpPr>
          <p:cNvPr id="21" name="Cuadro de texto 20"/>
          <p:cNvSpPr txBox="1"/>
          <p:nvPr/>
        </p:nvSpPr>
        <p:spPr>
          <a:xfrm>
            <a:off x="4530725" y="578040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96560" y="578040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766445"/>
            <a:ext cx="9662160" cy="52901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77035" y="1635760"/>
            <a:ext cx="8521700" cy="1014730"/>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Molienda seca</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En esta etapa las partículas se reducen de tamaño por una combinación de impacto y abrasión, en ausencia de agua. Es habitual que la molienda sea seca en la fabricación del cemento y en el tratamiento de cereales.</a:t>
            </a:r>
          </a:p>
        </p:txBody>
      </p:sp>
      <p:sp>
        <p:nvSpPr>
          <p:cNvPr id="23" name="Óvalo 22"/>
          <p:cNvSpPr/>
          <p:nvPr/>
        </p:nvSpPr>
        <p:spPr>
          <a:xfrm>
            <a:off x="10102850" y="103251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02545"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11435" y="3569335"/>
            <a:ext cx="585470" cy="585470"/>
          </a:xfrm>
          <a:prstGeom prst="rect">
            <a:avLst/>
          </a:prstGeom>
        </p:spPr>
      </p:pic>
      <p:pic>
        <p:nvPicPr>
          <p:cNvPr id="22" name="Imagen 21" descr="molienda_seca"/>
          <p:cNvPicPr>
            <a:picLocks noChangeAspect="1"/>
          </p:cNvPicPr>
          <p:nvPr/>
        </p:nvPicPr>
        <p:blipFill>
          <a:blip r:embed="rId5"/>
          <a:stretch>
            <a:fillRect/>
          </a:stretch>
        </p:blipFill>
        <p:spPr>
          <a:xfrm>
            <a:off x="3168650" y="2820035"/>
            <a:ext cx="5854700" cy="226695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653155" y="34880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3645535" y="3985260"/>
            <a:ext cx="2596515" cy="193802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Trituradoras mandíbula.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martillos.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bolas para muestras de tamaño mediano.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discos.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barras.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Molinos de rulos y muelas.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Morteros de diferentes materiales.</a:t>
            </a:r>
          </a:p>
        </p:txBody>
      </p:sp>
      <p:pic>
        <p:nvPicPr>
          <p:cNvPr id="20" name="Imagen 19" descr="btn_limpio"/>
          <p:cNvPicPr>
            <a:picLocks noChangeAspect="1"/>
          </p:cNvPicPr>
          <p:nvPr/>
        </p:nvPicPr>
        <p:blipFill>
          <a:blip r:embed="rId2"/>
          <a:stretch>
            <a:fillRect/>
          </a:stretch>
        </p:blipFill>
        <p:spPr>
          <a:xfrm>
            <a:off x="4672330" y="5738495"/>
            <a:ext cx="1267460" cy="379730"/>
          </a:xfrm>
          <a:prstGeom prst="rect">
            <a:avLst/>
          </a:prstGeom>
        </p:spPr>
      </p:pic>
      <p:sp>
        <p:nvSpPr>
          <p:cNvPr id="21" name="Cuadro de texto 20"/>
          <p:cNvSpPr txBox="1"/>
          <p:nvPr/>
        </p:nvSpPr>
        <p:spPr>
          <a:xfrm>
            <a:off x="4530725" y="5780405"/>
            <a:ext cx="1184910" cy="275590"/>
          </a:xfrm>
          <a:prstGeom prst="rect">
            <a:avLst/>
          </a:prstGeom>
          <a:noFill/>
        </p:spPr>
        <p:txBody>
          <a:bodyPr wrap="square" rtlCol="0">
            <a:spAutoFit/>
          </a:bodyPr>
          <a:lstStyle/>
          <a:p>
            <a:pPr algn="ctr"/>
            <a:r>
              <a:rPr lang="es-CO" sz="1200" b="1" dirty="0">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96560" y="578040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766445"/>
            <a:ext cx="9662160" cy="52901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77035" y="1107440"/>
            <a:ext cx="8521700" cy="1383665"/>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Molienda húmeda</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buFont typeface="Arial" panose="020B0604020202020204" pitchFamily="34" charset="0"/>
              <a:buNone/>
            </a:pPr>
            <a:r>
              <a:rPr lang="es-CO" sz="1200">
                <a:solidFill>
                  <a:schemeClr val="bg2">
                    <a:lumMod val="25000"/>
                  </a:schemeClr>
                </a:solidFill>
                <a:latin typeface="Open Sans" panose="020B0606030504020204" pitchFamily="34" charset="0"/>
                <a:sym typeface="+mn-ea"/>
              </a:rPr>
              <a:t>Al mojar el material se favorece el manejo y transporte mediante, por ejemplo, bombas en tuberías. En la molienda húmeda, después del proceso de desintegración, la clasificación de partículas se lleva a cabo en hidrociclones y, si se desea concentrar el mineral, se puede hacer una flotación por espumas. El líquido, además, tiene un efecto refrigerante con los calores generados en el interior. La molienda húmeda se utiliza en la preparación de minerales para su concentración.</a:t>
            </a:r>
          </a:p>
        </p:txBody>
      </p:sp>
      <p:sp>
        <p:nvSpPr>
          <p:cNvPr id="23" name="Óvalo 22"/>
          <p:cNvSpPr/>
          <p:nvPr/>
        </p:nvSpPr>
        <p:spPr>
          <a:xfrm>
            <a:off x="10102850" y="103251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2700000">
            <a:off x="1319530" y="347472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020935" y="1014730"/>
            <a:ext cx="585470" cy="585470"/>
          </a:xfrm>
          <a:prstGeom prst="rect">
            <a:avLst/>
          </a:prstGeom>
        </p:spPr>
      </p:pic>
      <p:pic>
        <p:nvPicPr>
          <p:cNvPr id="18" name="Imagen 17" descr="molienda_humeda"/>
          <p:cNvPicPr>
            <a:picLocks noChangeAspect="1"/>
          </p:cNvPicPr>
          <p:nvPr/>
        </p:nvPicPr>
        <p:blipFill>
          <a:blip r:embed="rId5"/>
          <a:stretch>
            <a:fillRect/>
          </a:stretch>
        </p:blipFill>
        <p:spPr>
          <a:xfrm>
            <a:off x="1809115" y="2687955"/>
            <a:ext cx="2348230" cy="2348230"/>
          </a:xfrm>
          <a:prstGeom prst="rect">
            <a:avLst/>
          </a:prstGeom>
        </p:spPr>
      </p:pic>
      <p:graphicFrame>
        <p:nvGraphicFramePr>
          <p:cNvPr id="24" name="Tabla 23"/>
          <p:cNvGraphicFramePr/>
          <p:nvPr/>
        </p:nvGraphicFramePr>
        <p:xfrm>
          <a:off x="4587240" y="2924810"/>
          <a:ext cx="5515610" cy="1874520"/>
        </p:xfrm>
        <a:graphic>
          <a:graphicData uri="http://schemas.openxmlformats.org/drawingml/2006/table">
            <a:tbl>
              <a:tblPr firstRow="1" bandRow="1">
                <a:tableStyleId>{5C22544A-7EE6-4342-B048-85BDC9FD1C3A}</a:tableStyleId>
              </a:tblPr>
              <a:tblGrid>
                <a:gridCol w="1615440"/>
                <a:gridCol w="2101850"/>
                <a:gridCol w="1798320"/>
              </a:tblGrid>
              <a:tr h="381000">
                <a:tc>
                  <a:txBody>
                    <a:bodyPr/>
                    <a:lstStyle/>
                    <a:p>
                      <a:pPr algn="ctr">
                        <a:buFont typeface="Arial" panose="020B0604020202020204" pitchFamily="34" charset="0"/>
                        <a:buNone/>
                      </a:pPr>
                      <a:r>
                        <a:rPr lang="es-CO" sz="1200" b="1">
                          <a:solidFill>
                            <a:schemeClr val="bg1"/>
                          </a:solidFill>
                          <a:latin typeface="Open Sans" panose="020B0606030504020204" pitchFamily="34" charset="0"/>
                        </a:rPr>
                        <a:t>Características</a:t>
                      </a:r>
                    </a:p>
                  </a:txBody>
                  <a:tcPr marL="68580" marR="68580" marT="0" marB="0"/>
                </a:tc>
                <a:tc>
                  <a:txBody>
                    <a:bodyPr/>
                    <a:lstStyle/>
                    <a:p>
                      <a:pPr algn="ctr">
                        <a:buFont typeface="Arial" panose="020B0604020202020204" pitchFamily="34" charset="0"/>
                        <a:buNone/>
                      </a:pPr>
                      <a:r>
                        <a:rPr lang="es-CO" sz="1200" b="1">
                          <a:solidFill>
                            <a:schemeClr val="bg1"/>
                          </a:solidFill>
                          <a:latin typeface="Open Sans" panose="020B0606030504020204" pitchFamily="34" charset="0"/>
                        </a:rPr>
                        <a:t>Molienda seca</a:t>
                      </a:r>
                    </a:p>
                  </a:txBody>
                  <a:tcPr marL="68580" marR="68580" marT="0" marB="0"/>
                </a:tc>
                <a:tc>
                  <a:txBody>
                    <a:bodyPr/>
                    <a:lstStyle/>
                    <a:p>
                      <a:pPr algn="ctr">
                        <a:buFont typeface="Arial" panose="020B0604020202020204" pitchFamily="34" charset="0"/>
                        <a:buNone/>
                      </a:pPr>
                      <a:r>
                        <a:rPr lang="es-CO" sz="1200" b="1">
                          <a:solidFill>
                            <a:schemeClr val="bg1"/>
                          </a:solidFill>
                          <a:latin typeface="Open Sans" panose="020B0606030504020204" pitchFamily="34" charset="0"/>
                        </a:rPr>
                        <a:t>Molienda húmeda</a:t>
                      </a:r>
                    </a:p>
                  </a:txBody>
                  <a:tcPr marL="68580" marR="68580" marT="0" marB="0"/>
                </a:tc>
              </a:tr>
              <a:tr h="381000">
                <a:tc>
                  <a:txBody>
                    <a:bodyPr/>
                    <a:lstStyle/>
                    <a:p>
                      <a:pPr algn="l">
                        <a:buFont typeface="Arial" panose="020B0604020202020204" pitchFamily="34" charset="0"/>
                        <a:buNone/>
                      </a:pPr>
                      <a:r>
                        <a:rPr lang="es-CO" sz="1200" b="0">
                          <a:solidFill>
                            <a:schemeClr val="bg2">
                              <a:lumMod val="25000"/>
                            </a:schemeClr>
                          </a:solidFill>
                          <a:latin typeface="Open Sans" panose="020B0606030504020204" pitchFamily="34" charset="0"/>
                        </a:rPr>
                        <a:t>Potencia</a:t>
                      </a:r>
                    </a:p>
                  </a:txBody>
                  <a:tcPr marL="68580" marR="68580" marT="0" marB="0"/>
                </a:tc>
                <a:tc>
                  <a:txBody>
                    <a:bodyPr/>
                    <a:lstStyle/>
                    <a:p>
                      <a:pPr algn="l">
                        <a:buFont typeface="Arial" panose="020B0604020202020204" pitchFamily="34" charset="0"/>
                        <a:buNone/>
                      </a:pPr>
                      <a:r>
                        <a:rPr lang="es-CO" sz="1200" b="0">
                          <a:solidFill>
                            <a:schemeClr val="bg2">
                              <a:lumMod val="25000"/>
                            </a:schemeClr>
                          </a:solidFill>
                          <a:latin typeface="Open Sans" panose="020B0606030504020204" pitchFamily="34" charset="0"/>
                        </a:rPr>
                        <a:t>Requiere mayor potencia </a:t>
                      </a:r>
                    </a:p>
                  </a:txBody>
                  <a:tcPr marL="68580" marR="68580" marT="0" marB="0"/>
                </a:tc>
                <a:tc>
                  <a:txBody>
                    <a:bodyPr/>
                    <a:lstStyle/>
                    <a:p>
                      <a:pPr algn="l">
                        <a:buFont typeface="Arial" panose="020B0604020202020204" pitchFamily="34" charset="0"/>
                        <a:buNone/>
                      </a:pPr>
                      <a:r>
                        <a:rPr lang="es-CO" sz="1200" b="0">
                          <a:solidFill>
                            <a:schemeClr val="bg2">
                              <a:lumMod val="25000"/>
                            </a:schemeClr>
                          </a:solidFill>
                          <a:latin typeface="Open Sans" panose="020B0606030504020204" pitchFamily="34" charset="0"/>
                        </a:rPr>
                        <a:t>Requiere menor potencia</a:t>
                      </a:r>
                    </a:p>
                  </a:txBody>
                  <a:tcPr marL="68580" marR="68580" marT="0" marB="0"/>
                </a:tc>
              </a:tr>
              <a:tr h="381000">
                <a:tc>
                  <a:txBody>
                    <a:bodyPr/>
                    <a:lstStyle/>
                    <a:p>
                      <a:pPr algn="l">
                        <a:buFont typeface="Arial" panose="020B0604020202020204" pitchFamily="34" charset="0"/>
                        <a:buNone/>
                      </a:pPr>
                      <a:r>
                        <a:rPr lang="es-CO" sz="1200" b="0">
                          <a:solidFill>
                            <a:schemeClr val="bg2">
                              <a:lumMod val="25000"/>
                            </a:schemeClr>
                          </a:solidFill>
                          <a:latin typeface="Open Sans" panose="020B0606030504020204" pitchFamily="34" charset="0"/>
                        </a:rPr>
                        <a:t>Equipos adicionales</a:t>
                      </a:r>
                    </a:p>
                  </a:txBody>
                  <a:tcPr marL="68580" marR="68580" marT="0" marB="0"/>
                </a:tc>
                <a:tc>
                  <a:txBody>
                    <a:bodyPr/>
                    <a:lstStyle/>
                    <a:p>
                      <a:pPr algn="l">
                        <a:buFont typeface="Arial" panose="020B0604020202020204" pitchFamily="34" charset="0"/>
                        <a:buNone/>
                      </a:pPr>
                      <a:r>
                        <a:rPr lang="es-CO" sz="1200" b="0">
                          <a:solidFill>
                            <a:schemeClr val="bg2">
                              <a:lumMod val="25000"/>
                            </a:schemeClr>
                          </a:solidFill>
                          <a:latin typeface="Open Sans" panose="020B0606030504020204" pitchFamily="34" charset="0"/>
                        </a:rPr>
                        <a:t>Son necesarios para el tratamiento de polvos </a:t>
                      </a:r>
                    </a:p>
                  </a:txBody>
                  <a:tcPr marL="68580" marR="68580" marT="0" marB="0"/>
                </a:tc>
                <a:tc>
                  <a:txBody>
                    <a:bodyPr/>
                    <a:lstStyle/>
                    <a:p>
                      <a:pPr algn="l">
                        <a:buFont typeface="Arial" panose="020B0604020202020204" pitchFamily="34" charset="0"/>
                        <a:buNone/>
                      </a:pPr>
                      <a:r>
                        <a:rPr lang="es-CO" sz="1200" b="0">
                          <a:solidFill>
                            <a:schemeClr val="bg2">
                              <a:lumMod val="25000"/>
                            </a:schemeClr>
                          </a:solidFill>
                          <a:latin typeface="Open Sans" panose="020B0606030504020204" pitchFamily="34" charset="0"/>
                        </a:rPr>
                        <a:t>No son necesarios</a:t>
                      </a:r>
                    </a:p>
                  </a:txBody>
                  <a:tcPr marL="68580" marR="68580" marT="0" marB="0"/>
                </a:tc>
              </a:tr>
              <a:tr h="381000">
                <a:tc>
                  <a:txBody>
                    <a:bodyPr/>
                    <a:lstStyle/>
                    <a:p>
                      <a:pPr algn="l">
                        <a:buFont typeface="Arial" panose="020B0604020202020204" pitchFamily="34" charset="0"/>
                        <a:buNone/>
                      </a:pPr>
                      <a:r>
                        <a:rPr lang="es-CO" sz="1200" b="0">
                          <a:solidFill>
                            <a:schemeClr val="bg2">
                              <a:lumMod val="25000"/>
                            </a:schemeClr>
                          </a:solidFill>
                          <a:latin typeface="Open Sans" panose="020B0606030504020204" pitchFamily="34" charset="0"/>
                        </a:rPr>
                        <a:t>Revestimiento</a:t>
                      </a:r>
                    </a:p>
                  </a:txBody>
                  <a:tcPr marL="68580" marR="68580" marT="0" marB="0"/>
                </a:tc>
                <a:tc>
                  <a:txBody>
                    <a:bodyPr/>
                    <a:lstStyle/>
                    <a:p>
                      <a:pPr algn="l">
                        <a:buFont typeface="Arial" panose="020B0604020202020204" pitchFamily="34" charset="0"/>
                        <a:buNone/>
                      </a:pPr>
                      <a:r>
                        <a:rPr lang="es-CO" sz="1200" b="0">
                          <a:solidFill>
                            <a:schemeClr val="bg2">
                              <a:lumMod val="25000"/>
                            </a:schemeClr>
                          </a:solidFill>
                          <a:latin typeface="Open Sans" panose="020B0606030504020204" pitchFamily="34" charset="0"/>
                        </a:rPr>
                        <a:t>Consume menos revestimiento Consume más revestimiento (por corrosión)</a:t>
                      </a:r>
                    </a:p>
                  </a:txBody>
                  <a:tcPr marL="68580" marR="68580" marT="0" marB="0"/>
                </a:tc>
                <a:tc>
                  <a:txBody>
                    <a:bodyPr/>
                    <a:lstStyle/>
                    <a:p>
                      <a:pPr algn="l">
                        <a:buFont typeface="Arial" panose="020B0604020202020204" pitchFamily="34" charset="0"/>
                        <a:buNone/>
                      </a:pPr>
                      <a:endParaRPr lang="es-CO" sz="1200" b="0">
                        <a:solidFill>
                          <a:schemeClr val="bg2">
                            <a:lumMod val="25000"/>
                          </a:schemeClr>
                        </a:solidFill>
                        <a:latin typeface="Open Sans" panose="020B0606030504020204" pitchFamily="34" charset="0"/>
                      </a:endParaRPr>
                    </a:p>
                  </a:txBody>
                  <a:tcPr marL="68580" marR="68580" marT="0" marB="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89560" y="1187148"/>
            <a:ext cx="418973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A Pretratamiento de la muestra</a:t>
            </a:r>
          </a:p>
        </p:txBody>
      </p:sp>
      <p:sp>
        <p:nvSpPr>
          <p:cNvPr id="7" name="Cuadro de texto 6"/>
          <p:cNvSpPr txBox="1"/>
          <p:nvPr/>
        </p:nvSpPr>
        <p:spPr>
          <a:xfrm>
            <a:off x="847090" y="1555115"/>
            <a:ext cx="9940925"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Se conoce por pretratamiento a lo que ocurre entre la toma y el tratamiento de la muestra, donde se van a realizar operaciones físicas sobre la muestra antes de su análisis, por otro lado, se entiende como tratamiento a la etapa en la cual la muestra es sometida a procesos químicos y físicos para prepararla para el posterior análisis.</a:t>
            </a:r>
          </a:p>
        </p:txBody>
      </p:sp>
      <p:sp>
        <p:nvSpPr>
          <p:cNvPr id="100" name="Cuadro de texto 99"/>
          <p:cNvSpPr txBox="1"/>
          <p:nvPr/>
        </p:nvSpPr>
        <p:spPr>
          <a:xfrm>
            <a:off x="890270" y="4768215"/>
            <a:ext cx="9898380" cy="1014730"/>
          </a:xfrm>
          <a:prstGeom prst="rect">
            <a:avLst/>
          </a:prstGeom>
          <a:noFill/>
          <a:ln w="9525">
            <a:noFill/>
          </a:ln>
        </p:spPr>
        <p:txBody>
          <a:bodyPr wrap="square">
            <a:spAutoFit/>
          </a:bodyPr>
          <a:lstStyle/>
          <a:p>
            <a:pPr indent="0"/>
            <a:r>
              <a:rPr lang="es-CO" sz="1200" b="0">
                <a:solidFill>
                  <a:schemeClr val="bg2">
                    <a:lumMod val="25000"/>
                  </a:schemeClr>
                </a:solidFill>
                <a:latin typeface="Open Sans" panose="020B0606030504020204" pitchFamily="34" charset="0"/>
              </a:rPr>
              <a:t>Esta es una etapa importante ya que en ella pueden variar la concentración de los analitos de interés debido a la temperatura, manipulación, exposición a la luz, agitación, etc. Cada muestra hay que tratarla de manera diferente debido a la múltiple variedad de muestras y matrices existentes, que hacen que sea imposible la descripción absoluta de los diversos pretratamientos.</a:t>
            </a:r>
          </a:p>
          <a:p>
            <a:endParaRPr lang="es-CO" sz="1200">
              <a:solidFill>
                <a:schemeClr val="bg2">
                  <a:lumMod val="25000"/>
                </a:schemeClr>
              </a:solidFill>
              <a:latin typeface="Open Sans" panose="020B0606030504020204" pitchFamily="34" charset="0"/>
            </a:endParaRPr>
          </a:p>
        </p:txBody>
      </p:sp>
      <p:pic>
        <p:nvPicPr>
          <p:cNvPr id="2" name="Imagen 1" descr="boton1"/>
          <p:cNvPicPr>
            <a:picLocks noChangeAspect="1"/>
          </p:cNvPicPr>
          <p:nvPr/>
        </p:nvPicPr>
        <p:blipFill>
          <a:blip r:embed="rId2"/>
          <a:stretch>
            <a:fillRect/>
          </a:stretch>
        </p:blipFill>
        <p:spPr>
          <a:xfrm>
            <a:off x="2379345" y="2514600"/>
            <a:ext cx="1676400" cy="1809750"/>
          </a:xfrm>
          <a:prstGeom prst="rect">
            <a:avLst/>
          </a:prstGeom>
        </p:spPr>
      </p:pic>
      <p:pic>
        <p:nvPicPr>
          <p:cNvPr id="3" name="Imagen 2" descr="boton2"/>
          <p:cNvPicPr>
            <a:picLocks noChangeAspect="1"/>
          </p:cNvPicPr>
          <p:nvPr/>
        </p:nvPicPr>
        <p:blipFill>
          <a:blip r:embed="rId3"/>
          <a:stretch>
            <a:fillRect/>
          </a:stretch>
        </p:blipFill>
        <p:spPr>
          <a:xfrm>
            <a:off x="4900930" y="2519680"/>
            <a:ext cx="1647825" cy="1819275"/>
          </a:xfrm>
          <a:prstGeom prst="rect">
            <a:avLst/>
          </a:prstGeom>
        </p:spPr>
      </p:pic>
      <p:pic>
        <p:nvPicPr>
          <p:cNvPr id="4" name="Imagen 3" descr="boton3"/>
          <p:cNvPicPr>
            <a:picLocks noChangeAspect="1"/>
          </p:cNvPicPr>
          <p:nvPr/>
        </p:nvPicPr>
        <p:blipFill>
          <a:blip r:embed="rId4"/>
          <a:stretch>
            <a:fillRect/>
          </a:stretch>
        </p:blipFill>
        <p:spPr>
          <a:xfrm>
            <a:off x="7418705" y="2519680"/>
            <a:ext cx="1628775" cy="1819275"/>
          </a:xfrm>
          <a:prstGeom prst="rect">
            <a:avLst/>
          </a:prstGeom>
        </p:spPr>
      </p:pic>
      <p:pic>
        <p:nvPicPr>
          <p:cNvPr id="2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462010" y="3753485"/>
            <a:ext cx="585470" cy="58547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53314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52107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50837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53314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60997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pic>
        <p:nvPicPr>
          <p:cNvPr id="19"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525760" y="3696970"/>
            <a:ext cx="585470" cy="585470"/>
          </a:xfrm>
          <a:prstGeom prst="rect">
            <a:avLst/>
          </a:prstGeom>
        </p:spPr>
      </p:pic>
      <p:pic>
        <p:nvPicPr>
          <p:cNvPr id="2" name="Imagen 1" descr="trituradora"/>
          <p:cNvPicPr>
            <a:picLocks noChangeAspect="1"/>
          </p:cNvPicPr>
          <p:nvPr/>
        </p:nvPicPr>
        <p:blipFill>
          <a:blip r:embed="rId4"/>
          <a:stretch>
            <a:fillRect/>
          </a:stretch>
        </p:blipFill>
        <p:spPr>
          <a:xfrm>
            <a:off x="1346200" y="3528695"/>
            <a:ext cx="635000" cy="462915"/>
          </a:xfrm>
          <a:prstGeom prst="rect">
            <a:avLst/>
          </a:prstGeom>
        </p:spPr>
      </p:pic>
      <p:pic>
        <p:nvPicPr>
          <p:cNvPr id="9" name="Imagen 8" descr="trituradora"/>
          <p:cNvPicPr>
            <a:picLocks noChangeAspect="1"/>
          </p:cNvPicPr>
          <p:nvPr/>
        </p:nvPicPr>
        <p:blipFill>
          <a:blip r:embed="rId4"/>
          <a:stretch>
            <a:fillRect/>
          </a:stretch>
        </p:blipFill>
        <p:spPr>
          <a:xfrm>
            <a:off x="6320790" y="3538220"/>
            <a:ext cx="635000" cy="462915"/>
          </a:xfrm>
          <a:prstGeom prst="rect">
            <a:avLst/>
          </a:prstGeom>
        </p:spPr>
      </p:pic>
      <p:pic>
        <p:nvPicPr>
          <p:cNvPr id="10" name="Imagen 9" descr="mortero"/>
          <p:cNvPicPr>
            <a:picLocks noChangeAspect="1"/>
          </p:cNvPicPr>
          <p:nvPr/>
        </p:nvPicPr>
        <p:blipFill>
          <a:blip r:embed="rId5"/>
          <a:stretch>
            <a:fillRect/>
          </a:stretch>
        </p:blipFill>
        <p:spPr>
          <a:xfrm>
            <a:off x="3811905" y="3500120"/>
            <a:ext cx="519430" cy="519430"/>
          </a:xfrm>
          <a:prstGeom prst="rect">
            <a:avLst/>
          </a:prstGeom>
        </p:spPr>
      </p:pic>
      <p:pic>
        <p:nvPicPr>
          <p:cNvPr id="11" name="Imagen 10" descr="mortero"/>
          <p:cNvPicPr>
            <a:picLocks noChangeAspect="1"/>
          </p:cNvPicPr>
          <p:nvPr/>
        </p:nvPicPr>
        <p:blipFill>
          <a:blip r:embed="rId5"/>
          <a:stretch>
            <a:fillRect/>
          </a:stretch>
        </p:blipFill>
        <p:spPr>
          <a:xfrm>
            <a:off x="8796655" y="3500120"/>
            <a:ext cx="519430" cy="51943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8680450" y="35134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8721090" y="4006215"/>
            <a:ext cx="2184400" cy="1938020"/>
          </a:xfrm>
          <a:prstGeom prst="rect">
            <a:avLst/>
          </a:prstGeom>
          <a:noFill/>
        </p:spPr>
        <p:txBody>
          <a:bodyPr wrap="square" rtlCol="0">
            <a:spAutoFit/>
          </a:bodyPr>
          <a:lstStyle/>
          <a:p>
            <a:pPr indent="0">
              <a:buFont typeface="Arial" panose="020B0604020202020204" pitchFamily="34" charset="0"/>
              <a:buNone/>
            </a:pPr>
            <a:r>
              <a:rPr lang="es-CO" sz="1200">
                <a:solidFill>
                  <a:schemeClr val="bg2">
                    <a:lumMod val="25000"/>
                  </a:schemeClr>
                </a:solidFill>
                <a:latin typeface="Open Sans" panose="020B0606030504020204" pitchFamily="34" charset="0"/>
                <a:sym typeface="+mn-ea"/>
              </a:rPr>
              <a:t>Las muestras deben homogeneizarse y mezclarse después de cualquier operación de separación, tamizado, triturado o pulverizado, ya que puede producirse la segregación de las partículas de diferente tamaño.</a:t>
            </a:r>
          </a:p>
        </p:txBody>
      </p:sp>
      <p:pic>
        <p:nvPicPr>
          <p:cNvPr id="20" name="Imagen 19" descr="btn_limpio"/>
          <p:cNvPicPr>
            <a:picLocks noChangeAspect="1"/>
          </p:cNvPicPr>
          <p:nvPr/>
        </p:nvPicPr>
        <p:blipFill>
          <a:blip r:embed="rId2"/>
          <a:stretch>
            <a:fillRect/>
          </a:stretch>
        </p:blipFill>
        <p:spPr>
          <a:xfrm>
            <a:off x="9698990" y="5753735"/>
            <a:ext cx="1267460" cy="379730"/>
          </a:xfrm>
          <a:prstGeom prst="rect">
            <a:avLst/>
          </a:prstGeom>
        </p:spPr>
      </p:pic>
      <p:sp>
        <p:nvSpPr>
          <p:cNvPr id="21" name="Cuadro de texto 20"/>
          <p:cNvSpPr txBox="1"/>
          <p:nvPr/>
        </p:nvSpPr>
        <p:spPr>
          <a:xfrm>
            <a:off x="9558020" y="582104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523855" y="5805805"/>
            <a:ext cx="585470" cy="585470"/>
          </a:xfrm>
          <a:prstGeom prst="rect">
            <a:avLst/>
          </a:prstGeom>
        </p:spPr>
      </p:pic>
      <p:pic>
        <p:nvPicPr>
          <p:cNvPr id="10" name="Imagen 9" descr="trituradora"/>
          <p:cNvPicPr>
            <a:picLocks noChangeAspect="1"/>
          </p:cNvPicPr>
          <p:nvPr/>
        </p:nvPicPr>
        <p:blipFill>
          <a:blip r:embed="rId5"/>
          <a:stretch>
            <a:fillRect/>
          </a:stretch>
        </p:blipFill>
        <p:spPr>
          <a:xfrm>
            <a:off x="1346200" y="3528695"/>
            <a:ext cx="635000" cy="462915"/>
          </a:xfrm>
          <a:prstGeom prst="rect">
            <a:avLst/>
          </a:prstGeom>
        </p:spPr>
      </p:pic>
      <p:pic>
        <p:nvPicPr>
          <p:cNvPr id="11" name="Imagen 10" descr="trituradora"/>
          <p:cNvPicPr>
            <a:picLocks noChangeAspect="1"/>
          </p:cNvPicPr>
          <p:nvPr/>
        </p:nvPicPr>
        <p:blipFill>
          <a:blip r:embed="rId5"/>
          <a:stretch>
            <a:fillRect/>
          </a:stretch>
        </p:blipFill>
        <p:spPr>
          <a:xfrm>
            <a:off x="6320790" y="3538220"/>
            <a:ext cx="635000" cy="462915"/>
          </a:xfrm>
          <a:prstGeom prst="rect">
            <a:avLst/>
          </a:prstGeom>
        </p:spPr>
      </p:pic>
      <p:pic>
        <p:nvPicPr>
          <p:cNvPr id="16" name="Imagen 15" descr="mortero"/>
          <p:cNvPicPr>
            <a:picLocks noChangeAspect="1"/>
          </p:cNvPicPr>
          <p:nvPr/>
        </p:nvPicPr>
        <p:blipFill>
          <a:blip r:embed="rId6"/>
          <a:stretch>
            <a:fillRect/>
          </a:stretch>
        </p:blipFill>
        <p:spPr>
          <a:xfrm>
            <a:off x="3811905" y="3500120"/>
            <a:ext cx="519430" cy="519430"/>
          </a:xfrm>
          <a:prstGeom prst="rect">
            <a:avLst/>
          </a:prstGeom>
        </p:spPr>
      </p:pic>
      <p:pic>
        <p:nvPicPr>
          <p:cNvPr id="17" name="Imagen 16" descr="mortero"/>
          <p:cNvPicPr>
            <a:picLocks noChangeAspect="1"/>
          </p:cNvPicPr>
          <p:nvPr/>
        </p:nvPicPr>
        <p:blipFill>
          <a:blip r:embed="rId6"/>
          <a:stretch>
            <a:fillRect/>
          </a:stretch>
        </p:blipFill>
        <p:spPr>
          <a:xfrm>
            <a:off x="8796655" y="3500120"/>
            <a:ext cx="519430" cy="51943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8680450" y="35134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8721090" y="4006215"/>
            <a:ext cx="2184400" cy="1938020"/>
          </a:xfrm>
          <a:prstGeom prst="rect">
            <a:avLst/>
          </a:prstGeom>
          <a:noFill/>
        </p:spPr>
        <p:txBody>
          <a:bodyPr wrap="square" rtlCol="0">
            <a:spAutoFit/>
          </a:bodyPr>
          <a:lstStyle/>
          <a:p>
            <a:pPr indent="0">
              <a:buFont typeface="Arial" panose="020B0604020202020204" pitchFamily="34" charset="0"/>
              <a:buNone/>
            </a:pPr>
            <a:r>
              <a:rPr lang="es-CO" sz="1200">
                <a:solidFill>
                  <a:schemeClr val="bg2">
                    <a:lumMod val="25000"/>
                  </a:schemeClr>
                </a:solidFill>
                <a:latin typeface="Open Sans" panose="020B0606030504020204" pitchFamily="34" charset="0"/>
                <a:sym typeface="+mn-ea"/>
              </a:rPr>
              <a:t>Las muestras deben homogeneizarse y mezclarse después de cualquier operación de separación, tamizado, triturado o pulverizado, ya que puede producirse la segregación de las partículas de diferente tamaño.</a:t>
            </a:r>
          </a:p>
        </p:txBody>
      </p:sp>
      <p:pic>
        <p:nvPicPr>
          <p:cNvPr id="20" name="Imagen 19" descr="btn_limpio"/>
          <p:cNvPicPr>
            <a:picLocks noChangeAspect="1"/>
          </p:cNvPicPr>
          <p:nvPr/>
        </p:nvPicPr>
        <p:blipFill>
          <a:blip r:embed="rId2"/>
          <a:stretch>
            <a:fillRect/>
          </a:stretch>
        </p:blipFill>
        <p:spPr>
          <a:xfrm>
            <a:off x="9698990" y="5753735"/>
            <a:ext cx="1267460" cy="379730"/>
          </a:xfrm>
          <a:prstGeom prst="rect">
            <a:avLst/>
          </a:prstGeom>
        </p:spPr>
      </p:pic>
      <p:sp>
        <p:nvSpPr>
          <p:cNvPr id="21" name="Cuadro de texto 20"/>
          <p:cNvSpPr txBox="1"/>
          <p:nvPr/>
        </p:nvSpPr>
        <p:spPr>
          <a:xfrm>
            <a:off x="9558020" y="580580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523855" y="580580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828040"/>
            <a:ext cx="9662160" cy="542734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704975" y="2012315"/>
            <a:ext cx="8521700" cy="2491740"/>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Mezclado y homogenización</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El objetivo fundamental de las operaciones de mezclado y homogeneización es conseguir la máxima interposición entre diversos componentes y una distribución lo más homogénea posible de los mismos</a:t>
            </a:r>
            <a:r>
              <a:rPr lang="es-CO" sz="1200" b="1">
                <a:solidFill>
                  <a:schemeClr val="bg2">
                    <a:lumMod val="25000"/>
                  </a:schemeClr>
                </a:solidFill>
                <a:latin typeface="Open Sans" panose="020B0606030504020204" pitchFamily="34" charset="0"/>
                <a:sym typeface="+mn-ea"/>
              </a:rPr>
              <a:t>.</a:t>
            </a:r>
          </a:p>
          <a:p>
            <a:pPr indent="0" algn="l">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Tipos de mezclado</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marL="171450" indent="-171450" algn="l">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Mezcla positiva: gases o líquidos miscibles que forman, espontánea e irreversiblemente, una mezcla perfecta por difusión. No es necesario aplicar energía si el tiempo es ilimitado.</a:t>
            </a:r>
          </a:p>
          <a:p>
            <a:pPr marL="171450" indent="-171450" algn="l">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Mezcla negativa: los componentes tienden a separarse, más o menos rápidamente (suspensiones y emulsiones).</a:t>
            </a:r>
          </a:p>
          <a:p>
            <a:pPr marL="171450" indent="-171450" algn="l">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Mezcla neutra: los componentes no se mezclan espontáneamente. No tienden a separarse espontáneamente. Ejemplos de mezclas neutras son la mayoría de las mezclas de polvos.</a:t>
            </a:r>
          </a:p>
        </p:txBody>
      </p:sp>
      <p:sp>
        <p:nvSpPr>
          <p:cNvPr id="23" name="Óvalo 22"/>
          <p:cNvSpPr/>
          <p:nvPr/>
        </p:nvSpPr>
        <p:spPr>
          <a:xfrm>
            <a:off x="10082530" y="11239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02545" y="328168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Triángulo rectángulo 24"/>
          <p:cNvSpPr/>
          <p:nvPr/>
        </p:nvSpPr>
        <p:spPr>
          <a:xfrm rot="2700000">
            <a:off x="1319530" y="328168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11435" y="3376295"/>
            <a:ext cx="585470" cy="585470"/>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8680450" y="3513455"/>
            <a:ext cx="2306320" cy="266446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24860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Molienda y trituración</a:t>
            </a:r>
          </a:p>
        </p:txBody>
      </p:sp>
      <p:sp>
        <p:nvSpPr>
          <p:cNvPr id="7" name="Cuadro de texto 6"/>
          <p:cNvSpPr txBox="1"/>
          <p:nvPr/>
        </p:nvSpPr>
        <p:spPr>
          <a:xfrm>
            <a:off x="847090" y="1351915"/>
            <a:ext cx="10681970"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objetivo de este proceso es disminuir el tamaño de partícula de las muestras sólidas, siempre teniendo en cuenta que debe conservarse su homogeneidad.</a:t>
            </a:r>
          </a:p>
          <a:p>
            <a:r>
              <a:rPr lang="es-CO" sz="1200">
                <a:solidFill>
                  <a:schemeClr val="bg2">
                    <a:lumMod val="25000"/>
                  </a:schemeClr>
                </a:solidFill>
                <a:latin typeface="Open Sans" panose="020B0606030504020204" pitchFamily="34" charset="0"/>
                <a:sym typeface="+mn-ea"/>
              </a:rPr>
              <a:t>Se recomienda disminuir el tamaño de la muestra ya que cuanto menor sea el tamaño de partícula menor será el error que se cometa en el análisis, pues las muestras finamente divididas son más homogéneas, pueden mezclarse y submuestrearse con mayor precisión y exactitud, pueden disolverse y extraerse más fácilmente porque presentan mayor superficie expuesta al disolvente.  La trituración y molienda de una muestra suele cambiar su composición.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Los factores que pueden alterar la composición de la muestra son los siguientes: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calor generado tanto en la trituración como en la molienda, puede provocar la pérdida de componentes volátiles.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disminuir el tamaño de partícula se aumenta el área de superficie del sólido y esto puede aumentar su susceptibilidad a reaccionar con la atmósfera.</a:t>
            </a:r>
          </a:p>
        </p:txBody>
      </p:sp>
      <p:sp>
        <p:nvSpPr>
          <p:cNvPr id="3" name="Rectángulo redondeado 2"/>
          <p:cNvSpPr/>
          <p:nvPr/>
        </p:nvSpPr>
        <p:spPr>
          <a:xfrm>
            <a:off x="113474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3648075"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616204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8670290" y="3492500"/>
            <a:ext cx="2306320" cy="49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11"/>
          <p:cNvSpPr/>
          <p:nvPr/>
        </p:nvSpPr>
        <p:spPr>
          <a:xfrm>
            <a:off x="9137650" y="3480435"/>
            <a:ext cx="1828800"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Mezclado y homogenización</a:t>
            </a:r>
          </a:p>
        </p:txBody>
      </p:sp>
      <p:sp>
        <p:nvSpPr>
          <p:cNvPr id="13" name="Rectángulo 12"/>
          <p:cNvSpPr/>
          <p:nvPr/>
        </p:nvSpPr>
        <p:spPr>
          <a:xfrm>
            <a:off x="4267835" y="3467735"/>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Trituradoras y  molinos</a:t>
            </a:r>
          </a:p>
        </p:txBody>
      </p:sp>
      <p:sp>
        <p:nvSpPr>
          <p:cNvPr id="14" name="Rectángulo 13"/>
          <p:cNvSpPr/>
          <p:nvPr/>
        </p:nvSpPr>
        <p:spPr>
          <a:xfrm>
            <a:off x="6777355" y="3492500"/>
            <a:ext cx="1691005" cy="521970"/>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Tipos de procesos</a:t>
            </a:r>
          </a:p>
        </p:txBody>
      </p:sp>
      <p:sp>
        <p:nvSpPr>
          <p:cNvPr id="15" name="Rectángulo 14"/>
          <p:cNvSpPr/>
          <p:nvPr/>
        </p:nvSpPr>
        <p:spPr>
          <a:xfrm>
            <a:off x="2513330" y="3569335"/>
            <a:ext cx="939800" cy="306705"/>
          </a:xfrm>
          <a:prstGeom prst="rect">
            <a:avLst/>
          </a:prstGeom>
        </p:spPr>
        <p:txBody>
          <a:bodyPr wrap="square">
            <a:spAutoFit/>
          </a:bodyPr>
          <a:lstStyle/>
          <a:p>
            <a:pPr algn="r">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Proceso</a:t>
            </a:r>
          </a:p>
        </p:txBody>
      </p:sp>
      <p:sp>
        <p:nvSpPr>
          <p:cNvPr id="9" name="Cuadro de texto 8"/>
          <p:cNvSpPr txBox="1"/>
          <p:nvPr/>
        </p:nvSpPr>
        <p:spPr>
          <a:xfrm>
            <a:off x="8721090" y="4006215"/>
            <a:ext cx="2184400" cy="1938020"/>
          </a:xfrm>
          <a:prstGeom prst="rect">
            <a:avLst/>
          </a:prstGeom>
          <a:noFill/>
        </p:spPr>
        <p:txBody>
          <a:bodyPr wrap="square" rtlCol="0">
            <a:spAutoFit/>
          </a:bodyPr>
          <a:lstStyle/>
          <a:p>
            <a:pPr indent="0">
              <a:buFont typeface="Arial" panose="020B0604020202020204" pitchFamily="34" charset="0"/>
              <a:buNone/>
            </a:pPr>
            <a:r>
              <a:rPr lang="es-CO" sz="1200">
                <a:solidFill>
                  <a:schemeClr val="bg2">
                    <a:lumMod val="25000"/>
                  </a:schemeClr>
                </a:solidFill>
                <a:latin typeface="Open Sans" panose="020B0606030504020204" pitchFamily="34" charset="0"/>
                <a:sym typeface="+mn-ea"/>
              </a:rPr>
              <a:t>Las muestras deben homogeneizarse y mezclarse después de cualquier operación de separación, tamizado, triturado o pulverizado, ya que puede producirse la segregación de las partículas de diferente tamaño.</a:t>
            </a:r>
          </a:p>
        </p:txBody>
      </p:sp>
      <p:pic>
        <p:nvPicPr>
          <p:cNvPr id="20" name="Imagen 19" descr="btn_limpio"/>
          <p:cNvPicPr>
            <a:picLocks noChangeAspect="1"/>
          </p:cNvPicPr>
          <p:nvPr/>
        </p:nvPicPr>
        <p:blipFill>
          <a:blip r:embed="rId2"/>
          <a:stretch>
            <a:fillRect/>
          </a:stretch>
        </p:blipFill>
        <p:spPr>
          <a:xfrm>
            <a:off x="9698990" y="5753735"/>
            <a:ext cx="1267460" cy="379730"/>
          </a:xfrm>
          <a:prstGeom prst="rect">
            <a:avLst/>
          </a:prstGeom>
        </p:spPr>
      </p:pic>
      <p:sp>
        <p:nvSpPr>
          <p:cNvPr id="21" name="Cuadro de texto 20"/>
          <p:cNvSpPr txBox="1"/>
          <p:nvPr/>
        </p:nvSpPr>
        <p:spPr>
          <a:xfrm>
            <a:off x="9558020" y="580580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523855" y="5805805"/>
            <a:ext cx="585470" cy="585470"/>
          </a:xfrm>
          <a:prstGeom prst="rect">
            <a:avLst/>
          </a:prstGeom>
        </p:spPr>
      </p:pic>
      <p:sp>
        <p:nvSpPr>
          <p:cNvPr id="10" name="Rectángulo 9"/>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34745" y="828040"/>
            <a:ext cx="9662160" cy="534987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704975" y="1260475"/>
            <a:ext cx="3876040" cy="1014730"/>
          </a:xfrm>
          <a:prstGeom prst="rect">
            <a:avLst/>
          </a:prstGeom>
          <a:noFill/>
        </p:spPr>
        <p:txBody>
          <a:bodyPr wrap="square" rtlCol="0">
            <a:spAutoFit/>
          </a:bodyPr>
          <a:lstStyle/>
          <a:p>
            <a:pPr indent="0" algn="l">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Mezcla ordenada:</a:t>
            </a:r>
            <a:r>
              <a:rPr lang="es-CO" sz="1200">
                <a:solidFill>
                  <a:schemeClr val="bg2">
                    <a:lumMod val="25000"/>
                  </a:schemeClr>
                </a:solidFill>
                <a:latin typeface="Open Sans" panose="020B0606030504020204" pitchFamily="34" charset="0"/>
                <a:sym typeface="+mn-ea"/>
              </a:rPr>
              <a:t> aquella en la que los componentes no son independientes unos de los otros. Se dan entre sólidos altamente cohesivos en los que uno de ellos actúa como portador de las partículas del otro sólido.</a:t>
            </a:r>
          </a:p>
        </p:txBody>
      </p:sp>
      <p:sp>
        <p:nvSpPr>
          <p:cNvPr id="23" name="Óvalo 22"/>
          <p:cNvSpPr/>
          <p:nvPr/>
        </p:nvSpPr>
        <p:spPr>
          <a:xfrm>
            <a:off x="10082530" y="11239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2700000">
            <a:off x="1319530" y="331216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039985" y="1260475"/>
            <a:ext cx="585470" cy="585470"/>
          </a:xfrm>
          <a:prstGeom prst="rect">
            <a:avLst/>
          </a:prstGeom>
        </p:spPr>
      </p:pic>
      <p:sp>
        <p:nvSpPr>
          <p:cNvPr id="18" name="Cuadro de texto 17"/>
          <p:cNvSpPr txBox="1"/>
          <p:nvPr/>
        </p:nvSpPr>
        <p:spPr>
          <a:xfrm>
            <a:off x="5954395" y="1260475"/>
            <a:ext cx="3876040" cy="1014730"/>
          </a:xfrm>
          <a:prstGeom prst="rect">
            <a:avLst/>
          </a:prstGeom>
          <a:noFill/>
        </p:spPr>
        <p:txBody>
          <a:bodyPr wrap="square" rtlCol="0">
            <a:spAutoFit/>
          </a:bodyPr>
          <a:lstStyle/>
          <a:p>
            <a:pPr indent="0" algn="l">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Mezcla aleatoria:</a:t>
            </a:r>
            <a:r>
              <a:rPr lang="es-CO" sz="1200">
                <a:solidFill>
                  <a:schemeClr val="bg2">
                    <a:lumMod val="25000"/>
                  </a:schemeClr>
                </a:solidFill>
                <a:latin typeface="Open Sans" panose="020B0606030504020204" pitchFamily="34" charset="0"/>
                <a:sym typeface="+mn-ea"/>
              </a:rPr>
              <a:t> aquella en la que la probabilidad de que una partícula de un determinado componente se encuentre en una muestra es proporcional al número de partículas de este en la mezcla total.</a:t>
            </a:r>
          </a:p>
        </p:txBody>
      </p:sp>
      <p:pic>
        <p:nvPicPr>
          <p:cNvPr id="22" name="Imagen 21" descr="muestra_ordenada"/>
          <p:cNvPicPr>
            <a:picLocks noChangeAspect="1"/>
          </p:cNvPicPr>
          <p:nvPr/>
        </p:nvPicPr>
        <p:blipFill>
          <a:blip r:embed="rId5"/>
          <a:stretch>
            <a:fillRect/>
          </a:stretch>
        </p:blipFill>
        <p:spPr>
          <a:xfrm>
            <a:off x="2769235" y="2512695"/>
            <a:ext cx="1747520" cy="1747520"/>
          </a:xfrm>
          <a:prstGeom prst="rect">
            <a:avLst/>
          </a:prstGeom>
        </p:spPr>
      </p:pic>
      <p:pic>
        <p:nvPicPr>
          <p:cNvPr id="24" name="Imagen 23" descr="muestra_aleatoria"/>
          <p:cNvPicPr>
            <a:picLocks noChangeAspect="1"/>
          </p:cNvPicPr>
          <p:nvPr/>
        </p:nvPicPr>
        <p:blipFill>
          <a:blip r:embed="rId6"/>
          <a:stretch>
            <a:fillRect/>
          </a:stretch>
        </p:blipFill>
        <p:spPr>
          <a:xfrm>
            <a:off x="6730365" y="2512695"/>
            <a:ext cx="1784985" cy="1766570"/>
          </a:xfrm>
          <a:prstGeom prst="rect">
            <a:avLst/>
          </a:prstGeom>
        </p:spPr>
      </p:pic>
      <p:sp>
        <p:nvSpPr>
          <p:cNvPr id="27" name="Cuadro de texto 26"/>
          <p:cNvSpPr txBox="1"/>
          <p:nvPr/>
        </p:nvSpPr>
        <p:spPr>
          <a:xfrm>
            <a:off x="1800225" y="4594225"/>
            <a:ext cx="8030210" cy="1014730"/>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Homogenización</a:t>
            </a:r>
            <a:r>
              <a:rPr lang="es-CO" sz="1200">
                <a:solidFill>
                  <a:schemeClr val="bg2">
                    <a:lumMod val="25000"/>
                  </a:schemeClr>
                </a:solidFill>
                <a:latin typeface="Open Sans" panose="020B0606030504020204" pitchFamily="34" charset="0"/>
                <a:sym typeface="+mn-ea"/>
              </a:rPr>
              <a:t> </a:t>
            </a: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La muestra es colocada en una licuadora, se adiciona solvente acuoso u orgánico y la muestra se homogeniza, el solvente es removido posteriormente para continuar el proceso de análisis.</a:t>
            </a: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Se emplea para plantas y tejidos animales, alimentos, muestras ambientales. La muestra finamente dispersada promueve una extracción más eficiente.</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3"/>
          <p:cNvSpPr/>
          <p:nvPr/>
        </p:nvSpPr>
        <p:spPr>
          <a:xfrm>
            <a:off x="4253865" y="2867660"/>
            <a:ext cx="7493000" cy="2604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111188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Digestión</a:t>
            </a:r>
          </a:p>
        </p:txBody>
      </p:sp>
      <p:sp>
        <p:nvSpPr>
          <p:cNvPr id="7" name="Cuadro de texto 6"/>
          <p:cNvSpPr txBox="1"/>
          <p:nvPr/>
        </p:nvSpPr>
        <p:spPr>
          <a:xfrm>
            <a:off x="847090" y="1351915"/>
            <a:ext cx="10406380" cy="138366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que se de adecuadamente la separación por precipitación es necesario que se separe el precipitado de sus aguas madres. Por lo general, el precipitado no está listo para filtración inmediatamente después de haberse formado. En algunos casos las partículas son tan pequeñas que el filtro no puede retenerlas y, en otras, se retiene una cantidad de impurezas innecesariamente grande si la filtración se efectúa de inmediato.</a:t>
            </a:r>
          </a:p>
          <a:p>
            <a:r>
              <a:rPr lang="es-CO" sz="1200">
                <a:solidFill>
                  <a:schemeClr val="bg2">
                    <a:lumMod val="25000"/>
                  </a:schemeClr>
                </a:solidFill>
                <a:latin typeface="Open Sans" panose="020B0606030504020204" pitchFamily="34" charset="0"/>
                <a:sym typeface="+mn-ea"/>
              </a:rPr>
              <a:t>Para disminuir estas posibles fuentes de error, se debe dejar que el precipitado repose algún tiempo en contacto con el líquido del que se ha formado. A este proceso se llama digestión. A menudo el proceso se efectúa a temperatura elevada, aunque también es útil la digestión a temperatura ambiente, en particular cuando se requiere tiempo prolongado.</a:t>
            </a:r>
          </a:p>
        </p:txBody>
      </p:sp>
      <p:sp>
        <p:nvSpPr>
          <p:cNvPr id="4" name="Cuadro de texto 3"/>
          <p:cNvSpPr txBox="1"/>
          <p:nvPr/>
        </p:nvSpPr>
        <p:spPr>
          <a:xfrm>
            <a:off x="4716780" y="3441065"/>
            <a:ext cx="6249035" cy="1014730"/>
          </a:xfrm>
          <a:prstGeom prst="rect">
            <a:avLst/>
          </a:prstGeom>
          <a:noFill/>
        </p:spPr>
        <p:txBody>
          <a:bodyPr wrap="square" rtlCol="0">
            <a:spAutoFit/>
          </a:bodyPr>
          <a:lstStyle/>
          <a:p>
            <a:r>
              <a:rPr lang="es-CO" sz="1200">
                <a:solidFill>
                  <a:schemeClr val="bg1"/>
                </a:solidFill>
                <a:latin typeface="Open Sans" panose="020B0606030504020204" pitchFamily="34" charset="0"/>
                <a:sym typeface="+mn-ea"/>
              </a:rPr>
              <a:t>Es posible aumentar el tamaño de las partículas de un precipitado durante la digestión: las partículas pequeñas se coagulan para formar agregados; los cristales pequeños se vuelven a precipitar haciéndose más grandes. Cuanto más grandes, más fácilmente se filtran las partículas que quedan al final del proceso de digestión.</a:t>
            </a:r>
          </a:p>
        </p:txBody>
      </p:sp>
      <p:sp>
        <p:nvSpPr>
          <p:cNvPr id="5" name="Triángulo rectángulo 4"/>
          <p:cNvSpPr/>
          <p:nvPr/>
        </p:nvSpPr>
        <p:spPr>
          <a:xfrm rot="13440000">
            <a:off x="11048365" y="3865245"/>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6" name="Imagen 5" descr="mezclas"/>
          <p:cNvPicPr>
            <a:picLocks noChangeAspect="1"/>
          </p:cNvPicPr>
          <p:nvPr/>
        </p:nvPicPr>
        <p:blipFill>
          <a:blip r:embed="rId2"/>
          <a:stretch>
            <a:fillRect/>
          </a:stretch>
        </p:blipFill>
        <p:spPr>
          <a:xfrm>
            <a:off x="9618345" y="4251325"/>
            <a:ext cx="1438910" cy="1009650"/>
          </a:xfrm>
          <a:prstGeom prst="rect">
            <a:avLst/>
          </a:prstGeom>
        </p:spPr>
      </p:pic>
      <p:pic>
        <p:nvPicPr>
          <p:cNvPr id="15" name="Imagen 14" descr="digestion"/>
          <p:cNvPicPr>
            <a:picLocks noChangeAspect="1"/>
          </p:cNvPicPr>
          <p:nvPr/>
        </p:nvPicPr>
        <p:blipFill>
          <a:blip r:embed="rId3"/>
          <a:stretch>
            <a:fillRect/>
          </a:stretch>
        </p:blipFill>
        <p:spPr>
          <a:xfrm>
            <a:off x="847090" y="2735580"/>
            <a:ext cx="3350260" cy="3216910"/>
          </a:xfrm>
          <a:prstGeom prst="rect">
            <a:avLst/>
          </a:prstGeom>
        </p:spPr>
      </p:pic>
      <p:pic>
        <p:nvPicPr>
          <p:cNvPr id="16"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161395" y="3782695"/>
            <a:ext cx="585470" cy="58547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3"/>
          <p:cNvSpPr/>
          <p:nvPr/>
        </p:nvSpPr>
        <p:spPr>
          <a:xfrm>
            <a:off x="4253865" y="2867660"/>
            <a:ext cx="7493000" cy="2604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111188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Digestión</a:t>
            </a:r>
          </a:p>
        </p:txBody>
      </p:sp>
      <p:sp>
        <p:nvSpPr>
          <p:cNvPr id="7" name="Cuadro de texto 6"/>
          <p:cNvSpPr txBox="1"/>
          <p:nvPr/>
        </p:nvSpPr>
        <p:spPr>
          <a:xfrm>
            <a:off x="847090" y="1351915"/>
            <a:ext cx="10406380" cy="138366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que se de adecuadamente la separación por precipitación es necesario que se separe el precipitado de sus aguas madres. Por lo general, el precipitado no está listo para filtración inmediatamente después de haberse formado. En algunos casos las partículas son tan pequeñas que el filtro no puede retenerlas y, en otras, se retiene una cantidad de impurezas innecesariamente grande si la filtración se efectúa de inmediato.</a:t>
            </a:r>
          </a:p>
          <a:p>
            <a:r>
              <a:rPr lang="es-CO" sz="1200">
                <a:solidFill>
                  <a:schemeClr val="bg2">
                    <a:lumMod val="25000"/>
                  </a:schemeClr>
                </a:solidFill>
                <a:latin typeface="Open Sans" panose="020B0606030504020204" pitchFamily="34" charset="0"/>
                <a:sym typeface="+mn-ea"/>
              </a:rPr>
              <a:t>Para disminuir estas posibles fuentes de error, se debe dejar que el precipitado repose algún tiempo en contacto con el líquido del que se ha formado. A este proceso se llama digestión. A menudo el proceso se efectúa a temperatura elevada, aunque también es útil la digestión a temperatura ambiente, en particular cuando se requiere tiempo prolongado.</a:t>
            </a:r>
          </a:p>
        </p:txBody>
      </p:sp>
      <p:sp>
        <p:nvSpPr>
          <p:cNvPr id="4" name="Cuadro de texto 3"/>
          <p:cNvSpPr txBox="1"/>
          <p:nvPr/>
        </p:nvSpPr>
        <p:spPr>
          <a:xfrm>
            <a:off x="4899660" y="3441065"/>
            <a:ext cx="6249035" cy="1383665"/>
          </a:xfrm>
          <a:prstGeom prst="rect">
            <a:avLst/>
          </a:prstGeom>
          <a:noFill/>
        </p:spPr>
        <p:txBody>
          <a:bodyPr wrap="square" rtlCol="0">
            <a:spAutoFit/>
          </a:bodyPr>
          <a:lstStyle/>
          <a:p>
            <a:r>
              <a:rPr lang="es-CO" sz="1200">
                <a:solidFill>
                  <a:schemeClr val="bg1"/>
                </a:solidFill>
                <a:latin typeface="Open Sans" panose="020B0606030504020204" pitchFamily="34" charset="0"/>
                <a:sym typeface="+mn-ea"/>
              </a:rPr>
              <a:t>Un mecanismo notable por el cual las impurezas son retenidas en el precipitado es la adsorción de las impurezas sobre las superficies de los cristales del precipitado. Una masa dada de precipitado tiene menos superficie si las partículas individuales son grandes que si son pequeñas. El incremento del tamaño de las partículas durante la digestión no solo ayuda a la filtrabilidad del precipitado, sino que también puede mejorar su pureza.</a:t>
            </a:r>
          </a:p>
          <a:p>
            <a:r>
              <a:rPr lang="es-CO" sz="1200">
                <a:solidFill>
                  <a:schemeClr val="bg1"/>
                </a:solidFill>
                <a:latin typeface="Open Sans" panose="020B0606030504020204" pitchFamily="34" charset="0"/>
                <a:sym typeface="+mn-ea"/>
              </a:rPr>
              <a:t>La duración del período de digestión varía ampliamente según la situación.</a:t>
            </a:r>
          </a:p>
        </p:txBody>
      </p:sp>
      <p:sp>
        <p:nvSpPr>
          <p:cNvPr id="25" name="Triángulo rectángulo 24"/>
          <p:cNvSpPr/>
          <p:nvPr/>
        </p:nvSpPr>
        <p:spPr>
          <a:xfrm rot="2700000">
            <a:off x="4401820" y="377063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5" name="Imagen 14" descr="digestion"/>
          <p:cNvPicPr>
            <a:picLocks noChangeAspect="1"/>
          </p:cNvPicPr>
          <p:nvPr/>
        </p:nvPicPr>
        <p:blipFill>
          <a:blip r:embed="rId2"/>
          <a:stretch>
            <a:fillRect/>
          </a:stretch>
        </p:blipFill>
        <p:spPr>
          <a:xfrm>
            <a:off x="847090" y="2735580"/>
            <a:ext cx="3350260" cy="3216910"/>
          </a:xfrm>
          <a:prstGeom prst="rect">
            <a:avLst/>
          </a:prstGeom>
        </p:spPr>
      </p:pic>
      <p:pic>
        <p:nvPicPr>
          <p:cNvPr id="1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5145" y="6290945"/>
            <a:ext cx="585470" cy="585470"/>
          </a:xfrm>
          <a:prstGeom prst="rect">
            <a:avLst/>
          </a:prstGeom>
        </p:spPr>
      </p:pic>
      <p:pic>
        <p:nvPicPr>
          <p:cNvPr id="2" name="Imagen 1" descr="elementos2"/>
          <p:cNvPicPr>
            <a:picLocks noChangeAspect="1"/>
          </p:cNvPicPr>
          <p:nvPr/>
        </p:nvPicPr>
        <p:blipFill>
          <a:blip r:embed="rId5"/>
          <a:stretch>
            <a:fillRect/>
          </a:stretch>
        </p:blipFill>
        <p:spPr>
          <a:xfrm>
            <a:off x="6626225" y="4716145"/>
            <a:ext cx="2995295" cy="75565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81978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Fusión</a:t>
            </a:r>
          </a:p>
        </p:txBody>
      </p:sp>
      <p:sp>
        <p:nvSpPr>
          <p:cNvPr id="7" name="Cuadro de texto 6"/>
          <p:cNvSpPr txBox="1"/>
          <p:nvPr/>
        </p:nvSpPr>
        <p:spPr>
          <a:xfrm>
            <a:off x="847090" y="1351915"/>
            <a:ext cx="10406380"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fusión es una técnica utilizada para preparar muestras inorgánicas, con el fin de analizarlas por fluorescencia de rayos X (XRF), plasma inductivamente acoplado (ICP), absorción atómica (AA) o por cualquier método de química húmeda tradicional.</a:t>
            </a:r>
          </a:p>
          <a:p>
            <a:r>
              <a:rPr lang="es-CO" sz="1200">
                <a:solidFill>
                  <a:schemeClr val="bg2">
                    <a:lumMod val="25000"/>
                  </a:schemeClr>
                </a:solidFill>
                <a:latin typeface="Open Sans" panose="020B0606030504020204" pitchFamily="34" charset="0"/>
                <a:sym typeface="+mn-ea"/>
              </a:rPr>
              <a:t>Cuando no es posible disolver una muestra por un ácido, la fusión de la muestra con fundente puede solubilizar la muestra en agua. Las fusiones son especialmente útiles con minerales, rocas de silicatos y carbonatos que no son atacables por ácido clorhídrico, pero también son útiles con muchas otras muestras. En general el fundente es alcalino a fin de reducir al mínimo la pérdida por volatilización de gases ácidos, como H2S y SO2.</a:t>
            </a:r>
          </a:p>
        </p:txBody>
      </p:sp>
      <p:sp>
        <p:nvSpPr>
          <p:cNvPr id="3" name="Rectángulo redondeado 2"/>
          <p:cNvSpPr/>
          <p:nvPr/>
        </p:nvSpPr>
        <p:spPr>
          <a:xfrm>
            <a:off x="1012190" y="2730500"/>
            <a:ext cx="6230620" cy="2325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1" descr="circular"/>
          <p:cNvPicPr>
            <a:picLocks noChangeAspect="1"/>
          </p:cNvPicPr>
          <p:nvPr/>
        </p:nvPicPr>
        <p:blipFill>
          <a:blip r:embed="rId2"/>
          <a:stretch>
            <a:fillRect/>
          </a:stretch>
        </p:blipFill>
        <p:spPr>
          <a:xfrm>
            <a:off x="6746875" y="3985895"/>
            <a:ext cx="4665345" cy="2258060"/>
          </a:xfrm>
          <a:prstGeom prst="rect">
            <a:avLst/>
          </a:prstGeom>
        </p:spPr>
      </p:pic>
      <p:sp>
        <p:nvSpPr>
          <p:cNvPr id="9" name="Cuadro de texto 8"/>
          <p:cNvSpPr txBox="1"/>
          <p:nvPr/>
        </p:nvSpPr>
        <p:spPr>
          <a:xfrm>
            <a:off x="1174750" y="3065145"/>
            <a:ext cx="5909310" cy="1568450"/>
          </a:xfrm>
          <a:prstGeom prst="rect">
            <a:avLst/>
          </a:prstGeom>
          <a:noFill/>
        </p:spPr>
        <p:txBody>
          <a:bodyPr wrap="square" rtlCol="0">
            <a:spAutoFit/>
          </a:bodyPr>
          <a:lstStyle/>
          <a:p>
            <a:r>
              <a:rPr lang="es-CO" sz="1200">
                <a:solidFill>
                  <a:schemeClr val="bg1"/>
                </a:solidFill>
                <a:latin typeface="Open Sans" panose="020B0606030504020204" pitchFamily="34" charset="0"/>
                <a:sym typeface="+mn-ea"/>
              </a:rPr>
              <a:t>Uno de los fundentes más comúnmente usados es el carbonato de sodio que convierte los óxidos en sales de sodio solubles. </a:t>
            </a:r>
          </a:p>
          <a:p>
            <a:endParaRPr lang="es-CO" sz="1200">
              <a:solidFill>
                <a:schemeClr val="bg1"/>
              </a:solidFill>
              <a:latin typeface="Open Sans" panose="020B0606030504020204" pitchFamily="34" charset="0"/>
              <a:sym typeface="+mn-ea"/>
            </a:endParaRPr>
          </a:p>
          <a:p>
            <a:pPr algn="ctr"/>
            <a:r>
              <a:rPr lang="es-CO" sz="1200">
                <a:solidFill>
                  <a:schemeClr val="bg1"/>
                </a:solidFill>
                <a:latin typeface="Open Sans" panose="020B0606030504020204" pitchFamily="34" charset="0"/>
                <a:sym typeface="+mn-ea"/>
              </a:rPr>
              <a:t>Al2(SiO3)3 +4 Na2CO3  3 Na2SiO3 + 2 NaAlO2 + 4 CO2</a:t>
            </a:r>
          </a:p>
          <a:p>
            <a:pPr algn="ctr"/>
            <a:endParaRPr lang="es-CO" sz="1200">
              <a:solidFill>
                <a:schemeClr val="bg1"/>
              </a:solidFill>
              <a:latin typeface="Open Sans" panose="020B0606030504020204" pitchFamily="34" charset="0"/>
              <a:sym typeface="+mn-ea"/>
            </a:endParaRPr>
          </a:p>
          <a:p>
            <a:r>
              <a:rPr lang="es-CO" sz="1200">
                <a:solidFill>
                  <a:schemeClr val="bg1"/>
                </a:solidFill>
                <a:latin typeface="Open Sans" panose="020B0606030504020204" pitchFamily="34" charset="0"/>
                <a:sym typeface="+mn-ea"/>
              </a:rPr>
              <a:t>Una mezcla de sodio y potasio se funde a temperatura inferior que el carbonato de sodio solo, resultando conveniente con algunas muestras, pero no con otras.</a:t>
            </a:r>
          </a:p>
        </p:txBody>
      </p:sp>
      <p:sp>
        <p:nvSpPr>
          <p:cNvPr id="10" name="Rectángulo 9"/>
          <p:cNvSpPr/>
          <p:nvPr/>
        </p:nvSpPr>
        <p:spPr>
          <a:xfrm>
            <a:off x="1174675" y="2780998"/>
            <a:ext cx="896620" cy="306705"/>
          </a:xfrm>
          <a:prstGeom prst="rect">
            <a:avLst/>
          </a:prstGeom>
        </p:spPr>
        <p:txBody>
          <a:bodyPr wrap="none">
            <a:spAutoFit/>
          </a:bodyPr>
          <a:lstStyle/>
          <a:p>
            <a:pPr algn="l">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a:t>
            </a:r>
          </a:p>
        </p:txBody>
      </p:sp>
      <p:pic>
        <p:nvPicPr>
          <p:cNvPr id="20" name="Imagen 19" descr="btn_limpio"/>
          <p:cNvPicPr>
            <a:picLocks noChangeAspect="1"/>
          </p:cNvPicPr>
          <p:nvPr/>
        </p:nvPicPr>
        <p:blipFill>
          <a:blip r:embed="rId3"/>
          <a:stretch>
            <a:fillRect/>
          </a:stretch>
        </p:blipFill>
        <p:spPr>
          <a:xfrm>
            <a:off x="5455285" y="4558030"/>
            <a:ext cx="1267460" cy="379730"/>
          </a:xfrm>
          <a:prstGeom prst="rect">
            <a:avLst/>
          </a:prstGeom>
        </p:spPr>
      </p:pic>
      <p:sp>
        <p:nvSpPr>
          <p:cNvPr id="21" name="Cuadro de texto 20"/>
          <p:cNvSpPr txBox="1"/>
          <p:nvPr/>
        </p:nvSpPr>
        <p:spPr>
          <a:xfrm>
            <a:off x="5314315" y="4635500"/>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7"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161405" y="4822190"/>
            <a:ext cx="585470" cy="58547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81978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Fusión</a:t>
            </a:r>
          </a:p>
        </p:txBody>
      </p:sp>
      <p:sp>
        <p:nvSpPr>
          <p:cNvPr id="7" name="Cuadro de texto 6"/>
          <p:cNvSpPr txBox="1"/>
          <p:nvPr/>
        </p:nvSpPr>
        <p:spPr>
          <a:xfrm>
            <a:off x="847090" y="1351915"/>
            <a:ext cx="10406380"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fusión es una técnica utilizada para preparar muestras inorgánicas, con el fin de analizarlas por fluorescencia de rayos X (XRF), plasma inductivamente acoplado (ICP), absorción atómica (AA) o por cualquier método de química húmeda tradicional.</a:t>
            </a:r>
          </a:p>
          <a:p>
            <a:r>
              <a:rPr lang="es-CO" sz="1200">
                <a:solidFill>
                  <a:schemeClr val="bg2">
                    <a:lumMod val="25000"/>
                  </a:schemeClr>
                </a:solidFill>
                <a:latin typeface="Open Sans" panose="020B0606030504020204" pitchFamily="34" charset="0"/>
                <a:sym typeface="+mn-ea"/>
              </a:rPr>
              <a:t>Cuando no es posible disolver una muestra por un ácido, la fusión de la muestra con fundente puede solubilizar la muestra en agua. Las fusiones son especialmente útiles con minerales, rocas de silicatos y carbonatos que no son atacables por ácido clorhídrico, pero también son útiles con muchas otras muestras. En general el fundente es alcalino a fin de reducir al mínimo la pérdida por volatilización de gases ácidos, como H2S y SO2.</a:t>
            </a:r>
          </a:p>
        </p:txBody>
      </p:sp>
      <p:sp>
        <p:nvSpPr>
          <p:cNvPr id="3" name="Rectángulo redondeado 2"/>
          <p:cNvSpPr/>
          <p:nvPr/>
        </p:nvSpPr>
        <p:spPr>
          <a:xfrm>
            <a:off x="1012190" y="2730500"/>
            <a:ext cx="6230620" cy="23253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1" descr="circular"/>
          <p:cNvPicPr>
            <a:picLocks noChangeAspect="1"/>
          </p:cNvPicPr>
          <p:nvPr/>
        </p:nvPicPr>
        <p:blipFill>
          <a:blip r:embed="rId2"/>
          <a:stretch>
            <a:fillRect/>
          </a:stretch>
        </p:blipFill>
        <p:spPr>
          <a:xfrm>
            <a:off x="6746875" y="3985895"/>
            <a:ext cx="4665345" cy="2258060"/>
          </a:xfrm>
          <a:prstGeom prst="rect">
            <a:avLst/>
          </a:prstGeom>
        </p:spPr>
      </p:pic>
      <p:sp>
        <p:nvSpPr>
          <p:cNvPr id="9" name="Cuadro de texto 8"/>
          <p:cNvSpPr txBox="1"/>
          <p:nvPr/>
        </p:nvSpPr>
        <p:spPr>
          <a:xfrm>
            <a:off x="1174750" y="3065145"/>
            <a:ext cx="5909310" cy="1568450"/>
          </a:xfrm>
          <a:prstGeom prst="rect">
            <a:avLst/>
          </a:prstGeom>
          <a:noFill/>
        </p:spPr>
        <p:txBody>
          <a:bodyPr wrap="square" rtlCol="0">
            <a:spAutoFit/>
          </a:bodyPr>
          <a:lstStyle/>
          <a:p>
            <a:r>
              <a:rPr lang="es-CO" sz="1200">
                <a:solidFill>
                  <a:schemeClr val="bg1"/>
                </a:solidFill>
                <a:latin typeface="Open Sans" panose="020B0606030504020204" pitchFamily="34" charset="0"/>
                <a:sym typeface="+mn-ea"/>
              </a:rPr>
              <a:t>Uno de los fundentes más comúnmente usados es el carbonato de sodio que convierte los óxidos en sales de sodio solubles. </a:t>
            </a:r>
          </a:p>
          <a:p>
            <a:endParaRPr lang="es-CO" sz="1200">
              <a:solidFill>
                <a:schemeClr val="bg1"/>
              </a:solidFill>
              <a:latin typeface="Open Sans" panose="020B0606030504020204" pitchFamily="34" charset="0"/>
              <a:sym typeface="+mn-ea"/>
            </a:endParaRPr>
          </a:p>
          <a:p>
            <a:pPr algn="ctr"/>
            <a:r>
              <a:rPr lang="es-CO" sz="1200">
                <a:solidFill>
                  <a:schemeClr val="bg1"/>
                </a:solidFill>
                <a:latin typeface="Open Sans" panose="020B0606030504020204" pitchFamily="34" charset="0"/>
                <a:sym typeface="+mn-ea"/>
              </a:rPr>
              <a:t>Al2(SiO3)3 +4 Na2CO3  3 Na2SiO3 + 2 NaAlO2 + 4 CO2</a:t>
            </a:r>
          </a:p>
          <a:p>
            <a:pPr algn="ctr"/>
            <a:endParaRPr lang="es-CO" sz="1200">
              <a:solidFill>
                <a:schemeClr val="bg1"/>
              </a:solidFill>
              <a:latin typeface="Open Sans" panose="020B0606030504020204" pitchFamily="34" charset="0"/>
              <a:sym typeface="+mn-ea"/>
            </a:endParaRPr>
          </a:p>
          <a:p>
            <a:r>
              <a:rPr lang="es-CO" sz="1200">
                <a:solidFill>
                  <a:schemeClr val="bg1"/>
                </a:solidFill>
                <a:latin typeface="Open Sans" panose="020B0606030504020204" pitchFamily="34" charset="0"/>
                <a:sym typeface="+mn-ea"/>
              </a:rPr>
              <a:t>Una mezcla de sodio y potasio se funde a temperatura inferior que el carbonato de sodio solo, resultando conveniente con algunas muestras, pero no con otras.</a:t>
            </a:r>
          </a:p>
        </p:txBody>
      </p:sp>
      <p:sp>
        <p:nvSpPr>
          <p:cNvPr id="10" name="Rectángulo 9"/>
          <p:cNvSpPr/>
          <p:nvPr/>
        </p:nvSpPr>
        <p:spPr>
          <a:xfrm>
            <a:off x="1174675" y="2780998"/>
            <a:ext cx="896620" cy="306705"/>
          </a:xfrm>
          <a:prstGeom prst="rect">
            <a:avLst/>
          </a:prstGeom>
        </p:spPr>
        <p:txBody>
          <a:bodyPr wrap="none">
            <a:spAutoFit/>
          </a:bodyPr>
          <a:lstStyle/>
          <a:p>
            <a:pPr algn="l">
              <a:lnSpc>
                <a:spcPct val="100000"/>
              </a:lnSpc>
              <a:spcAft>
                <a:spcPts val="800"/>
              </a:spcAft>
            </a:pPr>
            <a:r>
              <a:rPr lang="es-CO" sz="1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a:t>
            </a:r>
          </a:p>
        </p:txBody>
      </p:sp>
      <p:pic>
        <p:nvPicPr>
          <p:cNvPr id="20" name="Imagen 19" descr="btn_limpio"/>
          <p:cNvPicPr>
            <a:picLocks noChangeAspect="1"/>
          </p:cNvPicPr>
          <p:nvPr/>
        </p:nvPicPr>
        <p:blipFill>
          <a:blip r:embed="rId3"/>
          <a:stretch>
            <a:fillRect/>
          </a:stretch>
        </p:blipFill>
        <p:spPr>
          <a:xfrm>
            <a:off x="5455285" y="4558030"/>
            <a:ext cx="1267460" cy="379730"/>
          </a:xfrm>
          <a:prstGeom prst="rect">
            <a:avLst/>
          </a:prstGeom>
        </p:spPr>
      </p:pic>
      <p:sp>
        <p:nvSpPr>
          <p:cNvPr id="21" name="Cuadro de texto 20"/>
          <p:cNvSpPr txBox="1"/>
          <p:nvPr/>
        </p:nvSpPr>
        <p:spPr>
          <a:xfrm>
            <a:off x="5314315" y="4635500"/>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1174750" y="894080"/>
            <a:ext cx="9662160" cy="431292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704975" y="1260475"/>
            <a:ext cx="8378190" cy="3599815"/>
          </a:xfrm>
          <a:prstGeom prst="rect">
            <a:avLst/>
          </a:prstGeom>
          <a:noFill/>
        </p:spPr>
        <p:txBody>
          <a:bodyPr wrap="square" rtlCol="0">
            <a:spAutoFit/>
          </a:bodyPr>
          <a:lstStyle/>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En la práctica se utilizan aproximadamente 5 g de carbonato de sodio por cada gramo de muestra.</a:t>
            </a:r>
          </a:p>
          <a:p>
            <a:pPr indent="0" algn="l">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marL="228600" indent="-228600" algn="l">
              <a:buFont typeface="Arial" panose="020B0604020202020204" pitchFamily="34" charset="0"/>
              <a:buAutoNum type="arabicPeriod"/>
            </a:pPr>
            <a:r>
              <a:rPr lang="es-CO" sz="1200">
                <a:solidFill>
                  <a:schemeClr val="bg2">
                    <a:lumMod val="25000"/>
                  </a:schemeClr>
                </a:solidFill>
                <a:latin typeface="Open Sans" panose="020B0606030504020204" pitchFamily="34" charset="0"/>
                <a:sym typeface="+mn-ea"/>
              </a:rPr>
              <a:t>El fundente se introduce en un crisol de platino suficientemente grande con el fin de que solo quede medio lleno. </a:t>
            </a:r>
          </a:p>
          <a:p>
            <a:pPr marL="228600" indent="-228600" algn="l">
              <a:buFont typeface="Arial" panose="020B0604020202020204" pitchFamily="34" charset="0"/>
              <a:buAutoNum type="arabicPeriod"/>
            </a:pPr>
            <a:r>
              <a:rPr lang="es-CO" sz="1200">
                <a:solidFill>
                  <a:schemeClr val="bg2">
                    <a:lumMod val="25000"/>
                  </a:schemeClr>
                </a:solidFill>
                <a:latin typeface="Open Sans" panose="020B0606030504020204" pitchFamily="34" charset="0"/>
                <a:sym typeface="+mn-ea"/>
              </a:rPr>
              <a:t>La muestra pesada se introduce y agita con el fundente.</a:t>
            </a:r>
          </a:p>
          <a:p>
            <a:pPr marL="228600" indent="-228600" algn="l">
              <a:buFont typeface="Arial" panose="020B0604020202020204" pitchFamily="34" charset="0"/>
              <a:buAutoNum type="arabicPeriod"/>
            </a:pPr>
            <a:r>
              <a:rPr lang="es-CO" sz="1200">
                <a:solidFill>
                  <a:schemeClr val="bg2">
                    <a:lumMod val="25000"/>
                  </a:schemeClr>
                </a:solidFill>
                <a:latin typeface="Open Sans" panose="020B0606030504020204" pitchFamily="34" charset="0"/>
                <a:sym typeface="+mn-ea"/>
              </a:rPr>
              <a:t>La mezcla se calienta gradualmente hasta que la muestra original parece estar totalmente destruida. Basta con media hora. </a:t>
            </a:r>
          </a:p>
          <a:p>
            <a:pPr marL="228600" indent="-228600" algn="l">
              <a:buFont typeface="Arial" panose="020B0604020202020204" pitchFamily="34" charset="0"/>
              <a:buAutoNum type="arabicPeriod"/>
            </a:pPr>
            <a:r>
              <a:rPr lang="es-CO" sz="1200">
                <a:solidFill>
                  <a:schemeClr val="bg2">
                    <a:lumMod val="25000"/>
                  </a:schemeClr>
                </a:solidFill>
                <a:latin typeface="Open Sans" panose="020B0606030504020204" pitchFamily="34" charset="0"/>
                <a:sym typeface="+mn-ea"/>
              </a:rPr>
              <a:t>Luego se deja enfriar la muestra y la masa sólida que se forma se trata con agua caliente. La solución resultante es fuertemente alcalina, pero está a punto para las operaciones de separación y medición subsiguientes. </a:t>
            </a:r>
          </a:p>
          <a:p>
            <a:pPr marL="228600" indent="-228600" algn="l">
              <a:buFont typeface="Arial" panose="020B0604020202020204" pitchFamily="34" charset="0"/>
              <a:buAutoNum type="arabicPeriod"/>
            </a:pPr>
            <a:endParaRPr lang="es-CO" sz="1200">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Para óxidos que son difíciles de disolver se usa comúnmente pirosulfato de potasio como fundente ácido. Al ser calentado el pirosulfato libera SO3 que a su vez reacciona con el óxido para formar un sulfato soluble. Normalmente se usan 20g o más de pirosulfato de potasio por cada gramo de muestra y la temperatura se mantiene ligeramente por encima del punto de fusión, alrededor de 300°C. Se utilizan crisoles de platino o sílice.</a:t>
            </a:r>
          </a:p>
          <a:p>
            <a:pPr indent="0" algn="l">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Se cuentan entre los fundentes útiles el peróxido de sodio y las mezclas de clorato de potasio o de nitrato de potasio con carbonato de sodio.</a:t>
            </a:r>
          </a:p>
        </p:txBody>
      </p:sp>
      <p:sp>
        <p:nvSpPr>
          <p:cNvPr id="23" name="Óvalo 22"/>
          <p:cNvSpPr/>
          <p:nvPr/>
        </p:nvSpPr>
        <p:spPr>
          <a:xfrm>
            <a:off x="10082530" y="11239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7"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082530" y="1014730"/>
            <a:ext cx="585470" cy="58547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125984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a:t>
            </a:r>
          </a:p>
        </p:txBody>
      </p:sp>
      <p:sp>
        <p:nvSpPr>
          <p:cNvPr id="7" name="Cuadro de texto 6"/>
          <p:cNvSpPr txBox="1"/>
          <p:nvPr/>
        </p:nvSpPr>
        <p:spPr>
          <a:xfrm>
            <a:off x="847090" y="1351915"/>
            <a:ext cx="1040638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extracción de un soluto de una fase líquida por otra fase líquida es una de las técnicas de separación más rápida y simple en química analítica. En contraste con la separación por precipitación, la extracción tiene la ventaja de procurar separaciones más netas y más limpias.</a:t>
            </a:r>
          </a:p>
        </p:txBody>
      </p:sp>
      <p:sp>
        <p:nvSpPr>
          <p:cNvPr id="3" name="Rectángulo redondeado 2"/>
          <p:cNvSpPr/>
          <p:nvPr/>
        </p:nvSpPr>
        <p:spPr>
          <a:xfrm>
            <a:off x="847090" y="2106295"/>
            <a:ext cx="6092825" cy="232537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4" name="Imagen 3" descr="extraccion2"/>
          <p:cNvPicPr>
            <a:picLocks noChangeAspect="1"/>
          </p:cNvPicPr>
          <p:nvPr/>
        </p:nvPicPr>
        <p:blipFill>
          <a:blip r:embed="rId2"/>
          <a:stretch>
            <a:fillRect/>
          </a:stretch>
        </p:blipFill>
        <p:spPr>
          <a:xfrm>
            <a:off x="7232015" y="3562985"/>
            <a:ext cx="4311650" cy="2610485"/>
          </a:xfrm>
          <a:prstGeom prst="rect">
            <a:avLst/>
          </a:prstGeom>
        </p:spPr>
      </p:pic>
      <p:pic>
        <p:nvPicPr>
          <p:cNvPr id="6" name="Imagen 5" descr="btn_limpio"/>
          <p:cNvPicPr>
            <a:picLocks noChangeAspect="1"/>
          </p:cNvPicPr>
          <p:nvPr/>
        </p:nvPicPr>
        <p:blipFill>
          <a:blip r:embed="rId3"/>
          <a:stretch>
            <a:fillRect/>
          </a:stretch>
        </p:blipFill>
        <p:spPr>
          <a:xfrm>
            <a:off x="8207375" y="3140075"/>
            <a:ext cx="2538730" cy="760730"/>
          </a:xfrm>
          <a:prstGeom prst="rect">
            <a:avLst/>
          </a:prstGeom>
        </p:spPr>
      </p:pic>
      <p:sp>
        <p:nvSpPr>
          <p:cNvPr id="11" name="Cuadro de texto 10"/>
          <p:cNvSpPr txBox="1"/>
          <p:nvPr/>
        </p:nvSpPr>
        <p:spPr>
          <a:xfrm>
            <a:off x="8015605" y="3339465"/>
            <a:ext cx="2372360" cy="398780"/>
          </a:xfrm>
          <a:prstGeom prst="rect">
            <a:avLst/>
          </a:prstGeom>
          <a:noFill/>
        </p:spPr>
        <p:txBody>
          <a:bodyPr wrap="square" rtlCol="0">
            <a:spAutoFit/>
          </a:bodyPr>
          <a:lstStyle/>
          <a:p>
            <a:pPr algn="ctr"/>
            <a:r>
              <a:rPr lang="es-CO"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7"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34575" y="3315335"/>
            <a:ext cx="585470" cy="58547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125984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a:t>
            </a:r>
          </a:p>
        </p:txBody>
      </p:sp>
      <p:sp>
        <p:nvSpPr>
          <p:cNvPr id="7" name="Cuadro de texto 6"/>
          <p:cNvSpPr txBox="1"/>
          <p:nvPr/>
        </p:nvSpPr>
        <p:spPr>
          <a:xfrm>
            <a:off x="847090" y="1351915"/>
            <a:ext cx="1040638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extracción de un soluto de una fase líquida por otra fase líquida es una de las técnicas de separación más rápida y simple en química analítica. En contraste con la separación por precipitación, la extracción tiene la ventaja de procurar separaciones más netas y más limpias.</a:t>
            </a:r>
          </a:p>
        </p:txBody>
      </p:sp>
      <p:sp>
        <p:nvSpPr>
          <p:cNvPr id="3" name="Rectángulo redondeado 2"/>
          <p:cNvSpPr/>
          <p:nvPr/>
        </p:nvSpPr>
        <p:spPr>
          <a:xfrm>
            <a:off x="847090" y="2106295"/>
            <a:ext cx="6092825" cy="232537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4" name="Imagen 3" descr="extraccion2"/>
          <p:cNvPicPr>
            <a:picLocks noChangeAspect="1"/>
          </p:cNvPicPr>
          <p:nvPr/>
        </p:nvPicPr>
        <p:blipFill>
          <a:blip r:embed="rId2"/>
          <a:stretch>
            <a:fillRect/>
          </a:stretch>
        </p:blipFill>
        <p:spPr>
          <a:xfrm>
            <a:off x="7232015" y="3562985"/>
            <a:ext cx="4311650" cy="2610485"/>
          </a:xfrm>
          <a:prstGeom prst="rect">
            <a:avLst/>
          </a:prstGeom>
        </p:spPr>
      </p:pic>
      <p:pic>
        <p:nvPicPr>
          <p:cNvPr id="6" name="Imagen 5" descr="btn_limpio"/>
          <p:cNvPicPr>
            <a:picLocks noChangeAspect="1"/>
          </p:cNvPicPr>
          <p:nvPr/>
        </p:nvPicPr>
        <p:blipFill>
          <a:blip r:embed="rId3"/>
          <a:stretch>
            <a:fillRect/>
          </a:stretch>
        </p:blipFill>
        <p:spPr>
          <a:xfrm>
            <a:off x="8207375" y="3140075"/>
            <a:ext cx="2538730" cy="760730"/>
          </a:xfrm>
          <a:prstGeom prst="rect">
            <a:avLst/>
          </a:prstGeom>
        </p:spPr>
      </p:pic>
      <p:sp>
        <p:nvSpPr>
          <p:cNvPr id="11" name="Cuadro de texto 10"/>
          <p:cNvSpPr txBox="1"/>
          <p:nvPr/>
        </p:nvSpPr>
        <p:spPr>
          <a:xfrm>
            <a:off x="8015605" y="3339465"/>
            <a:ext cx="2372360" cy="398780"/>
          </a:xfrm>
          <a:prstGeom prst="rect">
            <a:avLst/>
          </a:prstGeom>
          <a:noFill/>
        </p:spPr>
        <p:txBody>
          <a:bodyPr wrap="square" rtlCol="0">
            <a:spAutoFit/>
          </a:bodyPr>
          <a:lstStyle/>
          <a:p>
            <a:pPr algn="ctr"/>
            <a:r>
              <a:rPr lang="es-CO"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7"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34575" y="331533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Rectángulo redondeado 1"/>
          <p:cNvSpPr/>
          <p:nvPr/>
        </p:nvSpPr>
        <p:spPr>
          <a:xfrm>
            <a:off x="1134745" y="828040"/>
            <a:ext cx="9662160" cy="542734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704975" y="1628775"/>
            <a:ext cx="8521700" cy="3784600"/>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Coeficiente de distribución o reparto</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Cuando se ponen en contacto dos disolventes inmiscibles entre sí, una sustancia soluble en ambos se distribuye o reparte entre las dos fases, finalmente se establece un estado de equilibrio dinámico.</a:t>
            </a:r>
          </a:p>
          <a:p>
            <a:pPr indent="0" algn="l">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En donde A1 y A2 representan el soluto A en los disolventes 1 y 2, respectivamente. La constante de equilibrio para el reparto de soluto puede expresarse en términos de actividades de la especie correspondiente.</a:t>
            </a:r>
          </a:p>
          <a:p>
            <a:pPr indent="0" algn="l">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Donde Kd es el coeficiente de distribución o reparto y A1 y A2 son las concentraciones totales del soluto A en dos fases cualquiera. El coeficiente de distribución se mantiene razonablemente constante por intervalos importantes de concentración y de otras condiciones.</a:t>
            </a:r>
          </a:p>
          <a:p>
            <a:pPr indent="0" algn="l">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Los requisitos generales que han de satisfacerse por un proceso de extracción para que este sea adecuado como método de separación cuantitativa de especies químicas son en esencia los mismos que han de cumplir otros métodos de separación. El componente deseado ha de separarse completa y selectivamente, y la sustancia separada ha de estar en forma física y química apropiada para cualquier operación o medición consecutiva que haya de efectuarse con ella.</a:t>
            </a:r>
          </a:p>
        </p:txBody>
      </p:sp>
      <p:sp>
        <p:nvSpPr>
          <p:cNvPr id="23" name="Óvalo 22"/>
          <p:cNvSpPr/>
          <p:nvPr/>
        </p:nvSpPr>
        <p:spPr>
          <a:xfrm>
            <a:off x="10082530" y="11239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02545" y="328168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5"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11435" y="3376295"/>
            <a:ext cx="585470" cy="585470"/>
          </a:xfrm>
          <a:prstGeom prst="rect">
            <a:avLst/>
          </a:prstGeom>
        </p:spPr>
      </p:pic>
      <p:pic>
        <p:nvPicPr>
          <p:cNvPr id="9" name="Imagen 8" descr="formula_a"/>
          <p:cNvPicPr>
            <a:picLocks noChangeAspect="1"/>
          </p:cNvPicPr>
          <p:nvPr/>
        </p:nvPicPr>
        <p:blipFill>
          <a:blip r:embed="rId6"/>
          <a:stretch>
            <a:fillRect/>
          </a:stretch>
        </p:blipFill>
        <p:spPr>
          <a:xfrm>
            <a:off x="5422900" y="2497455"/>
            <a:ext cx="1085850" cy="3905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89560" y="1187148"/>
            <a:ext cx="418973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A Pretratamiento de la muestra</a:t>
            </a:r>
          </a:p>
        </p:txBody>
      </p:sp>
      <p:sp>
        <p:nvSpPr>
          <p:cNvPr id="7" name="Cuadro de texto 6"/>
          <p:cNvSpPr txBox="1"/>
          <p:nvPr/>
        </p:nvSpPr>
        <p:spPr>
          <a:xfrm>
            <a:off x="847090" y="1555115"/>
            <a:ext cx="9940925"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Se conoce por pretratamiento a lo que ocurre entre la toma y el tratamiento de la muestra, donde se van a realizar operaciones físicas sobre la muestra antes de su análisis, por otro lado, se entiende como tratamiento a la etapa en la cual la muestra es sometida a procesos químicos y físicos para prepararla para el posterior análisis.</a:t>
            </a:r>
          </a:p>
        </p:txBody>
      </p:sp>
      <p:sp>
        <p:nvSpPr>
          <p:cNvPr id="100" name="Cuadro de texto 99"/>
          <p:cNvSpPr txBox="1"/>
          <p:nvPr/>
        </p:nvSpPr>
        <p:spPr>
          <a:xfrm>
            <a:off x="890270" y="4768215"/>
            <a:ext cx="9898380" cy="1014730"/>
          </a:xfrm>
          <a:prstGeom prst="rect">
            <a:avLst/>
          </a:prstGeom>
          <a:noFill/>
          <a:ln w="9525">
            <a:noFill/>
          </a:ln>
        </p:spPr>
        <p:txBody>
          <a:bodyPr wrap="square">
            <a:spAutoFit/>
          </a:bodyPr>
          <a:lstStyle/>
          <a:p>
            <a:pPr indent="0"/>
            <a:r>
              <a:rPr lang="es-CO" sz="1200" b="0">
                <a:solidFill>
                  <a:schemeClr val="bg2">
                    <a:lumMod val="25000"/>
                  </a:schemeClr>
                </a:solidFill>
                <a:latin typeface="Open Sans" panose="020B0606030504020204" pitchFamily="34" charset="0"/>
              </a:rPr>
              <a:t>Esta es una etapa importante ya que en ella pueden variar la concentración de los analitos de interés debido a la temperatura, manipulación, exposición a la luz, agitación, etc. Cada muestra hay que tratarla de manera diferente debido a la múltiple variedad de muestras y matrices existentes, que hacen que sea imposible la descripción absoluta de los diversos pretratamientos.</a:t>
            </a:r>
          </a:p>
          <a:p>
            <a:endParaRPr lang="es-CO" sz="1200">
              <a:solidFill>
                <a:schemeClr val="bg2">
                  <a:lumMod val="25000"/>
                </a:schemeClr>
              </a:solidFill>
              <a:latin typeface="Open Sans" panose="020B0606030504020204" pitchFamily="34" charset="0"/>
            </a:endParaRPr>
          </a:p>
        </p:txBody>
      </p:sp>
      <p:pic>
        <p:nvPicPr>
          <p:cNvPr id="2" name="Imagen 1" descr="boton1"/>
          <p:cNvPicPr>
            <a:picLocks noChangeAspect="1"/>
          </p:cNvPicPr>
          <p:nvPr/>
        </p:nvPicPr>
        <p:blipFill>
          <a:blip r:embed="rId2"/>
          <a:stretch>
            <a:fillRect/>
          </a:stretch>
        </p:blipFill>
        <p:spPr>
          <a:xfrm>
            <a:off x="2379345" y="2514600"/>
            <a:ext cx="1676400" cy="1809750"/>
          </a:xfrm>
          <a:prstGeom prst="rect">
            <a:avLst/>
          </a:prstGeom>
        </p:spPr>
      </p:pic>
      <p:pic>
        <p:nvPicPr>
          <p:cNvPr id="3" name="Imagen 2" descr="boton2"/>
          <p:cNvPicPr>
            <a:picLocks noChangeAspect="1"/>
          </p:cNvPicPr>
          <p:nvPr/>
        </p:nvPicPr>
        <p:blipFill>
          <a:blip r:embed="rId3"/>
          <a:stretch>
            <a:fillRect/>
          </a:stretch>
        </p:blipFill>
        <p:spPr>
          <a:xfrm>
            <a:off x="4900930" y="2519680"/>
            <a:ext cx="1647825" cy="1819275"/>
          </a:xfrm>
          <a:prstGeom prst="rect">
            <a:avLst/>
          </a:prstGeom>
        </p:spPr>
      </p:pic>
      <p:pic>
        <p:nvPicPr>
          <p:cNvPr id="4" name="Imagen 3" descr="boton3"/>
          <p:cNvPicPr>
            <a:picLocks noChangeAspect="1"/>
          </p:cNvPicPr>
          <p:nvPr/>
        </p:nvPicPr>
        <p:blipFill>
          <a:blip r:embed="rId4"/>
          <a:stretch>
            <a:fillRect/>
          </a:stretch>
        </p:blipFill>
        <p:spPr>
          <a:xfrm>
            <a:off x="7418705" y="2519680"/>
            <a:ext cx="1628775" cy="1819275"/>
          </a:xfrm>
          <a:prstGeom prst="rect">
            <a:avLst/>
          </a:prstGeom>
        </p:spPr>
      </p:pic>
      <p:pic>
        <p:nvPicPr>
          <p:cNvPr id="2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462010" y="3753485"/>
            <a:ext cx="585470" cy="585470"/>
          </a:xfrm>
          <a:prstGeom prst="rect">
            <a:avLst/>
          </a:prstGeom>
        </p:spPr>
      </p:pic>
      <p:sp>
        <p:nvSpPr>
          <p:cNvPr id="5" name="Rectángulo 4"/>
          <p:cNvSpPr/>
          <p:nvPr/>
        </p:nvSpPr>
        <p:spPr>
          <a:xfrm>
            <a:off x="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9" name="Rectángulo redondeado 8"/>
          <p:cNvSpPr/>
          <p:nvPr/>
        </p:nvSpPr>
        <p:spPr>
          <a:xfrm>
            <a:off x="2022475" y="1344930"/>
            <a:ext cx="8020685" cy="247269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6" name="Óvalo 5"/>
          <p:cNvSpPr/>
          <p:nvPr/>
        </p:nvSpPr>
        <p:spPr>
          <a:xfrm>
            <a:off x="9418320" y="1471295"/>
            <a:ext cx="365125" cy="36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457690" y="1550035"/>
            <a:ext cx="585470" cy="585470"/>
          </a:xfrm>
          <a:prstGeom prst="rect">
            <a:avLst/>
          </a:prstGeom>
        </p:spPr>
      </p:pic>
      <p:sp>
        <p:nvSpPr>
          <p:cNvPr id="12" name="Cuadro de texto 11"/>
          <p:cNvSpPr txBox="1"/>
          <p:nvPr/>
        </p:nvSpPr>
        <p:spPr>
          <a:xfrm>
            <a:off x="2559685" y="1836420"/>
            <a:ext cx="7073265" cy="645160"/>
          </a:xfrm>
          <a:prstGeom prst="rect">
            <a:avLst/>
          </a:prstGeom>
          <a:noFill/>
        </p:spPr>
        <p:txBody>
          <a:bodyPr wrap="square" rtlCol="0">
            <a:spAutoFit/>
          </a:bodyPr>
          <a:lstStyle/>
          <a:p>
            <a:pPr algn="l"/>
            <a:r>
              <a:rPr lang="es-CO" altLang="es-ES" sz="1200" dirty="0">
                <a:solidFill>
                  <a:schemeClr val="bg2">
                    <a:lumMod val="25000"/>
                  </a:schemeClr>
                </a:solidFill>
                <a:latin typeface="Open Sans" panose="020B0606030504020204" pitchFamily="34" charset="0"/>
                <a:sym typeface="+mn-ea"/>
              </a:rPr>
              <a:t>Hay que tener cuidado ante la posible contaminación de la muestra al introducir alguna sonda de medida, generalmente basadas en la toma de dos muestras idénticas para realizar en una de ellas la medida de los parámetros de conservación.</a:t>
            </a:r>
          </a:p>
        </p:txBody>
      </p:sp>
      <p:pic>
        <p:nvPicPr>
          <p:cNvPr id="10" name="Imagen 9" descr="muestras"/>
          <p:cNvPicPr>
            <a:picLocks noChangeAspect="1"/>
          </p:cNvPicPr>
          <p:nvPr/>
        </p:nvPicPr>
        <p:blipFill>
          <a:blip r:embed="rId7"/>
          <a:stretch>
            <a:fillRect/>
          </a:stretch>
        </p:blipFill>
        <p:spPr>
          <a:xfrm>
            <a:off x="5499735" y="2634615"/>
            <a:ext cx="1061085" cy="101282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125984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a:t>
            </a:r>
          </a:p>
        </p:txBody>
      </p:sp>
      <p:sp>
        <p:nvSpPr>
          <p:cNvPr id="7" name="Cuadro de texto 6"/>
          <p:cNvSpPr txBox="1"/>
          <p:nvPr/>
        </p:nvSpPr>
        <p:spPr>
          <a:xfrm>
            <a:off x="847090" y="1351915"/>
            <a:ext cx="1040638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extracción de un soluto de una fase líquida por otra fase líquida es una de las técnicas de separación más rápida y simple en química analítica. En contraste con la separación por precipitación, la extracción tiene la ventaja de procurar separaciones más netas y más limpias.</a:t>
            </a:r>
          </a:p>
        </p:txBody>
      </p:sp>
      <p:sp>
        <p:nvSpPr>
          <p:cNvPr id="3" name="Rectángulo redondeado 2"/>
          <p:cNvSpPr/>
          <p:nvPr/>
        </p:nvSpPr>
        <p:spPr>
          <a:xfrm>
            <a:off x="847090" y="2106295"/>
            <a:ext cx="6092825" cy="232537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4" name="Imagen 3" descr="extraccion2"/>
          <p:cNvPicPr>
            <a:picLocks noChangeAspect="1"/>
          </p:cNvPicPr>
          <p:nvPr/>
        </p:nvPicPr>
        <p:blipFill>
          <a:blip r:embed="rId2"/>
          <a:stretch>
            <a:fillRect/>
          </a:stretch>
        </p:blipFill>
        <p:spPr>
          <a:xfrm>
            <a:off x="7232015" y="3562985"/>
            <a:ext cx="4311650" cy="2610485"/>
          </a:xfrm>
          <a:prstGeom prst="rect">
            <a:avLst/>
          </a:prstGeom>
        </p:spPr>
      </p:pic>
      <p:pic>
        <p:nvPicPr>
          <p:cNvPr id="6" name="Imagen 5" descr="btn_limpio"/>
          <p:cNvPicPr>
            <a:picLocks noChangeAspect="1"/>
          </p:cNvPicPr>
          <p:nvPr/>
        </p:nvPicPr>
        <p:blipFill>
          <a:blip r:embed="rId3"/>
          <a:stretch>
            <a:fillRect/>
          </a:stretch>
        </p:blipFill>
        <p:spPr>
          <a:xfrm>
            <a:off x="8207375" y="3140075"/>
            <a:ext cx="2538730" cy="760730"/>
          </a:xfrm>
          <a:prstGeom prst="rect">
            <a:avLst/>
          </a:prstGeom>
        </p:spPr>
      </p:pic>
      <p:sp>
        <p:nvSpPr>
          <p:cNvPr id="11" name="Cuadro de texto 10"/>
          <p:cNvSpPr txBox="1"/>
          <p:nvPr/>
        </p:nvSpPr>
        <p:spPr>
          <a:xfrm>
            <a:off x="8015605" y="3339465"/>
            <a:ext cx="2372360" cy="398780"/>
          </a:xfrm>
          <a:prstGeom prst="rect">
            <a:avLst/>
          </a:prstGeom>
          <a:noFill/>
        </p:spPr>
        <p:txBody>
          <a:bodyPr wrap="square" rtlCol="0">
            <a:spAutoFit/>
          </a:bodyPr>
          <a:lstStyle/>
          <a:p>
            <a:pPr algn="ctr"/>
            <a:r>
              <a:rPr lang="es-CO"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7"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34575" y="331533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Rectángulo redondeado 1"/>
          <p:cNvSpPr/>
          <p:nvPr/>
        </p:nvSpPr>
        <p:spPr>
          <a:xfrm>
            <a:off x="1134745" y="828040"/>
            <a:ext cx="9662160" cy="542734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704975" y="2578100"/>
            <a:ext cx="8521700" cy="1383665"/>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Completitud de la extracción</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Algunos coeficientes de distribución son lo suficientemente altos para que sea posible la extracción cuantitativa de una especie en una sola operación. Otros coeficientes de distribución sin excesivamente bajos para permitir transferencia cuantitativa en una sola extracción. En estos casos para lograr una separación cuantitativa es necesario efectuar la extracción dos o tres veces con porciones distintas del segundo disolvente. Esta es la técnica de extracción múltiple.</a:t>
            </a:r>
          </a:p>
        </p:txBody>
      </p:sp>
      <p:sp>
        <p:nvSpPr>
          <p:cNvPr id="23" name="Óvalo 22"/>
          <p:cNvSpPr/>
          <p:nvPr/>
        </p:nvSpPr>
        <p:spPr>
          <a:xfrm>
            <a:off x="10082530" y="11239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6" name="Triángulo rectángulo 25"/>
          <p:cNvSpPr/>
          <p:nvPr/>
        </p:nvSpPr>
        <p:spPr>
          <a:xfrm rot="13440000">
            <a:off x="10202545" y="328168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Triángulo rectángulo 24"/>
          <p:cNvSpPr/>
          <p:nvPr/>
        </p:nvSpPr>
        <p:spPr>
          <a:xfrm rot="2700000">
            <a:off x="1319530" y="328168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5"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11435" y="3376295"/>
            <a:ext cx="585470" cy="58547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125984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a:t>
            </a:r>
          </a:p>
        </p:txBody>
      </p:sp>
      <p:sp>
        <p:nvSpPr>
          <p:cNvPr id="7" name="Cuadro de texto 6"/>
          <p:cNvSpPr txBox="1"/>
          <p:nvPr/>
        </p:nvSpPr>
        <p:spPr>
          <a:xfrm>
            <a:off x="847090" y="1351915"/>
            <a:ext cx="10406380"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extracción de un soluto de una fase líquida por otra fase líquida es una de las técnicas de separación más rápida y simple en química analítica. En contraste con la separación por precipitación, la extracción tiene la ventaja de procurar separaciones más netas y más limpias.</a:t>
            </a:r>
          </a:p>
        </p:txBody>
      </p:sp>
      <p:sp>
        <p:nvSpPr>
          <p:cNvPr id="3" name="Rectángulo redondeado 2"/>
          <p:cNvSpPr/>
          <p:nvPr/>
        </p:nvSpPr>
        <p:spPr>
          <a:xfrm>
            <a:off x="847090" y="2106295"/>
            <a:ext cx="6092825" cy="232537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4" name="Imagen 3" descr="extraccion2"/>
          <p:cNvPicPr>
            <a:picLocks noChangeAspect="1"/>
          </p:cNvPicPr>
          <p:nvPr/>
        </p:nvPicPr>
        <p:blipFill>
          <a:blip r:embed="rId2"/>
          <a:stretch>
            <a:fillRect/>
          </a:stretch>
        </p:blipFill>
        <p:spPr>
          <a:xfrm>
            <a:off x="7232015" y="3562985"/>
            <a:ext cx="4311650" cy="2610485"/>
          </a:xfrm>
          <a:prstGeom prst="rect">
            <a:avLst/>
          </a:prstGeom>
        </p:spPr>
      </p:pic>
      <p:pic>
        <p:nvPicPr>
          <p:cNvPr id="6" name="Imagen 5" descr="btn_limpio"/>
          <p:cNvPicPr>
            <a:picLocks noChangeAspect="1"/>
          </p:cNvPicPr>
          <p:nvPr/>
        </p:nvPicPr>
        <p:blipFill>
          <a:blip r:embed="rId3"/>
          <a:stretch>
            <a:fillRect/>
          </a:stretch>
        </p:blipFill>
        <p:spPr>
          <a:xfrm>
            <a:off x="8207375" y="3140075"/>
            <a:ext cx="2538730" cy="760730"/>
          </a:xfrm>
          <a:prstGeom prst="rect">
            <a:avLst/>
          </a:prstGeom>
        </p:spPr>
      </p:pic>
      <p:sp>
        <p:nvSpPr>
          <p:cNvPr id="11" name="Cuadro de texto 10"/>
          <p:cNvSpPr txBox="1"/>
          <p:nvPr/>
        </p:nvSpPr>
        <p:spPr>
          <a:xfrm>
            <a:off x="8015605" y="3339465"/>
            <a:ext cx="2372360" cy="398780"/>
          </a:xfrm>
          <a:prstGeom prst="rect">
            <a:avLst/>
          </a:prstGeom>
          <a:noFill/>
        </p:spPr>
        <p:txBody>
          <a:bodyPr wrap="square" rtlCol="0">
            <a:spAutoFit/>
          </a:bodyPr>
          <a:lstStyle/>
          <a:p>
            <a:pPr algn="ctr"/>
            <a:r>
              <a:rPr lang="es-CO"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7"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34575" y="3315335"/>
            <a:ext cx="585470" cy="585470"/>
          </a:xfrm>
          <a:prstGeom prst="rect">
            <a:avLst/>
          </a:prstGeom>
        </p:spPr>
      </p:pic>
      <p:sp>
        <p:nvSpPr>
          <p:cNvPr id="10" name="Rectángulo 9"/>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Rectángulo redondeado 1"/>
          <p:cNvSpPr/>
          <p:nvPr/>
        </p:nvSpPr>
        <p:spPr>
          <a:xfrm>
            <a:off x="1134745" y="828040"/>
            <a:ext cx="9662160" cy="542734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89735" y="2106295"/>
            <a:ext cx="8521700" cy="2676525"/>
          </a:xfrm>
          <a:prstGeom prst="rect">
            <a:avLst/>
          </a:prstGeom>
          <a:noFill/>
        </p:spPr>
        <p:txBody>
          <a:bodyPr wrap="square" rtlCol="0">
            <a:spAutoFit/>
          </a:bodyPr>
          <a:lstStyle/>
          <a:p>
            <a:pPr indent="0" algn="ctr">
              <a:buFont typeface="Arial" panose="020B0604020202020204" pitchFamily="34" charset="0"/>
              <a:buNone/>
            </a:pPr>
            <a:r>
              <a:rPr lang="es-CO" sz="1200" b="1">
                <a:solidFill>
                  <a:schemeClr val="bg2">
                    <a:lumMod val="25000"/>
                  </a:schemeClr>
                </a:solidFill>
                <a:latin typeface="Open Sans" panose="020B0606030504020204" pitchFamily="34" charset="0"/>
                <a:sym typeface="+mn-ea"/>
              </a:rPr>
              <a:t>Selectividad de la extracción</a:t>
            </a:r>
          </a:p>
          <a:p>
            <a:pPr indent="0" algn="ctr">
              <a:buFont typeface="Arial" panose="020B0604020202020204" pitchFamily="34" charset="0"/>
              <a:buNone/>
            </a:pPr>
            <a:endParaRPr lang="es-CO" sz="1200" b="1">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Cuando se ponen en contacto dos disolventes mutuamente inmiscibles, uno de los cuales contiene inicialmente dos solutos, ambos solutos se distribuyen entre las dos fases. La distribución de equilibrio de cada soluto, A y B, es totalmente independiente de la presencia del otro, por consiguiente, los dos coeficientes de distribución KdA y KdB indican el grado de completitud con la cual cada soluto será extraído del disolvente 1 por el disolvente 2.</a:t>
            </a:r>
          </a:p>
          <a:p>
            <a:pPr indent="0" algn="l">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En el proceso de extracción ocurre alguna separación entre A y B siempre y cuando los dos coeficientes de distribución difieran entre sí. Es evidente que, para lograr la separación cuantitativa de A y B por extracción de A de una fase líquida a otra, el coeficiente de distribución de A, ha de ser lo suficientemente alto para que sea despreciable la cantidad de A que queda en la solución inicial, y que el coeficiente de distribución de B ha de ser lo bastante pequeño para que la cantidad de B que es extraída en la segunda fase sea despreciable. A menudo es posible lograr las condiciones deseadas.</a:t>
            </a:r>
          </a:p>
        </p:txBody>
      </p:sp>
      <p:sp>
        <p:nvSpPr>
          <p:cNvPr id="23" name="Óvalo 22"/>
          <p:cNvSpPr/>
          <p:nvPr/>
        </p:nvSpPr>
        <p:spPr>
          <a:xfrm>
            <a:off x="10082530" y="11239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2700000">
            <a:off x="1319530" y="3281680"/>
            <a:ext cx="398145" cy="398145"/>
          </a:xfrm>
          <a:prstGeom prst="r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5"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98075" y="1226820"/>
            <a:ext cx="585470" cy="58547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redondeado 11"/>
          <p:cNvSpPr/>
          <p:nvPr/>
        </p:nvSpPr>
        <p:spPr>
          <a:xfrm>
            <a:off x="7306945" y="4018915"/>
            <a:ext cx="4410710" cy="12388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7416165" y="4141470"/>
            <a:ext cx="416306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Si la solución debe ser evaporada parcialmente o llegar a sequedad, se usará recipientes anchos y chatos que presentan gran superficie de evaporación.</a:t>
            </a:r>
          </a:p>
        </p:txBody>
      </p:sp>
      <p:pic>
        <p:nvPicPr>
          <p:cNvPr id="14" name="Imagen 13" descr="btn_limpio"/>
          <p:cNvPicPr>
            <a:picLocks noChangeAspect="1"/>
          </p:cNvPicPr>
          <p:nvPr/>
        </p:nvPicPr>
        <p:blipFill>
          <a:blip r:embed="rId2"/>
          <a:stretch>
            <a:fillRect/>
          </a:stretch>
        </p:blipFill>
        <p:spPr>
          <a:xfrm>
            <a:off x="10318750" y="4741545"/>
            <a:ext cx="1267460" cy="379730"/>
          </a:xfrm>
          <a:prstGeom prst="rect">
            <a:avLst/>
          </a:prstGeom>
        </p:spPr>
      </p:pic>
      <p:sp>
        <p:nvSpPr>
          <p:cNvPr id="15" name="Cuadro de texto 14"/>
          <p:cNvSpPr txBox="1"/>
          <p:nvPr/>
        </p:nvSpPr>
        <p:spPr>
          <a:xfrm>
            <a:off x="10177780" y="481901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8" name="Rectángulo 7"/>
          <p:cNvSpPr/>
          <p:nvPr/>
        </p:nvSpPr>
        <p:spPr>
          <a:xfrm>
            <a:off x="847015" y="1014428"/>
            <a:ext cx="99441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Dilución</a:t>
            </a:r>
          </a:p>
        </p:txBody>
      </p:sp>
      <p:sp>
        <p:nvSpPr>
          <p:cNvPr id="7" name="Cuadro de texto 6"/>
          <p:cNvSpPr txBox="1"/>
          <p:nvPr/>
        </p:nvSpPr>
        <p:spPr>
          <a:xfrm>
            <a:off x="847090" y="1351915"/>
            <a:ext cx="1040638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Excepto en algunos casos, antes de la separación y medición del componente deseado, es necesario disolver la muestra pesada, siempre que sea posible la muestra se disuelve en agua. Los disolventes orgánicos son adecuados para muchas sustancias orgánicas.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Existen algunos detalles experimentales que deben tenerse en cuenta a la hora de disolver una muestra en el laboratorio:</a:t>
            </a:r>
          </a:p>
        </p:txBody>
      </p:sp>
      <p:sp>
        <p:nvSpPr>
          <p:cNvPr id="5" name="Rectángulo redondeado 4"/>
          <p:cNvSpPr/>
          <p:nvPr/>
        </p:nvSpPr>
        <p:spPr>
          <a:xfrm>
            <a:off x="663575" y="4685030"/>
            <a:ext cx="4410710" cy="12388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1" descr="quimica_botones2"/>
          <p:cNvPicPr>
            <a:picLocks noChangeAspect="1"/>
          </p:cNvPicPr>
          <p:nvPr/>
        </p:nvPicPr>
        <p:blipFill>
          <a:blip r:embed="rId3"/>
          <a:stretch>
            <a:fillRect/>
          </a:stretch>
        </p:blipFill>
        <p:spPr>
          <a:xfrm>
            <a:off x="3675380" y="2181860"/>
            <a:ext cx="4841240" cy="4124960"/>
          </a:xfrm>
          <a:prstGeom prst="rect">
            <a:avLst/>
          </a:prstGeom>
        </p:spPr>
      </p:pic>
      <p:sp>
        <p:nvSpPr>
          <p:cNvPr id="9" name="Cuadro de texto 8"/>
          <p:cNvSpPr txBox="1"/>
          <p:nvPr/>
        </p:nvSpPr>
        <p:spPr>
          <a:xfrm>
            <a:off x="772795" y="4766945"/>
            <a:ext cx="416306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muestra se pesa, se pone en un vaso de precipitados, se cubre con un vidrio de reloj. El vaso debe tener pico para permitir que por su abertura salgan los vapores o gases.</a:t>
            </a:r>
          </a:p>
        </p:txBody>
      </p:sp>
      <p:pic>
        <p:nvPicPr>
          <p:cNvPr id="20" name="Imagen 19" descr="btn_limpio"/>
          <p:cNvPicPr>
            <a:picLocks noChangeAspect="1"/>
          </p:cNvPicPr>
          <p:nvPr/>
        </p:nvPicPr>
        <p:blipFill>
          <a:blip r:embed="rId2"/>
          <a:stretch>
            <a:fillRect/>
          </a:stretch>
        </p:blipFill>
        <p:spPr>
          <a:xfrm>
            <a:off x="3675380" y="5407660"/>
            <a:ext cx="1267460" cy="379730"/>
          </a:xfrm>
          <a:prstGeom prst="rect">
            <a:avLst/>
          </a:prstGeom>
        </p:spPr>
      </p:pic>
      <p:sp>
        <p:nvSpPr>
          <p:cNvPr id="21" name="Cuadro de texto 20"/>
          <p:cNvSpPr txBox="1"/>
          <p:nvPr/>
        </p:nvSpPr>
        <p:spPr>
          <a:xfrm>
            <a:off x="3534410" y="5485130"/>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357370" y="5407660"/>
            <a:ext cx="585470" cy="585470"/>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redondeado 11"/>
          <p:cNvSpPr/>
          <p:nvPr/>
        </p:nvSpPr>
        <p:spPr>
          <a:xfrm>
            <a:off x="7306945" y="4018915"/>
            <a:ext cx="4410710" cy="12388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7416165" y="4141470"/>
            <a:ext cx="416306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Si la solución debe ser evaporada parcialmente o llegar a sequedad, se usará recipientes anchos y chatos que presentan gran superficie de evaporación.</a:t>
            </a:r>
          </a:p>
        </p:txBody>
      </p:sp>
      <p:pic>
        <p:nvPicPr>
          <p:cNvPr id="14" name="Imagen 13" descr="btn_limpio"/>
          <p:cNvPicPr>
            <a:picLocks noChangeAspect="1"/>
          </p:cNvPicPr>
          <p:nvPr/>
        </p:nvPicPr>
        <p:blipFill>
          <a:blip r:embed="rId2"/>
          <a:stretch>
            <a:fillRect/>
          </a:stretch>
        </p:blipFill>
        <p:spPr>
          <a:xfrm>
            <a:off x="10318750" y="4741545"/>
            <a:ext cx="1267460" cy="379730"/>
          </a:xfrm>
          <a:prstGeom prst="rect">
            <a:avLst/>
          </a:prstGeom>
        </p:spPr>
      </p:pic>
      <p:sp>
        <p:nvSpPr>
          <p:cNvPr id="15" name="Cuadro de texto 14"/>
          <p:cNvSpPr txBox="1"/>
          <p:nvPr/>
        </p:nvSpPr>
        <p:spPr>
          <a:xfrm>
            <a:off x="10177780" y="481901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8" name="Rectángulo 7"/>
          <p:cNvSpPr/>
          <p:nvPr/>
        </p:nvSpPr>
        <p:spPr>
          <a:xfrm>
            <a:off x="847015" y="1014428"/>
            <a:ext cx="99441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Dilución</a:t>
            </a:r>
          </a:p>
        </p:txBody>
      </p:sp>
      <p:sp>
        <p:nvSpPr>
          <p:cNvPr id="7" name="Cuadro de texto 6"/>
          <p:cNvSpPr txBox="1"/>
          <p:nvPr/>
        </p:nvSpPr>
        <p:spPr>
          <a:xfrm>
            <a:off x="847090" y="1351915"/>
            <a:ext cx="1040638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Excepto en algunos casos, antes de la separación y medición del componente deseado, es necesario disolver la muestra pesada, siempre que sea posible la muestra se disuelve en agua. Los disolventes orgánicos son adecuados para muchas sustancias orgánicas.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Existen algunos detalles experimentales que deben tenerse en cuenta a la hora de disolver una muestra en el laboratorio:</a:t>
            </a:r>
          </a:p>
        </p:txBody>
      </p:sp>
      <p:sp>
        <p:nvSpPr>
          <p:cNvPr id="5" name="Rectángulo redondeado 4"/>
          <p:cNvSpPr/>
          <p:nvPr/>
        </p:nvSpPr>
        <p:spPr>
          <a:xfrm>
            <a:off x="663575" y="4685030"/>
            <a:ext cx="4410710" cy="12388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1" descr="quimica_botones2"/>
          <p:cNvPicPr>
            <a:picLocks noChangeAspect="1"/>
          </p:cNvPicPr>
          <p:nvPr/>
        </p:nvPicPr>
        <p:blipFill>
          <a:blip r:embed="rId3"/>
          <a:stretch>
            <a:fillRect/>
          </a:stretch>
        </p:blipFill>
        <p:spPr>
          <a:xfrm>
            <a:off x="3675380" y="2181860"/>
            <a:ext cx="4841240" cy="4124960"/>
          </a:xfrm>
          <a:prstGeom prst="rect">
            <a:avLst/>
          </a:prstGeom>
        </p:spPr>
      </p:pic>
      <p:sp>
        <p:nvSpPr>
          <p:cNvPr id="9" name="Cuadro de texto 8"/>
          <p:cNvSpPr txBox="1"/>
          <p:nvPr/>
        </p:nvSpPr>
        <p:spPr>
          <a:xfrm>
            <a:off x="772795" y="4766945"/>
            <a:ext cx="416306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muestra se pesa, se pone en un vaso de precipitados, se cubre con un vidrio de reloj. El vaso debe tener pico para permitir que por su abertura salgan los vapores o gases.</a:t>
            </a:r>
          </a:p>
        </p:txBody>
      </p:sp>
      <p:pic>
        <p:nvPicPr>
          <p:cNvPr id="20" name="Imagen 19" descr="btn_limpio"/>
          <p:cNvPicPr>
            <a:picLocks noChangeAspect="1"/>
          </p:cNvPicPr>
          <p:nvPr/>
        </p:nvPicPr>
        <p:blipFill>
          <a:blip r:embed="rId2"/>
          <a:stretch>
            <a:fillRect/>
          </a:stretch>
        </p:blipFill>
        <p:spPr>
          <a:xfrm>
            <a:off x="3675380" y="5407660"/>
            <a:ext cx="1267460" cy="379730"/>
          </a:xfrm>
          <a:prstGeom prst="rect">
            <a:avLst/>
          </a:prstGeom>
        </p:spPr>
      </p:pic>
      <p:sp>
        <p:nvSpPr>
          <p:cNvPr id="21" name="Cuadro de texto 20"/>
          <p:cNvSpPr txBox="1"/>
          <p:nvPr/>
        </p:nvSpPr>
        <p:spPr>
          <a:xfrm>
            <a:off x="3534410" y="5485130"/>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357370" y="5407660"/>
            <a:ext cx="585470" cy="585470"/>
          </a:xfrm>
          <a:prstGeom prst="rect">
            <a:avLst/>
          </a:prstGeom>
        </p:spPr>
      </p:pic>
      <p:sp>
        <p:nvSpPr>
          <p:cNvPr id="3" name="Rectángulo 2"/>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1134745" y="828040"/>
            <a:ext cx="9662160" cy="542734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89735" y="1486535"/>
            <a:ext cx="8521700" cy="1753235"/>
          </a:xfrm>
          <a:prstGeom prst="rect">
            <a:avLst/>
          </a:prstGeom>
          <a:noFill/>
        </p:spPr>
        <p:txBody>
          <a:bodyPr wrap="square" rtlCol="0">
            <a:spAutoFit/>
          </a:bodyPr>
          <a:lstStyle/>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Se vierte cuidadosamente el disolvente (agua, solución acuosa de ácido, etc.) escurriéndolo por varilla de vidrio, cuyo extremo inferior toque las paredes interiores del vaso, durante esta parte de la operación se desplaza algo el vidrio de reloj. Si se produce desprendimiento de gases el vaso debe cubrirse tanto como sea posible. Para este caso, conviene usar pipeta para escurrir el solvente por la abertura del pico. Una vez que termina el desprendimiento de gas y toda la muestra se ha disuelto, lavar la cara inferior del vidrio de reloj con chorro de agua de piseta, cuidando que el agua de lavado escurra por las paredes y no caiga directamente sobre la solución para evitar salpicaduras al exterior. Si fuera necesario calentar, para evitar pérdidas por salpicaduras, es mejor trabajar con erlenmeyer en lugar de vaso de precipitados, colocando en la boca del erlenmeyer un pequeño embudo con su vástago hacia adentro.</a:t>
            </a:r>
          </a:p>
        </p:txBody>
      </p:sp>
      <p:sp>
        <p:nvSpPr>
          <p:cNvPr id="23" name="Óvalo 22"/>
          <p:cNvSpPr/>
          <p:nvPr/>
        </p:nvSpPr>
        <p:spPr>
          <a:xfrm>
            <a:off x="10082530" y="11239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10" descr="dilucion1"/>
          <p:cNvPicPr>
            <a:picLocks noChangeAspect="1"/>
          </p:cNvPicPr>
          <p:nvPr/>
        </p:nvPicPr>
        <p:blipFill>
          <a:blip r:embed="rId6"/>
          <a:stretch>
            <a:fillRect/>
          </a:stretch>
        </p:blipFill>
        <p:spPr>
          <a:xfrm>
            <a:off x="4509135" y="3376295"/>
            <a:ext cx="3175635" cy="2220595"/>
          </a:xfrm>
          <a:prstGeom prst="rect">
            <a:avLst/>
          </a:prstGeom>
        </p:spPr>
      </p:pic>
      <p:pic>
        <p:nvPicPr>
          <p:cNvPr id="6"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34575" y="1014730"/>
            <a:ext cx="585470" cy="58547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redondeado 11"/>
          <p:cNvSpPr/>
          <p:nvPr/>
        </p:nvSpPr>
        <p:spPr>
          <a:xfrm>
            <a:off x="7306945" y="4018915"/>
            <a:ext cx="4410710" cy="12388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7416165" y="4141470"/>
            <a:ext cx="416306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Si la solución debe ser evaporada parcialmente o llegar a sequedad, se usará recipientes anchos y chatos que presentan gran superficie de evaporación.</a:t>
            </a:r>
          </a:p>
        </p:txBody>
      </p:sp>
      <p:pic>
        <p:nvPicPr>
          <p:cNvPr id="14" name="Imagen 13" descr="btn_limpio"/>
          <p:cNvPicPr>
            <a:picLocks noChangeAspect="1"/>
          </p:cNvPicPr>
          <p:nvPr/>
        </p:nvPicPr>
        <p:blipFill>
          <a:blip r:embed="rId2"/>
          <a:stretch>
            <a:fillRect/>
          </a:stretch>
        </p:blipFill>
        <p:spPr>
          <a:xfrm>
            <a:off x="10318750" y="4741545"/>
            <a:ext cx="1267460" cy="379730"/>
          </a:xfrm>
          <a:prstGeom prst="rect">
            <a:avLst/>
          </a:prstGeom>
        </p:spPr>
      </p:pic>
      <p:sp>
        <p:nvSpPr>
          <p:cNvPr id="15" name="Cuadro de texto 14"/>
          <p:cNvSpPr txBox="1"/>
          <p:nvPr/>
        </p:nvSpPr>
        <p:spPr>
          <a:xfrm>
            <a:off x="10177780" y="481901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8" name="Rectángulo 7"/>
          <p:cNvSpPr/>
          <p:nvPr/>
        </p:nvSpPr>
        <p:spPr>
          <a:xfrm>
            <a:off x="847015" y="1014428"/>
            <a:ext cx="99441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Dilución</a:t>
            </a:r>
          </a:p>
        </p:txBody>
      </p:sp>
      <p:sp>
        <p:nvSpPr>
          <p:cNvPr id="7" name="Cuadro de texto 6"/>
          <p:cNvSpPr txBox="1"/>
          <p:nvPr/>
        </p:nvSpPr>
        <p:spPr>
          <a:xfrm>
            <a:off x="847090" y="1351915"/>
            <a:ext cx="1040638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Excepto en algunos casos, antes de la separación y medición del componente deseado, es necesario disolver la muestra pesada, siempre que sea posible la muestra se disuelve en agua. Los disolventes orgánicos son adecuados para muchas sustancias orgánicas.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Existen algunos detalles experimentales que deben tenerse en cuenta a la hora de disolver una muestra en el laboratorio:</a:t>
            </a:r>
          </a:p>
        </p:txBody>
      </p:sp>
      <p:sp>
        <p:nvSpPr>
          <p:cNvPr id="5" name="Rectángulo redondeado 4"/>
          <p:cNvSpPr/>
          <p:nvPr/>
        </p:nvSpPr>
        <p:spPr>
          <a:xfrm>
            <a:off x="663575" y="4685030"/>
            <a:ext cx="4410710" cy="12388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1" descr="quimica_botones2"/>
          <p:cNvPicPr>
            <a:picLocks noChangeAspect="1"/>
          </p:cNvPicPr>
          <p:nvPr/>
        </p:nvPicPr>
        <p:blipFill>
          <a:blip r:embed="rId3"/>
          <a:stretch>
            <a:fillRect/>
          </a:stretch>
        </p:blipFill>
        <p:spPr>
          <a:xfrm>
            <a:off x="3675380" y="2181860"/>
            <a:ext cx="4841240" cy="4124960"/>
          </a:xfrm>
          <a:prstGeom prst="rect">
            <a:avLst/>
          </a:prstGeom>
        </p:spPr>
      </p:pic>
      <p:sp>
        <p:nvSpPr>
          <p:cNvPr id="9" name="Cuadro de texto 8"/>
          <p:cNvSpPr txBox="1"/>
          <p:nvPr/>
        </p:nvSpPr>
        <p:spPr>
          <a:xfrm>
            <a:off x="772795" y="4766945"/>
            <a:ext cx="416306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muestra se pesa, se pone en un vaso de precipitados, se cubre con un vidrio de reloj. El vaso debe tener pico para permitir que por su abertura salgan los vapores o gases.</a:t>
            </a:r>
          </a:p>
        </p:txBody>
      </p:sp>
      <p:pic>
        <p:nvPicPr>
          <p:cNvPr id="20" name="Imagen 19" descr="btn_limpio"/>
          <p:cNvPicPr>
            <a:picLocks noChangeAspect="1"/>
          </p:cNvPicPr>
          <p:nvPr/>
        </p:nvPicPr>
        <p:blipFill>
          <a:blip r:embed="rId2"/>
          <a:stretch>
            <a:fillRect/>
          </a:stretch>
        </p:blipFill>
        <p:spPr>
          <a:xfrm>
            <a:off x="3675380" y="5407660"/>
            <a:ext cx="1267460" cy="379730"/>
          </a:xfrm>
          <a:prstGeom prst="rect">
            <a:avLst/>
          </a:prstGeom>
        </p:spPr>
      </p:pic>
      <p:sp>
        <p:nvSpPr>
          <p:cNvPr id="21" name="Cuadro de texto 20"/>
          <p:cNvSpPr txBox="1"/>
          <p:nvPr/>
        </p:nvSpPr>
        <p:spPr>
          <a:xfrm>
            <a:off x="3534410" y="5485130"/>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132185" y="4741545"/>
            <a:ext cx="585470" cy="58547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redondeado 11"/>
          <p:cNvSpPr/>
          <p:nvPr/>
        </p:nvSpPr>
        <p:spPr>
          <a:xfrm>
            <a:off x="7306945" y="4018915"/>
            <a:ext cx="4410710" cy="12388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7416165" y="4141470"/>
            <a:ext cx="416306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Si la solución debe ser evaporada parcialmente o llegar a sequedad, se usará recipientes anchos y chatos que presentan gran superficie de evaporación.</a:t>
            </a:r>
          </a:p>
        </p:txBody>
      </p:sp>
      <p:pic>
        <p:nvPicPr>
          <p:cNvPr id="14" name="Imagen 13" descr="btn_limpio"/>
          <p:cNvPicPr>
            <a:picLocks noChangeAspect="1"/>
          </p:cNvPicPr>
          <p:nvPr/>
        </p:nvPicPr>
        <p:blipFill>
          <a:blip r:embed="rId2"/>
          <a:stretch>
            <a:fillRect/>
          </a:stretch>
        </p:blipFill>
        <p:spPr>
          <a:xfrm>
            <a:off x="10318750" y="4741545"/>
            <a:ext cx="1267460" cy="379730"/>
          </a:xfrm>
          <a:prstGeom prst="rect">
            <a:avLst/>
          </a:prstGeom>
        </p:spPr>
      </p:pic>
      <p:sp>
        <p:nvSpPr>
          <p:cNvPr id="15" name="Cuadro de texto 14"/>
          <p:cNvSpPr txBox="1"/>
          <p:nvPr/>
        </p:nvSpPr>
        <p:spPr>
          <a:xfrm>
            <a:off x="10177780" y="4819015"/>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8" name="Rectángulo 7"/>
          <p:cNvSpPr/>
          <p:nvPr/>
        </p:nvSpPr>
        <p:spPr>
          <a:xfrm>
            <a:off x="847015" y="1014428"/>
            <a:ext cx="99441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Dilución</a:t>
            </a:r>
          </a:p>
        </p:txBody>
      </p:sp>
      <p:sp>
        <p:nvSpPr>
          <p:cNvPr id="7" name="Cuadro de texto 6"/>
          <p:cNvSpPr txBox="1"/>
          <p:nvPr/>
        </p:nvSpPr>
        <p:spPr>
          <a:xfrm>
            <a:off x="847090" y="1351915"/>
            <a:ext cx="1040638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Excepto en algunos casos, antes de la separación y medición del componente deseado, es necesario disolver la muestra pesada, siempre que sea posible la muestra se disuelve en agua. Los disolventes orgánicos son adecuados para muchas sustancias orgánicas.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Existen algunos detalles experimentales que deben tenerse en cuenta a la hora de disolver una muestra en el laboratorio:</a:t>
            </a:r>
          </a:p>
        </p:txBody>
      </p:sp>
      <p:sp>
        <p:nvSpPr>
          <p:cNvPr id="5" name="Rectángulo redondeado 4"/>
          <p:cNvSpPr/>
          <p:nvPr/>
        </p:nvSpPr>
        <p:spPr>
          <a:xfrm>
            <a:off x="663575" y="4685030"/>
            <a:ext cx="4410710" cy="12388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 name="Imagen 1" descr="quimica_botones2"/>
          <p:cNvPicPr>
            <a:picLocks noChangeAspect="1"/>
          </p:cNvPicPr>
          <p:nvPr/>
        </p:nvPicPr>
        <p:blipFill>
          <a:blip r:embed="rId3"/>
          <a:stretch>
            <a:fillRect/>
          </a:stretch>
        </p:blipFill>
        <p:spPr>
          <a:xfrm>
            <a:off x="3675380" y="2181860"/>
            <a:ext cx="4841240" cy="4124960"/>
          </a:xfrm>
          <a:prstGeom prst="rect">
            <a:avLst/>
          </a:prstGeom>
        </p:spPr>
      </p:pic>
      <p:sp>
        <p:nvSpPr>
          <p:cNvPr id="9" name="Cuadro de texto 8"/>
          <p:cNvSpPr txBox="1"/>
          <p:nvPr/>
        </p:nvSpPr>
        <p:spPr>
          <a:xfrm>
            <a:off x="772795" y="4766945"/>
            <a:ext cx="416306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muestra se pesa, se pone en un vaso de precipitados, se cubre con un vidrio de reloj. El vaso debe tener pico para permitir que por su abertura salgan los vapores o gases.</a:t>
            </a:r>
          </a:p>
        </p:txBody>
      </p:sp>
      <p:pic>
        <p:nvPicPr>
          <p:cNvPr id="20" name="Imagen 19" descr="btn_limpio"/>
          <p:cNvPicPr>
            <a:picLocks noChangeAspect="1"/>
          </p:cNvPicPr>
          <p:nvPr/>
        </p:nvPicPr>
        <p:blipFill>
          <a:blip r:embed="rId2"/>
          <a:stretch>
            <a:fillRect/>
          </a:stretch>
        </p:blipFill>
        <p:spPr>
          <a:xfrm>
            <a:off x="3675380" y="5407660"/>
            <a:ext cx="1267460" cy="379730"/>
          </a:xfrm>
          <a:prstGeom prst="rect">
            <a:avLst/>
          </a:prstGeom>
        </p:spPr>
      </p:pic>
      <p:sp>
        <p:nvSpPr>
          <p:cNvPr id="21" name="Cuadro de texto 20"/>
          <p:cNvSpPr txBox="1"/>
          <p:nvPr/>
        </p:nvSpPr>
        <p:spPr>
          <a:xfrm>
            <a:off x="3534410" y="5485130"/>
            <a:ext cx="1184910"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357370" y="5407660"/>
            <a:ext cx="585470" cy="585470"/>
          </a:xfrm>
          <a:prstGeom prst="rect">
            <a:avLst/>
          </a:prstGeom>
        </p:spPr>
      </p:pic>
      <p:sp>
        <p:nvSpPr>
          <p:cNvPr id="3" name="Rectángulo 2"/>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1134745" y="828040"/>
            <a:ext cx="9662160" cy="542734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6" name="Cuadro de texto 15"/>
          <p:cNvSpPr txBox="1"/>
          <p:nvPr/>
        </p:nvSpPr>
        <p:spPr>
          <a:xfrm>
            <a:off x="1689735" y="1486535"/>
            <a:ext cx="8521700" cy="1753235"/>
          </a:xfrm>
          <a:prstGeom prst="rect">
            <a:avLst/>
          </a:prstGeom>
          <a:noFill/>
        </p:spPr>
        <p:txBody>
          <a:bodyPr wrap="square" rtlCol="0">
            <a:spAutoFit/>
          </a:bodyPr>
          <a:lstStyle/>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Se pueden emplear vasos de precipitados anchos y bajos de vidrio resistente o cápsula de porcelana. Se elige el material en base a su resistencia al ataque por el líquido caliente y a las determinaciones a efectuar.</a:t>
            </a:r>
          </a:p>
          <a:p>
            <a:pPr indent="0" algn="l">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indent="0" algn="l">
              <a:buFont typeface="Arial" panose="020B0604020202020204" pitchFamily="34" charset="0"/>
              <a:buNone/>
            </a:pPr>
            <a:r>
              <a:rPr lang="es-CO" sz="1200">
                <a:solidFill>
                  <a:schemeClr val="bg2">
                    <a:lumMod val="25000"/>
                  </a:schemeClr>
                </a:solidFill>
                <a:latin typeface="Open Sans" panose="020B0606030504020204" pitchFamily="34" charset="0"/>
                <a:sym typeface="+mn-ea"/>
              </a:rPr>
              <a:t>Las evaporaciones se realizan en baño maría o sobre plancha calefactora a baja temperatura, se deben preferir evaporaciones lentas y no por ebullición violenta, para evitar pérdidas. Durante la evaporación cubrir el recipiente con vidrio de reloj colocando pequeños ganchos de vidrio invertidos entre el borde del vaso y el vidrio de reloj para proteger la solución de la entrada de partículas extrañas, sin impedir la salida de vapores. Al final de la evaporación se debe lavar el vidrio de reloj con chorro de piseta recogiendo el agua en el vaso.</a:t>
            </a:r>
          </a:p>
        </p:txBody>
      </p:sp>
      <p:sp>
        <p:nvSpPr>
          <p:cNvPr id="23" name="Óvalo 22"/>
          <p:cNvSpPr/>
          <p:nvPr/>
        </p:nvSpPr>
        <p:spPr>
          <a:xfrm>
            <a:off x="10082530" y="112395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6"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34575" y="1014730"/>
            <a:ext cx="585470" cy="585470"/>
          </a:xfrm>
          <a:prstGeom prst="rect">
            <a:avLst/>
          </a:prstGeom>
        </p:spPr>
      </p:pic>
      <p:pic>
        <p:nvPicPr>
          <p:cNvPr id="17" name="Imagen 16" descr="evaporacion"/>
          <p:cNvPicPr>
            <a:picLocks noChangeAspect="1"/>
          </p:cNvPicPr>
          <p:nvPr/>
        </p:nvPicPr>
        <p:blipFill>
          <a:blip r:embed="rId6"/>
          <a:stretch>
            <a:fillRect/>
          </a:stretch>
        </p:blipFill>
        <p:spPr>
          <a:xfrm>
            <a:off x="5383530" y="3119120"/>
            <a:ext cx="1424305" cy="236601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8383" y="965296"/>
            <a:ext cx="699337" cy="699337"/>
          </a:xfrm>
          <a:prstGeom prst="rect">
            <a:avLst/>
          </a:prstGeom>
        </p:spPr>
      </p:pic>
      <p:sp>
        <p:nvSpPr>
          <p:cNvPr id="14" name="Rectángulo redondeado 9"/>
          <p:cNvSpPr/>
          <p:nvPr/>
        </p:nvSpPr>
        <p:spPr>
          <a:xfrm>
            <a:off x="579755" y="2019300"/>
            <a:ext cx="10814685" cy="373380"/>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75000"/>
                    <a:lumOff val="25000"/>
                  </a:schemeClr>
                </a:solidFill>
                <a:latin typeface="Open Sans" panose="020B0606030504020204" pitchFamily="34" charset="0"/>
              </a:rPr>
              <a:t>Ubica en la siguiente cuadrícula l</a:t>
            </a:r>
            <a:r>
              <a:rPr lang="es-CO" altLang="es-ES" sz="1400" dirty="0">
                <a:solidFill>
                  <a:schemeClr val="tx1">
                    <a:lumMod val="75000"/>
                    <a:lumOff val="25000"/>
                  </a:schemeClr>
                </a:solidFill>
                <a:latin typeface="Open Sans" panose="020B0606030504020204" pitchFamily="34" charset="0"/>
              </a:rPr>
              <a:t>as palabras que hacen referencia a las operaciones preliminares.</a:t>
            </a:r>
          </a:p>
        </p:txBody>
      </p:sp>
      <p:sp>
        <p:nvSpPr>
          <p:cNvPr id="16" name="Rectángulo 15"/>
          <p:cNvSpPr/>
          <p:nvPr/>
        </p:nvSpPr>
        <p:spPr>
          <a:xfrm>
            <a:off x="710471" y="1512872"/>
            <a:ext cx="2225225"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SOPA DE LETRAS</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3" name="Tabla 3"/>
          <p:cNvGraphicFramePr>
            <a:graphicFrameLocks noGrp="1"/>
          </p:cNvGraphicFramePr>
          <p:nvPr/>
        </p:nvGraphicFramePr>
        <p:xfrm>
          <a:off x="580015" y="2505497"/>
          <a:ext cx="7880775" cy="3532540"/>
        </p:xfrm>
        <a:graphic>
          <a:graphicData uri="http://schemas.openxmlformats.org/drawingml/2006/table">
            <a:tbl>
              <a:tblPr firstRow="1" bandRow="1">
                <a:tableStyleId>{8A107856-5554-42FB-B03E-39F5DBC370BA}</a:tableStyleId>
              </a:tblPr>
              <a:tblGrid>
                <a:gridCol w="375275"/>
                <a:gridCol w="375285"/>
                <a:gridCol w="375265"/>
                <a:gridCol w="375275"/>
                <a:gridCol w="375275"/>
                <a:gridCol w="375275"/>
                <a:gridCol w="375275"/>
                <a:gridCol w="375275"/>
                <a:gridCol w="375275"/>
                <a:gridCol w="375275"/>
                <a:gridCol w="375275"/>
                <a:gridCol w="375275"/>
                <a:gridCol w="375275"/>
                <a:gridCol w="375275"/>
                <a:gridCol w="375275"/>
                <a:gridCol w="375275"/>
                <a:gridCol w="375275"/>
                <a:gridCol w="375275"/>
                <a:gridCol w="375275"/>
                <a:gridCol w="375275"/>
                <a:gridCol w="375275"/>
              </a:tblGrid>
              <a:tr h="271730">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b="1" dirty="0"/>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c>
                  <a:txBody>
                    <a:bodyPr/>
                    <a:lstStyle/>
                    <a:p>
                      <a:r>
                        <a:rPr lang="es-CO" sz="1300"/>
                        <a:t>M</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r>
              <a:tr h="271730">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E</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b="1"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O</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r>
              <a:tr h="271780">
                <a:tc>
                  <a:txBody>
                    <a:bodyPr/>
                    <a:lstStyle/>
                    <a:p>
                      <a:endParaRPr lang="es-CO" sz="1300"/>
                    </a:p>
                  </a:txBody>
                  <a:tcPr marL="66633" marR="66633" marT="33316" marB="33316"/>
                </a:tc>
                <a:tc>
                  <a:txBody>
                    <a:bodyPr/>
                    <a:lstStyle/>
                    <a:p>
                      <a:endParaRPr lang="es-CO" sz="1300" b="1" dirty="0"/>
                    </a:p>
                  </a:txBody>
                  <a:tcPr marL="66633" marR="66633" marT="33316" marB="33316"/>
                </a:tc>
                <a:tc>
                  <a:txBody>
                    <a:bodyPr/>
                    <a:lstStyle/>
                    <a:p>
                      <a:r>
                        <a:rPr lang="es-CO" sz="1300" b="1" dirty="0"/>
                        <a:t>X</a:t>
                      </a:r>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r>
                        <a:rPr lang="es-CO" sz="1300" b="1" dirty="0"/>
                        <a:t>L</a:t>
                      </a:r>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r>
              <a:tr h="271730">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T</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b="1"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I</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r>
              <a:tr h="271730">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R</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b="1"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E</a:t>
                      </a:r>
                    </a:p>
                  </a:txBody>
                  <a:tcPr marL="66633" marR="66633" marT="33316" marB="33316"/>
                </a:tc>
                <a:tc>
                  <a:txBody>
                    <a:bodyPr/>
                    <a:lstStyle/>
                    <a:p>
                      <a:endParaRPr lang="es-CO" sz="1300"/>
                    </a:p>
                  </a:txBody>
                  <a:tcPr marL="66633" marR="66633" marT="33316" marB="33316"/>
                </a:tc>
                <a:tc>
                  <a:txBody>
                    <a:bodyPr/>
                    <a:lstStyle/>
                    <a:p>
                      <a:r>
                        <a:rPr lang="es-CO" sz="1300"/>
                        <a:t>F</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r>
              <a:tr h="271730">
                <a:tc>
                  <a:txBody>
                    <a:bodyPr/>
                    <a:lstStyle/>
                    <a:p>
                      <a:endParaRPr lang="es-CO" sz="1300"/>
                    </a:p>
                  </a:txBody>
                  <a:tcPr marL="66633" marR="66633" marT="33316" marB="33316"/>
                </a:tc>
                <a:tc>
                  <a:txBody>
                    <a:bodyPr/>
                    <a:lstStyle/>
                    <a:p>
                      <a:r>
                        <a:rPr lang="es-CO" sz="1300"/>
                        <a:t>C</a:t>
                      </a:r>
                    </a:p>
                  </a:txBody>
                  <a:tcPr marL="66633" marR="66633" marT="33316" marB="33316"/>
                </a:tc>
                <a:tc>
                  <a:txBody>
                    <a:bodyPr/>
                    <a:lstStyle/>
                    <a:p>
                      <a:r>
                        <a:rPr lang="es-CO" sz="1300"/>
                        <a:t>A</a:t>
                      </a:r>
                    </a:p>
                  </a:txBody>
                  <a:tcPr marL="66633" marR="66633" marT="33316" marB="33316"/>
                </a:tc>
                <a:tc>
                  <a:txBody>
                    <a:bodyPr/>
                    <a:lstStyle/>
                    <a:p>
                      <a:r>
                        <a:rPr lang="es-CO" sz="1300"/>
                        <a:t>L</a:t>
                      </a:r>
                    </a:p>
                  </a:txBody>
                  <a:tcPr marL="66633" marR="66633" marT="33316" marB="33316"/>
                </a:tc>
                <a:tc>
                  <a:txBody>
                    <a:bodyPr/>
                    <a:lstStyle/>
                    <a:p>
                      <a:r>
                        <a:rPr lang="es-CO" sz="1300"/>
                        <a:t>C</a:t>
                      </a:r>
                    </a:p>
                  </a:txBody>
                  <a:tcPr marL="66633" marR="66633" marT="33316" marB="33316"/>
                </a:tc>
                <a:tc>
                  <a:txBody>
                    <a:bodyPr/>
                    <a:lstStyle/>
                    <a:p>
                      <a:r>
                        <a:rPr lang="es-CO" sz="1300"/>
                        <a:t>I</a:t>
                      </a:r>
                    </a:p>
                  </a:txBody>
                  <a:tcPr marL="66633" marR="66633" marT="33316" marB="33316"/>
                </a:tc>
                <a:tc>
                  <a:txBody>
                    <a:bodyPr/>
                    <a:lstStyle/>
                    <a:p>
                      <a:r>
                        <a:rPr lang="es-CO" sz="1300"/>
                        <a:t>N</a:t>
                      </a:r>
                    </a:p>
                  </a:txBody>
                  <a:tcPr marL="66633" marR="66633" marT="33316" marB="33316"/>
                </a:tc>
                <a:tc>
                  <a:txBody>
                    <a:bodyPr/>
                    <a:lstStyle/>
                    <a:p>
                      <a:r>
                        <a:rPr lang="es-CO" sz="1300"/>
                        <a:t>A</a:t>
                      </a:r>
                    </a:p>
                  </a:txBody>
                  <a:tcPr marL="66633" marR="66633" marT="33316" marB="33316"/>
                </a:tc>
                <a:tc>
                  <a:txBody>
                    <a:bodyPr/>
                    <a:lstStyle/>
                    <a:p>
                      <a:r>
                        <a:rPr lang="es-CO" sz="1300" b="1" dirty="0"/>
                        <a:t>C</a:t>
                      </a:r>
                    </a:p>
                  </a:txBody>
                  <a:tcPr marL="66633" marR="66633" marT="33316" marB="33316"/>
                </a:tc>
                <a:tc>
                  <a:txBody>
                    <a:bodyPr/>
                    <a:lstStyle/>
                    <a:p>
                      <a:r>
                        <a:rPr lang="es-CO" sz="1300"/>
                        <a:t>I</a:t>
                      </a:r>
                    </a:p>
                  </a:txBody>
                  <a:tcPr marL="66633" marR="66633" marT="33316" marB="33316"/>
                </a:tc>
                <a:tc>
                  <a:txBody>
                    <a:bodyPr/>
                    <a:lstStyle/>
                    <a:p>
                      <a:r>
                        <a:rPr lang="es-CO" sz="1300"/>
                        <a:t>O</a:t>
                      </a:r>
                    </a:p>
                  </a:txBody>
                  <a:tcPr marL="66633" marR="66633" marT="33316" marB="33316"/>
                </a:tc>
                <a:tc>
                  <a:txBody>
                    <a:bodyPr/>
                    <a:lstStyle/>
                    <a:p>
                      <a:r>
                        <a:rPr lang="es-CO" sz="1300"/>
                        <a:t>N</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dirty="0"/>
                        <a:t>U</a:t>
                      </a:r>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r>
              <a:tr h="271730">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C</a:t>
                      </a:r>
                    </a:p>
                  </a:txBody>
                  <a:tcPr marL="66633" marR="66633" marT="33316" marB="33316"/>
                </a:tc>
                <a:tc>
                  <a:txBody>
                    <a:bodyPr/>
                    <a:lstStyle/>
                    <a:p>
                      <a:endParaRPr lang="es-CO" sz="1300" b="1"/>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r>
                        <a:rPr lang="es-CO" sz="1300" b="1" dirty="0"/>
                        <a:t>D</a:t>
                      </a:r>
                    </a:p>
                  </a:txBody>
                  <a:tcPr marL="66633" marR="66633" marT="33316" marB="33316"/>
                </a:tc>
                <a:tc>
                  <a:txBody>
                    <a:bodyPr/>
                    <a:lstStyle/>
                    <a:p>
                      <a:r>
                        <a:rPr lang="es-CO" sz="1300" b="1" dirty="0"/>
                        <a:t>I</a:t>
                      </a:r>
                    </a:p>
                  </a:txBody>
                  <a:tcPr marL="66633" marR="66633" marT="33316" marB="33316"/>
                </a:tc>
                <a:tc>
                  <a:txBody>
                    <a:bodyPr/>
                    <a:lstStyle/>
                    <a:p>
                      <a:r>
                        <a:rPr lang="es-CO" sz="1300" b="1" dirty="0"/>
                        <a:t>G</a:t>
                      </a:r>
                    </a:p>
                  </a:txBody>
                  <a:tcPr marL="66633" marR="66633" marT="33316" marB="33316"/>
                </a:tc>
                <a:tc>
                  <a:txBody>
                    <a:bodyPr/>
                    <a:lstStyle/>
                    <a:p>
                      <a:r>
                        <a:rPr lang="es-CO" sz="1300" b="1" dirty="0"/>
                        <a:t>E</a:t>
                      </a:r>
                    </a:p>
                  </a:txBody>
                  <a:tcPr marL="66633" marR="66633" marT="33316" marB="33316"/>
                </a:tc>
                <a:tc>
                  <a:txBody>
                    <a:bodyPr/>
                    <a:lstStyle/>
                    <a:p>
                      <a:r>
                        <a:rPr lang="es-CO" sz="1300" b="1" dirty="0"/>
                        <a:t>S</a:t>
                      </a:r>
                    </a:p>
                  </a:txBody>
                  <a:tcPr marL="66633" marR="66633" marT="33316" marB="33316"/>
                </a:tc>
                <a:tc>
                  <a:txBody>
                    <a:bodyPr/>
                    <a:lstStyle/>
                    <a:p>
                      <a:r>
                        <a:rPr lang="es-CO" sz="1300" b="1" dirty="0"/>
                        <a:t>T</a:t>
                      </a:r>
                    </a:p>
                  </a:txBody>
                  <a:tcPr marL="66633" marR="66633" marT="33316" marB="33316"/>
                </a:tc>
                <a:tc>
                  <a:txBody>
                    <a:bodyPr/>
                    <a:lstStyle/>
                    <a:p>
                      <a:r>
                        <a:rPr lang="es-CO" sz="1300" b="1" dirty="0"/>
                        <a:t>I</a:t>
                      </a:r>
                    </a:p>
                  </a:txBody>
                  <a:tcPr marL="66633" marR="66633" marT="33316" marB="33316"/>
                </a:tc>
                <a:tc>
                  <a:txBody>
                    <a:bodyPr/>
                    <a:lstStyle/>
                    <a:p>
                      <a:r>
                        <a:rPr lang="es-CO" sz="1300" b="1" dirty="0"/>
                        <a:t>O</a:t>
                      </a:r>
                    </a:p>
                  </a:txBody>
                  <a:tcPr marL="66633" marR="66633" marT="33316" marB="33316"/>
                </a:tc>
                <a:tc>
                  <a:txBody>
                    <a:bodyPr/>
                    <a:lstStyle/>
                    <a:p>
                      <a:r>
                        <a:rPr lang="es-CO" sz="1300"/>
                        <a:t>N</a:t>
                      </a:r>
                    </a:p>
                  </a:txBody>
                  <a:tcPr marL="66633" marR="66633" marT="33316" marB="33316"/>
                </a:tc>
                <a:tc>
                  <a:txBody>
                    <a:bodyPr/>
                    <a:lstStyle/>
                    <a:p>
                      <a:endParaRPr lang="es-CO" sz="1300"/>
                    </a:p>
                  </a:txBody>
                  <a:tcPr marL="66633" marR="66633" marT="33316" marB="33316"/>
                </a:tc>
              </a:tr>
              <a:tr h="271730">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C</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b="1"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A</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c>
                  <a:txBody>
                    <a:bodyPr/>
                    <a:lstStyle/>
                    <a:p>
                      <a:endParaRPr lang="es-CO" sz="1300"/>
                    </a:p>
                  </a:txBody>
                  <a:tcPr marL="66633" marR="66633" marT="33316" marB="33316"/>
                </a:tc>
                <a:tc>
                  <a:txBody>
                    <a:bodyPr/>
                    <a:lstStyle/>
                    <a:p>
                      <a:r>
                        <a:rPr lang="es-CO" sz="1300"/>
                        <a:t>I</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r>
              <a:tr h="271780">
                <a:tc>
                  <a:txBody>
                    <a:bodyPr/>
                    <a:lstStyle/>
                    <a:p>
                      <a:endParaRPr lang="es-CO" sz="1300"/>
                    </a:p>
                  </a:txBody>
                  <a:tcPr marL="66633" marR="66633" marT="33316" marB="33316"/>
                </a:tc>
                <a:tc>
                  <a:txBody>
                    <a:bodyPr/>
                    <a:lstStyle/>
                    <a:p>
                      <a:r>
                        <a:rPr lang="es-CO" sz="1300"/>
                        <a:t>D</a:t>
                      </a:r>
                    </a:p>
                  </a:txBody>
                  <a:tcPr marL="66633" marR="66633" marT="33316" marB="33316"/>
                </a:tc>
                <a:tc>
                  <a:txBody>
                    <a:bodyPr/>
                    <a:lstStyle/>
                    <a:p>
                      <a:r>
                        <a:rPr lang="es-CO" sz="1300"/>
                        <a:t>I</a:t>
                      </a:r>
                    </a:p>
                  </a:txBody>
                  <a:tcPr marL="66633" marR="66633" marT="33316" marB="33316"/>
                </a:tc>
                <a:tc>
                  <a:txBody>
                    <a:bodyPr/>
                    <a:lstStyle/>
                    <a:p>
                      <a:r>
                        <a:rPr lang="es-CO" sz="1300"/>
                        <a:t>L</a:t>
                      </a:r>
                    </a:p>
                  </a:txBody>
                  <a:tcPr marL="66633" marR="66633" marT="33316" marB="33316"/>
                </a:tc>
                <a:tc>
                  <a:txBody>
                    <a:bodyPr/>
                    <a:lstStyle/>
                    <a:p>
                      <a:r>
                        <a:rPr lang="es-CO" sz="1300"/>
                        <a:t>U</a:t>
                      </a:r>
                    </a:p>
                  </a:txBody>
                  <a:tcPr marL="66633" marR="66633" marT="33316" marB="33316"/>
                </a:tc>
                <a:tc>
                  <a:txBody>
                    <a:bodyPr/>
                    <a:lstStyle/>
                    <a:p>
                      <a:r>
                        <a:rPr lang="es-CO" sz="1300"/>
                        <a:t>C</a:t>
                      </a:r>
                    </a:p>
                  </a:txBody>
                  <a:tcPr marL="66633" marR="66633" marT="33316" marB="33316"/>
                </a:tc>
                <a:tc>
                  <a:txBody>
                    <a:bodyPr/>
                    <a:lstStyle/>
                    <a:p>
                      <a:r>
                        <a:rPr lang="es-CO" sz="1300"/>
                        <a:t>I</a:t>
                      </a:r>
                    </a:p>
                  </a:txBody>
                  <a:tcPr marL="66633" marR="66633" marT="33316" marB="33316"/>
                </a:tc>
                <a:tc>
                  <a:txBody>
                    <a:bodyPr/>
                    <a:lstStyle/>
                    <a:p>
                      <a:r>
                        <a:rPr lang="es-CO" sz="1300"/>
                        <a:t>O</a:t>
                      </a:r>
                    </a:p>
                  </a:txBody>
                  <a:tcPr marL="66633" marR="66633" marT="33316" marB="33316"/>
                </a:tc>
                <a:tc>
                  <a:txBody>
                    <a:bodyPr/>
                    <a:lstStyle/>
                    <a:p>
                      <a:r>
                        <a:rPr lang="es-CO" sz="1300" b="1" dirty="0"/>
                        <a:t>N</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O</a:t>
                      </a:r>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r>
              <a:tr h="271730">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O</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b="1"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N</a:t>
                      </a:r>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r>
              <a:tr h="271730">
                <a:tc>
                  <a:txBody>
                    <a:bodyPr/>
                    <a:lstStyle/>
                    <a:p>
                      <a:endParaRPr lang="es-CO" sz="1300"/>
                    </a:p>
                  </a:txBody>
                  <a:tcPr marL="66633" marR="66633" marT="33316" marB="33316"/>
                </a:tc>
                <a:tc>
                  <a:txBody>
                    <a:bodyPr/>
                    <a:lstStyle/>
                    <a:p>
                      <a:endParaRPr lang="es-CO" sz="1300"/>
                    </a:p>
                  </a:txBody>
                  <a:tcPr marL="66633" marR="66633" marT="33316" marB="33316"/>
                </a:tc>
                <a:tc>
                  <a:txBody>
                    <a:bodyPr/>
                    <a:lstStyle/>
                    <a:p>
                      <a:r>
                        <a:rPr lang="es-CO" sz="1300"/>
                        <a:t>N</a:t>
                      </a:r>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b="1"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r>
              <a:tr h="271730">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b="1" dirty="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r>
              <a:tr h="271780">
                <a:tc>
                  <a:txBody>
                    <a:bodyPr/>
                    <a:lstStyle/>
                    <a:p>
                      <a:endParaRPr lang="es-CO" sz="1300"/>
                    </a:p>
                  </a:txBody>
                  <a:tcPr marL="66633" marR="66633" marT="33316" marB="33316"/>
                </a:tc>
                <a:tc>
                  <a:txBody>
                    <a:bodyPr/>
                    <a:lstStyle/>
                    <a:p>
                      <a:endParaRPr lang="es-CO" sz="130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b="1"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c>
                  <a:txBody>
                    <a:bodyPr/>
                    <a:lstStyle/>
                    <a:p>
                      <a:endParaRPr lang="es-CO" sz="1300" dirty="0"/>
                    </a:p>
                  </a:txBody>
                  <a:tcPr marL="66633" marR="66633" marT="33316" marB="33316"/>
                </a:tc>
              </a:tr>
            </a:tbl>
          </a:graphicData>
        </a:graphic>
      </p:graphicFrame>
      <p:sp>
        <p:nvSpPr>
          <p:cNvPr id="25" name="CuadroTexto 24"/>
          <p:cNvSpPr txBox="1"/>
          <p:nvPr/>
        </p:nvSpPr>
        <p:spPr>
          <a:xfrm>
            <a:off x="8946733" y="5105643"/>
            <a:ext cx="2448097" cy="1599565"/>
          </a:xfrm>
          <a:prstGeom prst="rect">
            <a:avLst/>
          </a:prstGeom>
          <a:noFill/>
          <a:ln>
            <a:noFill/>
          </a:ln>
        </p:spPr>
        <p:txBody>
          <a:bodyPr wrap="square" rtlCol="0">
            <a:spAutoFit/>
          </a:bodyPr>
          <a:lstStyle/>
          <a:p>
            <a:pPr marL="285750" indent="-285750" algn="just">
              <a:buFont typeface="Arial" panose="020B0604020202020204" pitchFamily="34" charset="0"/>
              <a:buChar char="•"/>
            </a:pPr>
            <a:r>
              <a:rPr lang="es-CO" altLang="es-ES" sz="1400" dirty="0">
                <a:solidFill>
                  <a:schemeClr val="tx1">
                    <a:lumMod val="75000"/>
                    <a:lumOff val="25000"/>
                  </a:schemeClr>
                </a:solidFill>
                <a:latin typeface="Open Sans" panose="020B0606030504020204" pitchFamily="34" charset="0"/>
              </a:rPr>
              <a:t>Calcinación</a:t>
            </a:r>
          </a:p>
          <a:p>
            <a:pPr marL="285750" indent="-285750" algn="just">
              <a:buFont typeface="Arial" panose="020B0604020202020204" pitchFamily="34" charset="0"/>
              <a:buChar char="•"/>
            </a:pPr>
            <a:r>
              <a:rPr lang="es-CO" altLang="es-ES" sz="1400" dirty="0">
                <a:solidFill>
                  <a:schemeClr val="tx1">
                    <a:lumMod val="75000"/>
                    <a:lumOff val="25000"/>
                  </a:schemeClr>
                </a:solidFill>
                <a:latin typeface="Open Sans" panose="020B0606030504020204" pitchFamily="34" charset="0"/>
              </a:rPr>
              <a:t>Molienda</a:t>
            </a:r>
            <a:endParaRPr lang="es-ES" sz="1400" dirty="0">
              <a:solidFill>
                <a:schemeClr val="tx1">
                  <a:lumMod val="75000"/>
                  <a:lumOff val="25000"/>
                </a:schemeClr>
              </a:solidFill>
              <a:latin typeface="Open Sans" panose="020B0606030504020204" pitchFamily="34" charset="0"/>
            </a:endParaRPr>
          </a:p>
          <a:p>
            <a:pPr marL="285750" indent="-285750" algn="just">
              <a:buFont typeface="Arial" panose="020B0604020202020204" pitchFamily="34" charset="0"/>
              <a:buChar char="•"/>
            </a:pPr>
            <a:r>
              <a:rPr lang="es-CO" altLang="es-ES" sz="1400" dirty="0">
                <a:solidFill>
                  <a:schemeClr val="tx1">
                    <a:lumMod val="75000"/>
                    <a:lumOff val="25000"/>
                  </a:schemeClr>
                </a:solidFill>
                <a:latin typeface="Open Sans" panose="020B0606030504020204" pitchFamily="34" charset="0"/>
              </a:rPr>
              <a:t>Digestión</a:t>
            </a:r>
            <a:endParaRPr lang="es-ES" sz="1400" dirty="0">
              <a:solidFill>
                <a:schemeClr val="tx1">
                  <a:lumMod val="75000"/>
                  <a:lumOff val="25000"/>
                </a:schemeClr>
              </a:solidFill>
              <a:latin typeface="Open Sans" panose="020B0606030504020204" pitchFamily="34" charset="0"/>
            </a:endParaRPr>
          </a:p>
          <a:p>
            <a:pPr marL="285750" indent="-285750" algn="just">
              <a:buFont typeface="Arial" panose="020B0604020202020204" pitchFamily="34" charset="0"/>
              <a:buChar char="•"/>
            </a:pPr>
            <a:r>
              <a:rPr lang="es-CO" altLang="es-ES" sz="1400" dirty="0">
                <a:solidFill>
                  <a:schemeClr val="tx1">
                    <a:lumMod val="75000"/>
                    <a:lumOff val="25000"/>
                  </a:schemeClr>
                </a:solidFill>
                <a:latin typeface="Open Sans" panose="020B0606030504020204" pitchFamily="34" charset="0"/>
              </a:rPr>
              <a:t>Fusión</a:t>
            </a:r>
          </a:p>
          <a:p>
            <a:pPr marL="285750" indent="-285750" algn="just">
              <a:buFont typeface="Arial" panose="020B0604020202020204" pitchFamily="34" charset="0"/>
              <a:buChar char="•"/>
            </a:pPr>
            <a:r>
              <a:rPr lang="es-CO" altLang="es-ES" sz="1400" dirty="0">
                <a:solidFill>
                  <a:schemeClr val="tx1">
                    <a:lumMod val="75000"/>
                    <a:lumOff val="25000"/>
                  </a:schemeClr>
                </a:solidFill>
                <a:latin typeface="Open Sans" panose="020B0606030504020204" pitchFamily="34" charset="0"/>
              </a:rPr>
              <a:t>Extracción</a:t>
            </a:r>
          </a:p>
          <a:p>
            <a:pPr marL="285750" indent="-285750" algn="just">
              <a:buFont typeface="Arial" panose="020B0604020202020204" pitchFamily="34" charset="0"/>
              <a:buChar char="•"/>
            </a:pPr>
            <a:r>
              <a:rPr lang="es-CO" altLang="es-ES" sz="1400" dirty="0">
                <a:solidFill>
                  <a:schemeClr val="tx1">
                    <a:lumMod val="75000"/>
                    <a:lumOff val="25000"/>
                  </a:schemeClr>
                </a:solidFill>
                <a:latin typeface="Open Sans" panose="020B0606030504020204" pitchFamily="34" charset="0"/>
              </a:rPr>
              <a:t>Dilución</a:t>
            </a:r>
          </a:p>
          <a:p>
            <a:pPr marL="285750" indent="-285750" algn="just">
              <a:buFont typeface="Arial" panose="020B0604020202020204" pitchFamily="34" charset="0"/>
              <a:buChar char="•"/>
            </a:pPr>
            <a:endParaRPr lang="es-CO" altLang="es-ES" sz="1400" dirty="0">
              <a:solidFill>
                <a:schemeClr val="tx1">
                  <a:lumMod val="75000"/>
                  <a:lumOff val="25000"/>
                </a:schemeClr>
              </a:solidFill>
              <a:latin typeface="Open Sans" panose="020B0606030504020204" pitchFamily="34" charset="0"/>
            </a:endParaRPr>
          </a:p>
        </p:txBody>
      </p:sp>
      <p:sp>
        <p:nvSpPr>
          <p:cNvPr id="9" name="Rectángulo 8"/>
          <p:cNvSpPr/>
          <p:nvPr/>
        </p:nvSpPr>
        <p:spPr>
          <a:xfrm>
            <a:off x="8946733" y="4543957"/>
            <a:ext cx="1122167" cy="496674"/>
          </a:xfrm>
          <a:prstGeom prst="rect">
            <a:avLst/>
          </a:prstGeom>
        </p:spPr>
        <p:txBody>
          <a:bodyPr wrap="none">
            <a:spAutoFit/>
          </a:bodyPr>
          <a:lstStyle/>
          <a:p>
            <a:pPr algn="ctr">
              <a:lnSpc>
                <a:spcPct val="150000"/>
              </a:lnSpc>
              <a:spcAft>
                <a:spcPts val="800"/>
              </a:spcAft>
            </a:pPr>
            <a:r>
              <a:rPr lang="es-ES" sz="2000" dirty="0">
                <a:solidFill>
                  <a:srgbClr val="2C538E"/>
                </a:solidFill>
                <a:latin typeface="Open Sans" panose="020B0606030504020204" pitchFamily="34" charset="0"/>
                <a:ea typeface="Open Sans" panose="020B0606030504020204" pitchFamily="34" charset="0"/>
                <a:cs typeface="Open Sans" panose="020B0606030504020204" pitchFamily="34" charset="0"/>
              </a:rPr>
              <a:t>Palabras</a:t>
            </a:r>
            <a:endParaRPr lang="es-ES" sz="2000"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65950" y="6273800"/>
            <a:ext cx="585470" cy="585470"/>
          </a:xfrm>
          <a:prstGeom prst="rect">
            <a:avLst/>
          </a:prstGeom>
        </p:spPr>
      </p:pic>
      <p:sp>
        <p:nvSpPr>
          <p:cNvPr id="4" name="Cuadro de texto 3"/>
          <p:cNvSpPr txBox="1"/>
          <p:nvPr/>
        </p:nvSpPr>
        <p:spPr>
          <a:xfrm>
            <a:off x="3961765" y="6042025"/>
            <a:ext cx="4267835" cy="306705"/>
          </a:xfrm>
          <a:prstGeom prst="rect">
            <a:avLst/>
          </a:prstGeom>
          <a:noFill/>
        </p:spPr>
        <p:txBody>
          <a:bodyPr wrap="none" rtlCol="0" anchor="t">
            <a:spAutoFit/>
          </a:bodyPr>
          <a:lstStyle/>
          <a:p>
            <a:pPr algn="ctr"/>
            <a:r>
              <a:rPr lang="es-ES" sz="1400" dirty="0">
                <a:solidFill>
                  <a:schemeClr val="tx1">
                    <a:lumMod val="75000"/>
                    <a:lumOff val="25000"/>
                  </a:schemeClr>
                </a:solidFill>
                <a:latin typeface="Open Sans" panose="020B0606030504020204" pitchFamily="34" charset="0"/>
                <a:sym typeface="+mn-ea"/>
              </a:rPr>
              <a:t>Haz clic en el botón siguiente para continuar:</a:t>
            </a:r>
            <a:endParaRPr lang="es-ES"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32446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1800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B Secado</a:t>
            </a:r>
          </a:p>
        </p:txBody>
      </p:sp>
      <p:sp>
        <p:nvSpPr>
          <p:cNvPr id="7" name="Cuadro de texto 6"/>
          <p:cNvSpPr txBox="1"/>
          <p:nvPr/>
        </p:nvSpPr>
        <p:spPr>
          <a:xfrm>
            <a:off x="847090" y="1351915"/>
            <a:ext cx="10681970" cy="460375"/>
          </a:xfrm>
          <a:prstGeom prst="rect">
            <a:avLst/>
          </a:prstGeom>
          <a:noFill/>
        </p:spPr>
        <p:txBody>
          <a:bodyPr wrap="square" rtlCol="0">
            <a:spAutoFit/>
          </a:bodyPr>
          <a:lstStyle/>
          <a:p>
            <a:r>
              <a:rPr lang="es-CO" sz="1200" dirty="0">
                <a:solidFill>
                  <a:schemeClr val="bg2">
                    <a:lumMod val="25000"/>
                  </a:schemeClr>
                </a:solidFill>
                <a:latin typeface="Open Sans" panose="020B0606030504020204" pitchFamily="34" charset="0"/>
                <a:sym typeface="+mn-ea"/>
              </a:rPr>
              <a:t>Es importante tener en cuenta que el potencial cambio de agua entre la muestra y la atmósfera (se refiere al vapor de agua contenida en el aire) podría afectar la composición de la muestra, esto sin importar el método analítico que se use posteriormente.    </a:t>
            </a:r>
          </a:p>
        </p:txBody>
      </p:sp>
      <p:pic>
        <p:nvPicPr>
          <p:cNvPr id="5" name="Imagen 4" descr="lupa"/>
          <p:cNvPicPr>
            <a:picLocks noChangeAspect="1"/>
          </p:cNvPicPr>
          <p:nvPr/>
        </p:nvPicPr>
        <p:blipFill>
          <a:blip r:embed="rId2"/>
          <a:stretch>
            <a:fillRect/>
          </a:stretch>
        </p:blipFill>
        <p:spPr>
          <a:xfrm rot="4560000">
            <a:off x="1003300" y="1819275"/>
            <a:ext cx="532130" cy="532130"/>
          </a:xfrm>
          <a:prstGeom prst="rect">
            <a:avLst/>
          </a:prstGeom>
        </p:spPr>
      </p:pic>
      <p:sp>
        <p:nvSpPr>
          <p:cNvPr id="6" name="Cuadro de texto 5"/>
          <p:cNvSpPr txBox="1"/>
          <p:nvPr/>
        </p:nvSpPr>
        <p:spPr>
          <a:xfrm>
            <a:off x="1461135" y="1819275"/>
            <a:ext cx="10067925" cy="460375"/>
          </a:xfrm>
          <a:prstGeom prst="rect">
            <a:avLst/>
          </a:prstGeom>
          <a:noFill/>
        </p:spPr>
        <p:txBody>
          <a:bodyPr wrap="square" rtlCol="0">
            <a:spAutoFit/>
          </a:bodyPr>
          <a:lstStyle/>
          <a:p>
            <a:r>
              <a:rPr lang="es-CO" sz="1200" b="1" dirty="0">
                <a:solidFill>
                  <a:schemeClr val="bg2">
                    <a:lumMod val="25000"/>
                  </a:schemeClr>
                </a:solidFill>
                <a:latin typeface="Open Sans" panose="020B0606030504020204" pitchFamily="34" charset="0"/>
                <a:sym typeface="+mn-ea"/>
              </a:rPr>
              <a:t>Ejemplo: </a:t>
            </a:r>
            <a:r>
              <a:rPr lang="es-CO" sz="1200" dirty="0">
                <a:solidFill>
                  <a:schemeClr val="bg2">
                    <a:lumMod val="25000"/>
                  </a:schemeClr>
                </a:solidFill>
                <a:latin typeface="Open Sans" panose="020B0606030504020204" pitchFamily="34" charset="0"/>
                <a:sym typeface="+mn-ea"/>
              </a:rPr>
              <a:t>En una determinación gravimétrica, por ejemplo, puede ser causa de error el intercambio de agua entre el precipitado y la atmósfera. </a:t>
            </a:r>
            <a:endParaRPr lang="es-ES" altLang="en-US" sz="1200" dirty="0"/>
          </a:p>
        </p:txBody>
      </p:sp>
      <p:sp>
        <p:nvSpPr>
          <p:cNvPr id="9" name="Cuadro de texto 8"/>
          <p:cNvSpPr txBox="1"/>
          <p:nvPr/>
        </p:nvSpPr>
        <p:spPr>
          <a:xfrm>
            <a:off x="1591945" y="5377180"/>
            <a:ext cx="9937750" cy="645160"/>
          </a:xfrm>
          <a:prstGeom prst="rect">
            <a:avLst/>
          </a:prstGeom>
          <a:noFill/>
        </p:spPr>
        <p:txBody>
          <a:bodyPr wrap="square" rtlCol="0">
            <a:spAutoFit/>
          </a:bodyPr>
          <a:lstStyle/>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El contenido de agua debería ser un factor conocido para que los resultados analíticos tengan significado. Así, si se usa una muestra húmeda se pueden convertir los resultados a base seca y viceversa.</a:t>
            </a:r>
            <a:endParaRPr lang="es-ES" altLang="en-US" sz="1200"/>
          </a:p>
        </p:txBody>
      </p:sp>
      <p:pic>
        <p:nvPicPr>
          <p:cNvPr id="11" name="Imagen 10" descr="nota"/>
          <p:cNvPicPr>
            <a:picLocks noChangeAspect="1"/>
          </p:cNvPicPr>
          <p:nvPr/>
        </p:nvPicPr>
        <p:blipFill>
          <a:blip r:embed="rId3"/>
          <a:stretch>
            <a:fillRect/>
          </a:stretch>
        </p:blipFill>
        <p:spPr>
          <a:xfrm>
            <a:off x="831850" y="5377180"/>
            <a:ext cx="760095" cy="760095"/>
          </a:xfrm>
          <a:prstGeom prst="rect">
            <a:avLst/>
          </a:prstGeom>
        </p:spPr>
      </p:pic>
      <p:pic>
        <p:nvPicPr>
          <p:cNvPr id="12" name="Imagen 11" descr="caliente"/>
          <p:cNvPicPr>
            <a:picLocks noChangeAspect="1"/>
          </p:cNvPicPr>
          <p:nvPr/>
        </p:nvPicPr>
        <p:blipFill>
          <a:blip r:embed="rId4"/>
          <a:stretch>
            <a:fillRect/>
          </a:stretch>
        </p:blipFill>
        <p:spPr>
          <a:xfrm>
            <a:off x="2611120" y="2645410"/>
            <a:ext cx="2744470" cy="2733675"/>
          </a:xfrm>
          <a:prstGeom prst="rect">
            <a:avLst/>
          </a:prstGeom>
        </p:spPr>
      </p:pic>
      <p:pic>
        <p:nvPicPr>
          <p:cNvPr id="13" name="Imagen 12" descr="frio"/>
          <p:cNvPicPr>
            <a:picLocks noChangeAspect="1"/>
          </p:cNvPicPr>
          <p:nvPr/>
        </p:nvPicPr>
        <p:blipFill>
          <a:blip r:embed="rId5"/>
          <a:stretch>
            <a:fillRect/>
          </a:stretch>
        </p:blipFill>
        <p:spPr>
          <a:xfrm>
            <a:off x="7113270" y="2645410"/>
            <a:ext cx="2708910" cy="2708910"/>
          </a:xfrm>
          <a:prstGeom prst="rect">
            <a:avLst/>
          </a:prstGeom>
        </p:spPr>
      </p:pic>
      <p:sp>
        <p:nvSpPr>
          <p:cNvPr id="14" name="Rectángulo 13"/>
          <p:cNvSpPr/>
          <p:nvPr/>
        </p:nvSpPr>
        <p:spPr>
          <a:xfrm>
            <a:off x="4275283" y="2120810"/>
            <a:ext cx="3641725"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Pasa el mouse por cada tipo de secado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6"/>
          <a:stretch>
            <a:fillRect/>
          </a:stretch>
        </p:blipFill>
        <p:spPr>
          <a:xfrm>
            <a:off x="3573780" y="1892300"/>
            <a:ext cx="904240" cy="904240"/>
          </a:xfrm>
          <a:prstGeom prst="rect">
            <a:avLst/>
          </a:prstGeom>
        </p:spPr>
      </p:pic>
      <p:pic>
        <p:nvPicPr>
          <p:cNvPr id="20"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309110" y="4070985"/>
            <a:ext cx="585470" cy="5854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32446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1800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B Secado</a:t>
            </a:r>
          </a:p>
        </p:txBody>
      </p:sp>
      <p:sp>
        <p:nvSpPr>
          <p:cNvPr id="7" name="Cuadro de texto 6"/>
          <p:cNvSpPr txBox="1"/>
          <p:nvPr/>
        </p:nvSpPr>
        <p:spPr>
          <a:xfrm>
            <a:off x="847090" y="1351915"/>
            <a:ext cx="1068197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importante tener en cuenta que el potencial cambio de agua entre la muestra y la atmósfera (se refiere al vapor de agua contenida en el aire) podría afectar la composición de la muestra, esto sin importar el método analítico que se use posteriormente.    </a:t>
            </a:r>
          </a:p>
        </p:txBody>
      </p:sp>
      <p:pic>
        <p:nvPicPr>
          <p:cNvPr id="5" name="Imagen 4" descr="lupa"/>
          <p:cNvPicPr>
            <a:picLocks noChangeAspect="1"/>
          </p:cNvPicPr>
          <p:nvPr/>
        </p:nvPicPr>
        <p:blipFill>
          <a:blip r:embed="rId2"/>
          <a:stretch>
            <a:fillRect/>
          </a:stretch>
        </p:blipFill>
        <p:spPr>
          <a:xfrm rot="4560000">
            <a:off x="1003300" y="1819275"/>
            <a:ext cx="532130" cy="532130"/>
          </a:xfrm>
          <a:prstGeom prst="rect">
            <a:avLst/>
          </a:prstGeom>
        </p:spPr>
      </p:pic>
      <p:sp>
        <p:nvSpPr>
          <p:cNvPr id="6" name="Cuadro de texto 5"/>
          <p:cNvSpPr txBox="1"/>
          <p:nvPr/>
        </p:nvSpPr>
        <p:spPr>
          <a:xfrm>
            <a:off x="1461135" y="1819275"/>
            <a:ext cx="10067925" cy="460375"/>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Ejemplo: </a:t>
            </a:r>
            <a:r>
              <a:rPr lang="es-CO" sz="1200">
                <a:solidFill>
                  <a:schemeClr val="bg2">
                    <a:lumMod val="25000"/>
                  </a:schemeClr>
                </a:solidFill>
                <a:latin typeface="Open Sans" panose="020B0606030504020204" pitchFamily="34" charset="0"/>
                <a:sym typeface="+mn-ea"/>
              </a:rPr>
              <a:t>En una determinación gravimétrica, por ejemplo, puede ser causa de error el intercambio de agua entre el precipitado y la atmósfera. </a:t>
            </a:r>
            <a:endParaRPr lang="es-ES" altLang="en-US" sz="1200"/>
          </a:p>
        </p:txBody>
      </p:sp>
      <p:sp>
        <p:nvSpPr>
          <p:cNvPr id="9" name="Cuadro de texto 8"/>
          <p:cNvSpPr txBox="1"/>
          <p:nvPr/>
        </p:nvSpPr>
        <p:spPr>
          <a:xfrm>
            <a:off x="1591945" y="5368925"/>
            <a:ext cx="9937750" cy="645160"/>
          </a:xfrm>
          <a:prstGeom prst="rect">
            <a:avLst/>
          </a:prstGeom>
          <a:noFill/>
        </p:spPr>
        <p:txBody>
          <a:bodyPr wrap="square" rtlCol="0">
            <a:spAutoFit/>
          </a:bodyPr>
          <a:lstStyle/>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El contenido de agua debería ser un factor conocido para que los resultados analíticos tengan significado. Así, si se usa una muestra húmeda se pueden convertir los resultados a base seca y viceversa.</a:t>
            </a:r>
            <a:endParaRPr lang="es-ES" altLang="en-US" sz="1200"/>
          </a:p>
        </p:txBody>
      </p:sp>
      <p:pic>
        <p:nvPicPr>
          <p:cNvPr id="11" name="Imagen 10" descr="nota"/>
          <p:cNvPicPr>
            <a:picLocks noChangeAspect="1"/>
          </p:cNvPicPr>
          <p:nvPr/>
        </p:nvPicPr>
        <p:blipFill>
          <a:blip r:embed="rId3"/>
          <a:stretch>
            <a:fillRect/>
          </a:stretch>
        </p:blipFill>
        <p:spPr>
          <a:xfrm>
            <a:off x="831850" y="5379085"/>
            <a:ext cx="760095" cy="760095"/>
          </a:xfrm>
          <a:prstGeom prst="rect">
            <a:avLst/>
          </a:prstGeom>
        </p:spPr>
      </p:pic>
      <p:pic>
        <p:nvPicPr>
          <p:cNvPr id="12" name="Imagen 11" descr="caliente"/>
          <p:cNvPicPr>
            <a:picLocks noChangeAspect="1"/>
          </p:cNvPicPr>
          <p:nvPr/>
        </p:nvPicPr>
        <p:blipFill>
          <a:blip r:embed="rId4"/>
          <a:stretch>
            <a:fillRect/>
          </a:stretch>
        </p:blipFill>
        <p:spPr>
          <a:xfrm>
            <a:off x="2611120" y="2645410"/>
            <a:ext cx="2744470" cy="2733675"/>
          </a:xfrm>
          <a:prstGeom prst="rect">
            <a:avLst/>
          </a:prstGeom>
        </p:spPr>
      </p:pic>
      <p:pic>
        <p:nvPicPr>
          <p:cNvPr id="13" name="Imagen 12" descr="frio"/>
          <p:cNvPicPr>
            <a:picLocks noChangeAspect="1"/>
          </p:cNvPicPr>
          <p:nvPr/>
        </p:nvPicPr>
        <p:blipFill>
          <a:blip r:embed="rId5"/>
          <a:stretch>
            <a:fillRect/>
          </a:stretch>
        </p:blipFill>
        <p:spPr>
          <a:xfrm>
            <a:off x="7113270" y="2645410"/>
            <a:ext cx="2708910" cy="2708910"/>
          </a:xfrm>
          <a:prstGeom prst="rect">
            <a:avLst/>
          </a:prstGeom>
        </p:spPr>
      </p:pic>
      <p:sp>
        <p:nvSpPr>
          <p:cNvPr id="14" name="Rectángulo 13"/>
          <p:cNvSpPr/>
          <p:nvPr/>
        </p:nvSpPr>
        <p:spPr>
          <a:xfrm>
            <a:off x="4275283" y="2120810"/>
            <a:ext cx="3641725"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Pasa el mouse por cada tipo de secado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6"/>
          <a:stretch>
            <a:fillRect/>
          </a:stretch>
        </p:blipFill>
        <p:spPr>
          <a:xfrm>
            <a:off x="3573780" y="1892300"/>
            <a:ext cx="904240" cy="904240"/>
          </a:xfrm>
          <a:prstGeom prst="rect">
            <a:avLst/>
          </a:prstGeom>
        </p:spPr>
      </p:pic>
      <p:sp>
        <p:nvSpPr>
          <p:cNvPr id="2" name="Rectángulo 1"/>
          <p:cNvSpPr/>
          <p:nvPr/>
        </p:nvSpPr>
        <p:spPr>
          <a:xfrm>
            <a:off x="2656840" y="2698750"/>
            <a:ext cx="2645410" cy="2624455"/>
          </a:xfrm>
          <a:prstGeom prst="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3" name="Cuadro de texto 2"/>
          <p:cNvSpPr txBox="1"/>
          <p:nvPr/>
        </p:nvSpPr>
        <p:spPr>
          <a:xfrm>
            <a:off x="2656840" y="2753995"/>
            <a:ext cx="2644775" cy="2306955"/>
          </a:xfrm>
          <a:prstGeom prst="rect">
            <a:avLst/>
          </a:prstGeom>
          <a:noFill/>
        </p:spPr>
        <p:txBody>
          <a:bodyPr wrap="square" rtlCol="0">
            <a:spAutoFit/>
          </a:bodyPr>
          <a:lstStyle/>
          <a:p>
            <a:r>
              <a:rPr lang="es-CO" sz="1200" dirty="0">
                <a:solidFill>
                  <a:schemeClr val="bg2">
                    <a:lumMod val="25000"/>
                  </a:schemeClr>
                </a:solidFill>
                <a:latin typeface="Open Sans" panose="020B0606030504020204" pitchFamily="34" charset="0"/>
                <a:sym typeface="+mn-ea"/>
              </a:rPr>
              <a:t>Se pone la muestra bien extendida en un vidrio de reloj, y se mete en el horno a 100°C, hay que conocer bien la temperatura ya que temperaturas muy altas pueden producir descomposición de la muestra y si la temperatura es baja puede producir un aumento del tiempo de la muestra en la estufa.</a:t>
            </a:r>
          </a:p>
        </p:txBody>
      </p:sp>
      <p:pic>
        <p:nvPicPr>
          <p:cNvPr id="4" name="Imagen 3" descr="btn_limpio"/>
          <p:cNvPicPr>
            <a:picLocks noChangeAspect="1"/>
          </p:cNvPicPr>
          <p:nvPr/>
        </p:nvPicPr>
        <p:blipFill>
          <a:blip r:embed="rId7"/>
          <a:stretch>
            <a:fillRect/>
          </a:stretch>
        </p:blipFill>
        <p:spPr>
          <a:xfrm>
            <a:off x="3854450" y="4826000"/>
            <a:ext cx="1447165" cy="433070"/>
          </a:xfrm>
          <a:prstGeom prst="rect">
            <a:avLst/>
          </a:prstGeom>
        </p:spPr>
      </p:pic>
      <p:pic>
        <p:nvPicPr>
          <p:cNvPr id="20" name="Imagen 24"/>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859020" y="4868545"/>
            <a:ext cx="585470" cy="585470"/>
          </a:xfrm>
          <a:prstGeom prst="rect">
            <a:avLst/>
          </a:prstGeom>
        </p:spPr>
      </p:pic>
      <p:sp>
        <p:nvSpPr>
          <p:cNvPr id="16" name="Cuadro de texto 15"/>
          <p:cNvSpPr txBox="1"/>
          <p:nvPr/>
        </p:nvSpPr>
        <p:spPr>
          <a:xfrm>
            <a:off x="3989070" y="4931410"/>
            <a:ext cx="1026795" cy="275590"/>
          </a:xfrm>
          <a:prstGeom prst="rect">
            <a:avLst/>
          </a:prstGeom>
          <a:noFill/>
        </p:spPr>
        <p:txBody>
          <a:bodyPr wrap="square" rtlCol="0">
            <a:spAutoFit/>
          </a:bodyPr>
          <a:lstStyle/>
          <a:p>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5668010" y="2887345"/>
            <a:ext cx="6080760" cy="3194685"/>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6" name="CuadroTexto 15"/>
          <p:cNvSpPr txBox="1"/>
          <p:nvPr/>
        </p:nvSpPr>
        <p:spPr>
          <a:xfrm>
            <a:off x="5981065" y="3146425"/>
            <a:ext cx="5533390" cy="3107690"/>
          </a:xfrm>
          <a:prstGeom prst="rect">
            <a:avLst/>
          </a:prstGeom>
          <a:noFill/>
          <a:ln>
            <a:noFill/>
          </a:ln>
        </p:spPr>
        <p:txBody>
          <a:bodyPr wrap="square" rtlCol="0">
            <a:spAutoFit/>
          </a:bodyPr>
          <a:lstStyle/>
          <a:p>
            <a:r>
              <a:rPr lang="es-ES" sz="1400" b="1" dirty="0">
                <a:solidFill>
                  <a:schemeClr val="bg2">
                    <a:lumMod val="25000"/>
                  </a:schemeClr>
                </a:solidFill>
                <a:latin typeface="Open Sans" panose="020B0606030504020204" pitchFamily="34" charset="0"/>
              </a:rPr>
              <a:t>Objetivo</a:t>
            </a:r>
            <a:r>
              <a:rPr lang="es-CO" altLang="es-ES" sz="1400" b="1" dirty="0">
                <a:solidFill>
                  <a:schemeClr val="bg2">
                    <a:lumMod val="25000"/>
                  </a:schemeClr>
                </a:solidFill>
                <a:latin typeface="Open Sans" panose="020B0606030504020204" pitchFamily="34" charset="0"/>
              </a:rPr>
              <a:t>s</a:t>
            </a:r>
            <a:r>
              <a:rPr lang="es-ES" sz="1400" b="1" dirty="0">
                <a:solidFill>
                  <a:schemeClr val="bg2">
                    <a:lumMod val="25000"/>
                  </a:schemeClr>
                </a:solidFill>
                <a:latin typeface="Open Sans" panose="020B0606030504020204" pitchFamily="34" charset="0"/>
              </a:rPr>
              <a:t>:</a:t>
            </a:r>
          </a:p>
          <a:p>
            <a:endParaRPr lang="es-ES" sz="1400" b="1" dirty="0">
              <a:solidFill>
                <a:schemeClr val="bg2">
                  <a:lumMod val="25000"/>
                </a:schemeClr>
              </a:solidFill>
              <a:latin typeface="Open Sans" panose="020B0606030504020204" pitchFamily="34" charset="0"/>
            </a:endParaRPr>
          </a:p>
          <a:p>
            <a:pPr marL="285750" indent="-285750">
              <a:buFont typeface="Arial" panose="020B0604020202020204" pitchFamily="34" charset="0"/>
              <a:buChar char="•"/>
            </a:pPr>
            <a:r>
              <a:rPr lang="es-CO" altLang="es-ES" sz="1400" dirty="0" err="1">
                <a:solidFill>
                  <a:schemeClr val="bg2">
                    <a:lumMod val="25000"/>
                  </a:schemeClr>
                </a:solidFill>
                <a:latin typeface="Open Sans" panose="020B0606030504020204" pitchFamily="34" charset="0"/>
                <a:sym typeface="+mn-ea"/>
              </a:rPr>
              <a:t>Conocer los procesos de preparación de muestras según su naturaleza, estado físico y propiedades.</a:t>
            </a:r>
            <a:endParaRPr lang="es-CO" altLang="es-ES" sz="1400" dirty="0" err="1">
              <a:solidFill>
                <a:schemeClr val="bg2">
                  <a:lumMod val="25000"/>
                </a:schemeClr>
              </a:solidFill>
              <a:latin typeface="Open Sans" panose="020B0606030504020204" pitchFamily="34" charset="0"/>
            </a:endParaRPr>
          </a:p>
          <a:p>
            <a:pPr marL="285750" indent="-285750">
              <a:buFont typeface="Arial" panose="020B0604020202020204" pitchFamily="34" charset="0"/>
              <a:buChar char="•"/>
            </a:pPr>
            <a:endParaRPr lang="es-CO" altLang="es-ES" sz="1400" dirty="0" err="1">
              <a:solidFill>
                <a:schemeClr val="bg2">
                  <a:lumMod val="25000"/>
                </a:schemeClr>
              </a:solidFill>
              <a:latin typeface="Open Sans" panose="020B0606030504020204" pitchFamily="34" charset="0"/>
            </a:endParaRPr>
          </a:p>
          <a:p>
            <a:pPr marL="285750" indent="-285750">
              <a:buFont typeface="Arial" panose="020B0604020202020204" pitchFamily="34" charset="0"/>
              <a:buChar char="•"/>
            </a:pPr>
            <a:r>
              <a:rPr lang="es-CO" altLang="es-ES" sz="1400" dirty="0" err="1">
                <a:solidFill>
                  <a:schemeClr val="bg2">
                    <a:lumMod val="25000"/>
                  </a:schemeClr>
                </a:solidFill>
                <a:latin typeface="Open Sans" panose="020B0606030504020204" pitchFamily="34" charset="0"/>
                <a:sym typeface="+mn-ea"/>
              </a:rPr>
              <a:t>Identificar los lineamientos sobre el manejo de muestras para laboratorio así como los criterios básicos sobre buenas prácticas de almacenamiento.</a:t>
            </a:r>
            <a:endParaRPr lang="es-CO" altLang="es-ES" sz="1400" dirty="0" err="1">
              <a:solidFill>
                <a:schemeClr val="bg2">
                  <a:lumMod val="25000"/>
                </a:schemeClr>
              </a:solidFill>
              <a:latin typeface="Open Sans" panose="020B0606030504020204" pitchFamily="34" charset="0"/>
            </a:endParaRPr>
          </a:p>
          <a:p>
            <a:pPr indent="0">
              <a:buFont typeface="Arial" panose="020B0604020202020204" pitchFamily="34" charset="0"/>
              <a:buNone/>
            </a:pPr>
            <a:endParaRPr lang="es-CO" altLang="es-ES" sz="1400" dirty="0" err="1">
              <a:solidFill>
                <a:schemeClr val="bg2">
                  <a:lumMod val="25000"/>
                </a:schemeClr>
              </a:solidFill>
              <a:latin typeface="Open Sans" panose="020B0606030504020204" pitchFamily="34" charset="0"/>
            </a:endParaRPr>
          </a:p>
          <a:p>
            <a:pPr marL="285750" indent="-285750">
              <a:buFont typeface="Arial" panose="020B0604020202020204" pitchFamily="34" charset="0"/>
              <a:buChar char="•"/>
            </a:pPr>
            <a:r>
              <a:rPr lang="es-CO" altLang="es-ES" sz="1400" dirty="0" err="1">
                <a:solidFill>
                  <a:schemeClr val="bg2">
                    <a:lumMod val="25000"/>
                  </a:schemeClr>
                </a:solidFill>
                <a:latin typeface="Open Sans" panose="020B0606030504020204" pitchFamily="34" charset="0"/>
                <a:sym typeface="+mn-ea"/>
              </a:rPr>
              <a:t>Utilizar técnicas analíticas en el tratamiento de muestras.</a:t>
            </a:r>
            <a:endParaRPr lang="es-CO" altLang="es-ES" sz="1400" dirty="0" err="1">
              <a:solidFill>
                <a:schemeClr val="bg2">
                  <a:lumMod val="25000"/>
                </a:schemeClr>
              </a:solidFill>
              <a:latin typeface="Open Sans" panose="020B0606030504020204" pitchFamily="34" charset="0"/>
            </a:endParaRPr>
          </a:p>
          <a:p>
            <a:endParaRPr lang="es-CO" altLang="es-ES" sz="1400" dirty="0" err="1">
              <a:solidFill>
                <a:srgbClr val="1A3255"/>
              </a:solidFill>
              <a:latin typeface="Open Sans" panose="020B0606030504020204" pitchFamily="34" charset="0"/>
            </a:endParaRPr>
          </a:p>
          <a:p>
            <a:endParaRPr lang="es-CO" altLang="es-ES" sz="1400" dirty="0" err="1">
              <a:solidFill>
                <a:srgbClr val="1A3255"/>
              </a:solidFill>
              <a:latin typeface="Open Sans" panose="020B0606030504020204" pitchFamily="34" charset="0"/>
            </a:endParaRPr>
          </a:p>
          <a:p>
            <a:endParaRPr lang="es-CO" altLang="es-ES" sz="1400" dirty="0" err="1">
              <a:solidFill>
                <a:srgbClr val="1A3255"/>
              </a:solidFill>
              <a:latin typeface="Open Sans" panose="020B0606030504020204" pitchFamily="34" charset="0"/>
            </a:endParaRPr>
          </a:p>
        </p:txBody>
      </p:sp>
      <p:pic>
        <p:nvPicPr>
          <p:cNvPr id="4" name="Imagen 3" descr="Icono&#10;&#10;Descripción generada automáticamen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5000" y="2043818"/>
            <a:ext cx="530557" cy="658918"/>
          </a:xfrm>
          <a:prstGeom prst="rect">
            <a:avLst/>
          </a:prstGeom>
        </p:spPr>
      </p:pic>
      <p:grpSp>
        <p:nvGrpSpPr>
          <p:cNvPr id="10" name="Grupo 9"/>
          <p:cNvGrpSpPr/>
          <p:nvPr/>
        </p:nvGrpSpPr>
        <p:grpSpPr>
          <a:xfrm>
            <a:off x="6458340" y="1620577"/>
            <a:ext cx="1383741" cy="372489"/>
            <a:chOff x="4042" y="3636"/>
            <a:chExt cx="2925" cy="565"/>
          </a:xfrm>
        </p:grpSpPr>
        <p:cxnSp>
          <p:nvCxnSpPr>
            <p:cNvPr id="11" name="Conector recto 10"/>
            <p:cNvCxnSpPr/>
            <p:nvPr/>
          </p:nvCxnSpPr>
          <p:spPr>
            <a:xfrm flipV="1">
              <a:off x="4052" y="3636"/>
              <a:ext cx="2" cy="565"/>
            </a:xfrm>
            <a:prstGeom prst="line">
              <a:avLst/>
            </a:prstGeom>
          </p:spPr>
          <p:style>
            <a:lnRef idx="3">
              <a:schemeClr val="accent1"/>
            </a:lnRef>
            <a:fillRef idx="0">
              <a:schemeClr val="accent1"/>
            </a:fillRef>
            <a:effectRef idx="2">
              <a:schemeClr val="accent1"/>
            </a:effectRef>
            <a:fontRef idx="minor">
              <a:schemeClr val="tx1"/>
            </a:fontRef>
          </p:style>
        </p:cxnSp>
        <p:cxnSp>
          <p:nvCxnSpPr>
            <p:cNvPr id="2" name="Conector recto 1"/>
            <p:cNvCxnSpPr/>
            <p:nvPr/>
          </p:nvCxnSpPr>
          <p:spPr>
            <a:xfrm>
              <a:off x="4042" y="3636"/>
              <a:ext cx="29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Conector recto 7"/>
            <p:cNvCxnSpPr/>
            <p:nvPr/>
          </p:nvCxnSpPr>
          <p:spPr>
            <a:xfrm>
              <a:off x="6952" y="3636"/>
              <a:ext cx="0" cy="540"/>
            </a:xfrm>
            <a:prstGeom prst="line">
              <a:avLst/>
            </a:prstGeom>
          </p:spPr>
          <p:style>
            <a:lnRef idx="3">
              <a:schemeClr val="accent1"/>
            </a:lnRef>
            <a:fillRef idx="0">
              <a:schemeClr val="accent1"/>
            </a:fillRef>
            <a:effectRef idx="2">
              <a:schemeClr val="accent1"/>
            </a:effectRef>
            <a:fontRef idx="minor">
              <a:schemeClr val="tx1"/>
            </a:fontRef>
          </p:style>
        </p:cxnSp>
      </p:grpSp>
      <p:sp>
        <p:nvSpPr>
          <p:cNvPr id="30" name="CuadroTexto 29"/>
          <p:cNvSpPr txBox="1"/>
          <p:nvPr/>
        </p:nvSpPr>
        <p:spPr>
          <a:xfrm>
            <a:off x="8066769" y="1675932"/>
            <a:ext cx="1965983"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Contenido temático</a:t>
            </a:r>
          </a:p>
        </p:txBody>
      </p:sp>
      <p:sp>
        <p:nvSpPr>
          <p:cNvPr id="35" name="CuadroTexto 34"/>
          <p:cNvSpPr txBox="1"/>
          <p:nvPr/>
        </p:nvSpPr>
        <p:spPr>
          <a:xfrm>
            <a:off x="10313461" y="1685289"/>
            <a:ext cx="1272990"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Metodología</a:t>
            </a:r>
          </a:p>
        </p:txBody>
      </p:sp>
      <p:pic>
        <p:nvPicPr>
          <p:cNvPr id="17" name="Imagen 16" descr="Imagen que contiene Gráfico de embudo&#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18" name="Imagen 17" descr="Icono&#10;&#10;Descripción generada automáticament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7" name="Imagen 36" descr="Icono&#10;&#10;Descripción generada automáticament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sp>
        <p:nvSpPr>
          <p:cNvPr id="25" name="CuadroTexto 24"/>
          <p:cNvSpPr txBox="1"/>
          <p:nvPr/>
        </p:nvSpPr>
        <p:spPr>
          <a:xfrm>
            <a:off x="6701552" y="1675931"/>
            <a:ext cx="1056573" cy="306705"/>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Objetivo</a:t>
            </a:r>
            <a:r>
              <a:rPr lang="es-CO" altLang="es-ES" sz="1400" b="1" dirty="0">
                <a:solidFill>
                  <a:srgbClr val="1A3255"/>
                </a:solidFill>
                <a:latin typeface="Open Sans" panose="020B0606030504020204" pitchFamily="34" charset="0"/>
              </a:rPr>
              <a:t>s</a:t>
            </a:r>
          </a:p>
        </p:txBody>
      </p:sp>
      <p:grpSp>
        <p:nvGrpSpPr>
          <p:cNvPr id="26" name="Grupo 25"/>
          <p:cNvGrpSpPr/>
          <p:nvPr/>
        </p:nvGrpSpPr>
        <p:grpSpPr>
          <a:xfrm>
            <a:off x="7967252" y="1620577"/>
            <a:ext cx="2076147" cy="372489"/>
            <a:chOff x="4042" y="3636"/>
            <a:chExt cx="2925" cy="565"/>
          </a:xfrm>
        </p:grpSpPr>
        <p:cxnSp>
          <p:nvCxnSpPr>
            <p:cNvPr id="27" name="Conector recto 26"/>
            <p:cNvCxnSpPr/>
            <p:nvPr/>
          </p:nvCxnSpPr>
          <p:spPr>
            <a:xfrm flipV="1">
              <a:off x="4052" y="3636"/>
              <a:ext cx="2" cy="565"/>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Conector recto 27"/>
            <p:cNvCxnSpPr/>
            <p:nvPr/>
          </p:nvCxnSpPr>
          <p:spPr>
            <a:xfrm>
              <a:off x="4042" y="3636"/>
              <a:ext cx="29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ector recto 28"/>
            <p:cNvCxnSpPr/>
            <p:nvPr/>
          </p:nvCxnSpPr>
          <p:spPr>
            <a:xfrm>
              <a:off x="6952" y="3636"/>
              <a:ext cx="0" cy="54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31" name="Grupo 30"/>
          <p:cNvGrpSpPr/>
          <p:nvPr/>
        </p:nvGrpSpPr>
        <p:grpSpPr>
          <a:xfrm>
            <a:off x="10164508" y="1608737"/>
            <a:ext cx="1570897" cy="372489"/>
            <a:chOff x="4042" y="3636"/>
            <a:chExt cx="2925" cy="565"/>
          </a:xfrm>
        </p:grpSpPr>
        <p:cxnSp>
          <p:nvCxnSpPr>
            <p:cNvPr id="32" name="Conector recto 31"/>
            <p:cNvCxnSpPr/>
            <p:nvPr/>
          </p:nvCxnSpPr>
          <p:spPr>
            <a:xfrm flipV="1">
              <a:off x="4052" y="3636"/>
              <a:ext cx="2" cy="565"/>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Conector recto 32"/>
            <p:cNvCxnSpPr/>
            <p:nvPr/>
          </p:nvCxnSpPr>
          <p:spPr>
            <a:xfrm>
              <a:off x="4042" y="3636"/>
              <a:ext cx="29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Conector recto 33"/>
            <p:cNvCxnSpPr/>
            <p:nvPr/>
          </p:nvCxnSpPr>
          <p:spPr>
            <a:xfrm>
              <a:off x="6952" y="3636"/>
              <a:ext cx="0" cy="540"/>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5" name="Imagen 4" descr="profesor-estudiante"/>
          <p:cNvPicPr>
            <a:picLocks noChangeAspect="1"/>
          </p:cNvPicPr>
          <p:nvPr/>
        </p:nvPicPr>
        <p:blipFill>
          <a:blip r:embed="rId6"/>
          <a:stretch>
            <a:fillRect/>
          </a:stretch>
        </p:blipFill>
        <p:spPr>
          <a:xfrm>
            <a:off x="-233045" y="1497330"/>
            <a:ext cx="5789295" cy="45942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32446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1800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B Secado</a:t>
            </a:r>
          </a:p>
        </p:txBody>
      </p:sp>
      <p:sp>
        <p:nvSpPr>
          <p:cNvPr id="7" name="Cuadro de texto 6"/>
          <p:cNvSpPr txBox="1"/>
          <p:nvPr/>
        </p:nvSpPr>
        <p:spPr>
          <a:xfrm>
            <a:off x="847090" y="1351915"/>
            <a:ext cx="1068197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importante tener en cuenta que el potencial cambio de agua entre la muestra y la atmósfera (se refiere al vapor de agua contenida en el aire) podría afectar la composición de la muestra, esto sin importar el método analítico que se use posteriormente.    </a:t>
            </a:r>
          </a:p>
        </p:txBody>
      </p:sp>
      <p:pic>
        <p:nvPicPr>
          <p:cNvPr id="5" name="Imagen 4" descr="lupa"/>
          <p:cNvPicPr>
            <a:picLocks noChangeAspect="1"/>
          </p:cNvPicPr>
          <p:nvPr/>
        </p:nvPicPr>
        <p:blipFill>
          <a:blip r:embed="rId2"/>
          <a:stretch>
            <a:fillRect/>
          </a:stretch>
        </p:blipFill>
        <p:spPr>
          <a:xfrm rot="4560000">
            <a:off x="1003300" y="1819275"/>
            <a:ext cx="532130" cy="532130"/>
          </a:xfrm>
          <a:prstGeom prst="rect">
            <a:avLst/>
          </a:prstGeom>
        </p:spPr>
      </p:pic>
      <p:sp>
        <p:nvSpPr>
          <p:cNvPr id="6" name="Cuadro de texto 5"/>
          <p:cNvSpPr txBox="1"/>
          <p:nvPr/>
        </p:nvSpPr>
        <p:spPr>
          <a:xfrm>
            <a:off x="1461135" y="1819275"/>
            <a:ext cx="10067925" cy="460375"/>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Ejemplo: </a:t>
            </a:r>
            <a:r>
              <a:rPr lang="es-CO" sz="1200">
                <a:solidFill>
                  <a:schemeClr val="bg2">
                    <a:lumMod val="25000"/>
                  </a:schemeClr>
                </a:solidFill>
                <a:latin typeface="Open Sans" panose="020B0606030504020204" pitchFamily="34" charset="0"/>
                <a:sym typeface="+mn-ea"/>
              </a:rPr>
              <a:t>En una determinación gravimétrica, por ejemplo, puede ser causa de error el intercambio de agua entre el precipitado y la atmósfera. </a:t>
            </a:r>
            <a:endParaRPr lang="es-ES" altLang="en-US" sz="1200"/>
          </a:p>
        </p:txBody>
      </p:sp>
      <p:sp>
        <p:nvSpPr>
          <p:cNvPr id="9" name="Cuadro de texto 8"/>
          <p:cNvSpPr txBox="1"/>
          <p:nvPr/>
        </p:nvSpPr>
        <p:spPr>
          <a:xfrm>
            <a:off x="1591945" y="5377180"/>
            <a:ext cx="9937750" cy="645160"/>
          </a:xfrm>
          <a:prstGeom prst="rect">
            <a:avLst/>
          </a:prstGeom>
          <a:noFill/>
        </p:spPr>
        <p:txBody>
          <a:bodyPr wrap="square" rtlCol="0">
            <a:spAutoFit/>
          </a:bodyPr>
          <a:lstStyle/>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El contenido de agua debería ser un factor conocido para que los resultados analíticos tengan significado. Así, si se usa una muestra húmeda se pueden convertir los resultados a base seca y viceversa.</a:t>
            </a:r>
            <a:endParaRPr lang="es-ES" altLang="en-US" sz="1200"/>
          </a:p>
        </p:txBody>
      </p:sp>
      <p:pic>
        <p:nvPicPr>
          <p:cNvPr id="11" name="Imagen 10" descr="nota"/>
          <p:cNvPicPr>
            <a:picLocks noChangeAspect="1"/>
          </p:cNvPicPr>
          <p:nvPr/>
        </p:nvPicPr>
        <p:blipFill>
          <a:blip r:embed="rId3"/>
          <a:stretch>
            <a:fillRect/>
          </a:stretch>
        </p:blipFill>
        <p:spPr>
          <a:xfrm>
            <a:off x="831850" y="5377180"/>
            <a:ext cx="760095" cy="760095"/>
          </a:xfrm>
          <a:prstGeom prst="rect">
            <a:avLst/>
          </a:prstGeom>
        </p:spPr>
      </p:pic>
      <p:pic>
        <p:nvPicPr>
          <p:cNvPr id="12" name="Imagen 11" descr="caliente"/>
          <p:cNvPicPr>
            <a:picLocks noChangeAspect="1"/>
          </p:cNvPicPr>
          <p:nvPr/>
        </p:nvPicPr>
        <p:blipFill>
          <a:blip r:embed="rId4"/>
          <a:stretch>
            <a:fillRect/>
          </a:stretch>
        </p:blipFill>
        <p:spPr>
          <a:xfrm>
            <a:off x="2611120" y="2645410"/>
            <a:ext cx="2744470" cy="2733675"/>
          </a:xfrm>
          <a:prstGeom prst="rect">
            <a:avLst/>
          </a:prstGeom>
        </p:spPr>
      </p:pic>
      <p:pic>
        <p:nvPicPr>
          <p:cNvPr id="13" name="Imagen 12" descr="frio"/>
          <p:cNvPicPr>
            <a:picLocks noChangeAspect="1"/>
          </p:cNvPicPr>
          <p:nvPr/>
        </p:nvPicPr>
        <p:blipFill>
          <a:blip r:embed="rId5"/>
          <a:stretch>
            <a:fillRect/>
          </a:stretch>
        </p:blipFill>
        <p:spPr>
          <a:xfrm>
            <a:off x="7113270" y="2645410"/>
            <a:ext cx="2708910" cy="2708910"/>
          </a:xfrm>
          <a:prstGeom prst="rect">
            <a:avLst/>
          </a:prstGeom>
        </p:spPr>
      </p:pic>
      <p:sp>
        <p:nvSpPr>
          <p:cNvPr id="14" name="Rectángulo 13"/>
          <p:cNvSpPr/>
          <p:nvPr/>
        </p:nvSpPr>
        <p:spPr>
          <a:xfrm>
            <a:off x="4275283" y="2120810"/>
            <a:ext cx="3641725"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Pasa el mouse por cada tipo de secado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6"/>
          <a:stretch>
            <a:fillRect/>
          </a:stretch>
        </p:blipFill>
        <p:spPr>
          <a:xfrm>
            <a:off x="3573780" y="1892300"/>
            <a:ext cx="904240" cy="904240"/>
          </a:xfrm>
          <a:prstGeom prst="rect">
            <a:avLst/>
          </a:prstGeom>
        </p:spPr>
      </p:pic>
      <p:sp>
        <p:nvSpPr>
          <p:cNvPr id="2" name="Rectángulo 1"/>
          <p:cNvSpPr/>
          <p:nvPr/>
        </p:nvSpPr>
        <p:spPr>
          <a:xfrm>
            <a:off x="2656840" y="2698750"/>
            <a:ext cx="2645410" cy="2624455"/>
          </a:xfrm>
          <a:prstGeom prst="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3" name="Cuadro de texto 2"/>
          <p:cNvSpPr txBox="1"/>
          <p:nvPr/>
        </p:nvSpPr>
        <p:spPr>
          <a:xfrm>
            <a:off x="2656840" y="2753995"/>
            <a:ext cx="2644775" cy="230695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Se pone la muestra bien extendida en un vidrio de reloj, y se mete en el horno a 100°C, hay que conocer bien la temperatura ya que temperaturas muy altas pueden producir descomposición de la muestra y si la temperatura es baja puede producir un aumento del tiempo de la muestra en la estufa.</a:t>
            </a:r>
          </a:p>
        </p:txBody>
      </p:sp>
      <p:pic>
        <p:nvPicPr>
          <p:cNvPr id="4" name="Imagen 3" descr="btn_limpio"/>
          <p:cNvPicPr>
            <a:picLocks noChangeAspect="1"/>
          </p:cNvPicPr>
          <p:nvPr/>
        </p:nvPicPr>
        <p:blipFill>
          <a:blip r:embed="rId7"/>
          <a:stretch>
            <a:fillRect/>
          </a:stretch>
        </p:blipFill>
        <p:spPr>
          <a:xfrm>
            <a:off x="3854450" y="4826000"/>
            <a:ext cx="1447165" cy="433070"/>
          </a:xfrm>
          <a:prstGeom prst="rect">
            <a:avLst/>
          </a:prstGeom>
        </p:spPr>
      </p:pic>
      <p:pic>
        <p:nvPicPr>
          <p:cNvPr id="20" name="Imagen 24"/>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859020" y="4868545"/>
            <a:ext cx="585470" cy="585470"/>
          </a:xfrm>
          <a:prstGeom prst="rect">
            <a:avLst/>
          </a:prstGeom>
        </p:spPr>
      </p:pic>
      <p:sp>
        <p:nvSpPr>
          <p:cNvPr id="16" name="Cuadro de texto 15"/>
          <p:cNvSpPr txBox="1"/>
          <p:nvPr/>
        </p:nvSpPr>
        <p:spPr>
          <a:xfrm>
            <a:off x="3989070" y="4931410"/>
            <a:ext cx="1026795" cy="275590"/>
          </a:xfrm>
          <a:prstGeom prst="rect">
            <a:avLst/>
          </a:prstGeom>
          <a:noFill/>
        </p:spPr>
        <p:txBody>
          <a:bodyPr wrap="square" rtlCol="0">
            <a:spAutoFit/>
          </a:bodyPr>
          <a:lstStyle/>
          <a:p>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7" name="Rectángulo 16"/>
          <p:cNvSpPr/>
          <p:nvPr/>
        </p:nvSpPr>
        <p:spPr>
          <a:xfrm>
            <a:off x="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8" name="Rectángulo redondeado 17"/>
          <p:cNvSpPr/>
          <p:nvPr/>
        </p:nvSpPr>
        <p:spPr>
          <a:xfrm>
            <a:off x="3854450" y="1344930"/>
            <a:ext cx="4391025" cy="352361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9" name="Óvalo 18"/>
          <p:cNvSpPr/>
          <p:nvPr/>
        </p:nvSpPr>
        <p:spPr>
          <a:xfrm>
            <a:off x="7736205" y="14592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21" name="Imagen 24"/>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810500" y="1535430"/>
            <a:ext cx="585470" cy="585470"/>
          </a:xfrm>
          <a:prstGeom prst="rect">
            <a:avLst/>
          </a:prstGeom>
        </p:spPr>
      </p:pic>
      <p:pic>
        <p:nvPicPr>
          <p:cNvPr id="22" name="Imagen 21" descr="estufa_secado"/>
          <p:cNvPicPr>
            <a:picLocks noChangeAspect="1"/>
          </p:cNvPicPr>
          <p:nvPr/>
        </p:nvPicPr>
        <p:blipFill>
          <a:blip r:embed="rId10"/>
          <a:stretch>
            <a:fillRect/>
          </a:stretch>
        </p:blipFill>
        <p:spPr>
          <a:xfrm>
            <a:off x="4138295" y="1863090"/>
            <a:ext cx="3763010" cy="28200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32446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1800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B Secado</a:t>
            </a:r>
          </a:p>
        </p:txBody>
      </p:sp>
      <p:sp>
        <p:nvSpPr>
          <p:cNvPr id="7" name="Cuadro de texto 6"/>
          <p:cNvSpPr txBox="1"/>
          <p:nvPr/>
        </p:nvSpPr>
        <p:spPr>
          <a:xfrm>
            <a:off x="847090" y="1351915"/>
            <a:ext cx="1068197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importante tener en cuenta que el potencial cambio de agua entre la muestra y la atmósfera (se refiere al vapor de agua contenida en el aire) podría afectar la composición de la muestra, esto sin importar el método analítico que se use posteriormente.    </a:t>
            </a:r>
          </a:p>
        </p:txBody>
      </p:sp>
      <p:pic>
        <p:nvPicPr>
          <p:cNvPr id="5" name="Imagen 4" descr="lupa"/>
          <p:cNvPicPr>
            <a:picLocks noChangeAspect="1"/>
          </p:cNvPicPr>
          <p:nvPr/>
        </p:nvPicPr>
        <p:blipFill>
          <a:blip r:embed="rId2"/>
          <a:stretch>
            <a:fillRect/>
          </a:stretch>
        </p:blipFill>
        <p:spPr>
          <a:xfrm rot="4560000">
            <a:off x="1003300" y="1819275"/>
            <a:ext cx="532130" cy="532130"/>
          </a:xfrm>
          <a:prstGeom prst="rect">
            <a:avLst/>
          </a:prstGeom>
        </p:spPr>
      </p:pic>
      <p:sp>
        <p:nvSpPr>
          <p:cNvPr id="6" name="Cuadro de texto 5"/>
          <p:cNvSpPr txBox="1"/>
          <p:nvPr/>
        </p:nvSpPr>
        <p:spPr>
          <a:xfrm>
            <a:off x="1461135" y="1819275"/>
            <a:ext cx="10067925" cy="460375"/>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Ejemplo: </a:t>
            </a:r>
            <a:r>
              <a:rPr lang="es-CO" sz="1200">
                <a:solidFill>
                  <a:schemeClr val="bg2">
                    <a:lumMod val="25000"/>
                  </a:schemeClr>
                </a:solidFill>
                <a:latin typeface="Open Sans" panose="020B0606030504020204" pitchFamily="34" charset="0"/>
                <a:sym typeface="+mn-ea"/>
              </a:rPr>
              <a:t>En una determinación gravimétrica, por ejemplo, puede ser causa de error el intercambio de agua entre el precipitado y la atmósfera. </a:t>
            </a:r>
            <a:endParaRPr lang="es-ES" altLang="en-US" sz="1200"/>
          </a:p>
        </p:txBody>
      </p:sp>
      <p:sp>
        <p:nvSpPr>
          <p:cNvPr id="9" name="Cuadro de texto 8"/>
          <p:cNvSpPr txBox="1"/>
          <p:nvPr/>
        </p:nvSpPr>
        <p:spPr>
          <a:xfrm>
            <a:off x="1591945" y="5377180"/>
            <a:ext cx="9937750" cy="645160"/>
          </a:xfrm>
          <a:prstGeom prst="rect">
            <a:avLst/>
          </a:prstGeom>
          <a:noFill/>
        </p:spPr>
        <p:txBody>
          <a:bodyPr wrap="square" rtlCol="0">
            <a:spAutoFit/>
          </a:bodyPr>
          <a:lstStyle/>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El contenido de agua debería ser un factor conocido para que los resultados analíticos tengan significado. Así, si se usa una muestra húmeda se pueden convertir los resultados a base seca y viceversa.</a:t>
            </a:r>
            <a:endParaRPr lang="es-ES" altLang="en-US" sz="1200"/>
          </a:p>
        </p:txBody>
      </p:sp>
      <p:pic>
        <p:nvPicPr>
          <p:cNvPr id="11" name="Imagen 10" descr="nota"/>
          <p:cNvPicPr>
            <a:picLocks noChangeAspect="1"/>
          </p:cNvPicPr>
          <p:nvPr/>
        </p:nvPicPr>
        <p:blipFill>
          <a:blip r:embed="rId3"/>
          <a:stretch>
            <a:fillRect/>
          </a:stretch>
        </p:blipFill>
        <p:spPr>
          <a:xfrm>
            <a:off x="831850" y="5377180"/>
            <a:ext cx="760095" cy="760095"/>
          </a:xfrm>
          <a:prstGeom prst="rect">
            <a:avLst/>
          </a:prstGeom>
        </p:spPr>
      </p:pic>
      <p:pic>
        <p:nvPicPr>
          <p:cNvPr id="12" name="Imagen 11" descr="caliente"/>
          <p:cNvPicPr>
            <a:picLocks noChangeAspect="1"/>
          </p:cNvPicPr>
          <p:nvPr/>
        </p:nvPicPr>
        <p:blipFill>
          <a:blip r:embed="rId4"/>
          <a:stretch>
            <a:fillRect/>
          </a:stretch>
        </p:blipFill>
        <p:spPr>
          <a:xfrm>
            <a:off x="2611120" y="2645410"/>
            <a:ext cx="2744470" cy="2733675"/>
          </a:xfrm>
          <a:prstGeom prst="rect">
            <a:avLst/>
          </a:prstGeom>
        </p:spPr>
      </p:pic>
      <p:pic>
        <p:nvPicPr>
          <p:cNvPr id="13" name="Imagen 12" descr="frio"/>
          <p:cNvPicPr>
            <a:picLocks noChangeAspect="1"/>
          </p:cNvPicPr>
          <p:nvPr/>
        </p:nvPicPr>
        <p:blipFill>
          <a:blip r:embed="rId5"/>
          <a:stretch>
            <a:fillRect/>
          </a:stretch>
        </p:blipFill>
        <p:spPr>
          <a:xfrm>
            <a:off x="7113270" y="2645410"/>
            <a:ext cx="2708910" cy="2708910"/>
          </a:xfrm>
          <a:prstGeom prst="rect">
            <a:avLst/>
          </a:prstGeom>
        </p:spPr>
      </p:pic>
      <p:sp>
        <p:nvSpPr>
          <p:cNvPr id="14" name="Rectángulo 13"/>
          <p:cNvSpPr/>
          <p:nvPr/>
        </p:nvSpPr>
        <p:spPr>
          <a:xfrm>
            <a:off x="4275283" y="2120810"/>
            <a:ext cx="3641725"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Pasa el mouse por cada tipo de secado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6"/>
          <a:stretch>
            <a:fillRect/>
          </a:stretch>
        </p:blipFill>
        <p:spPr>
          <a:xfrm>
            <a:off x="3573780" y="1892300"/>
            <a:ext cx="904240" cy="904240"/>
          </a:xfrm>
          <a:prstGeom prst="rect">
            <a:avLst/>
          </a:prstGeom>
        </p:spPr>
      </p:pic>
      <p:pic>
        <p:nvPicPr>
          <p:cNvPr id="20"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902065" y="4367530"/>
            <a:ext cx="585470" cy="5854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32446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1800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B Secado</a:t>
            </a:r>
          </a:p>
        </p:txBody>
      </p:sp>
      <p:sp>
        <p:nvSpPr>
          <p:cNvPr id="7" name="Cuadro de texto 6"/>
          <p:cNvSpPr txBox="1"/>
          <p:nvPr/>
        </p:nvSpPr>
        <p:spPr>
          <a:xfrm>
            <a:off x="847090" y="1351915"/>
            <a:ext cx="1068197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importante tener en cuenta que el potencial cambio de agua entre la muestra y la atmósfera (se refiere al vapor de agua contenida en el aire) podría afectar la composición de la muestra, esto sin importar el método analítico que se use posteriormente.    </a:t>
            </a:r>
          </a:p>
        </p:txBody>
      </p:sp>
      <p:pic>
        <p:nvPicPr>
          <p:cNvPr id="5" name="Imagen 4" descr="lupa"/>
          <p:cNvPicPr>
            <a:picLocks noChangeAspect="1"/>
          </p:cNvPicPr>
          <p:nvPr/>
        </p:nvPicPr>
        <p:blipFill>
          <a:blip r:embed="rId2"/>
          <a:stretch>
            <a:fillRect/>
          </a:stretch>
        </p:blipFill>
        <p:spPr>
          <a:xfrm rot="4560000">
            <a:off x="1003300" y="1819275"/>
            <a:ext cx="532130" cy="532130"/>
          </a:xfrm>
          <a:prstGeom prst="rect">
            <a:avLst/>
          </a:prstGeom>
        </p:spPr>
      </p:pic>
      <p:sp>
        <p:nvSpPr>
          <p:cNvPr id="6" name="Cuadro de texto 5"/>
          <p:cNvSpPr txBox="1"/>
          <p:nvPr/>
        </p:nvSpPr>
        <p:spPr>
          <a:xfrm>
            <a:off x="1461135" y="1819275"/>
            <a:ext cx="10067925" cy="460375"/>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Ejemplo: </a:t>
            </a:r>
            <a:r>
              <a:rPr lang="es-CO" sz="1200">
                <a:solidFill>
                  <a:schemeClr val="bg2">
                    <a:lumMod val="25000"/>
                  </a:schemeClr>
                </a:solidFill>
                <a:latin typeface="Open Sans" panose="020B0606030504020204" pitchFamily="34" charset="0"/>
                <a:sym typeface="+mn-ea"/>
              </a:rPr>
              <a:t>En una determinación gravimétrica, por ejemplo, puede ser causa de error el intercambio de agua entre el precipitado y la atmósfera. </a:t>
            </a:r>
            <a:endParaRPr lang="es-ES" altLang="en-US" sz="1200"/>
          </a:p>
        </p:txBody>
      </p:sp>
      <p:sp>
        <p:nvSpPr>
          <p:cNvPr id="9" name="Cuadro de texto 8"/>
          <p:cNvSpPr txBox="1"/>
          <p:nvPr/>
        </p:nvSpPr>
        <p:spPr>
          <a:xfrm>
            <a:off x="2364677" y="5377180"/>
            <a:ext cx="9937750" cy="645160"/>
          </a:xfrm>
          <a:prstGeom prst="rect">
            <a:avLst/>
          </a:prstGeom>
          <a:noFill/>
        </p:spPr>
        <p:txBody>
          <a:bodyPr wrap="square" rtlCol="0">
            <a:spAutoFit/>
          </a:bodyPr>
          <a:lstStyle/>
          <a:p>
            <a:endParaRPr lang="es-CO" sz="1200" dirty="0">
              <a:solidFill>
                <a:schemeClr val="bg2">
                  <a:lumMod val="25000"/>
                </a:schemeClr>
              </a:solidFill>
              <a:latin typeface="Open Sans" panose="020B0606030504020204" pitchFamily="34" charset="0"/>
              <a:sym typeface="+mn-ea"/>
            </a:endParaRPr>
          </a:p>
          <a:p>
            <a:r>
              <a:rPr lang="es-CO" sz="1200" dirty="0">
                <a:solidFill>
                  <a:schemeClr val="bg2">
                    <a:lumMod val="25000"/>
                  </a:schemeClr>
                </a:solidFill>
                <a:latin typeface="Open Sans" panose="020B0606030504020204" pitchFamily="34" charset="0"/>
                <a:sym typeface="+mn-ea"/>
              </a:rPr>
              <a:t>El contenido de agua debería ser un factor conocido para que los resultados analíticos tengan significado. Así, si se usa una muestra húmeda se pueden convertir los resultados a base seca y viceversa.</a:t>
            </a:r>
            <a:endParaRPr lang="es-ES" altLang="en-US" sz="1200" dirty="0"/>
          </a:p>
        </p:txBody>
      </p:sp>
      <p:pic>
        <p:nvPicPr>
          <p:cNvPr id="11" name="Imagen 10" descr="nota"/>
          <p:cNvPicPr>
            <a:picLocks noChangeAspect="1"/>
          </p:cNvPicPr>
          <p:nvPr/>
        </p:nvPicPr>
        <p:blipFill>
          <a:blip r:embed="rId3"/>
          <a:stretch>
            <a:fillRect/>
          </a:stretch>
        </p:blipFill>
        <p:spPr>
          <a:xfrm>
            <a:off x="831850" y="5377180"/>
            <a:ext cx="760095" cy="760095"/>
          </a:xfrm>
          <a:prstGeom prst="rect">
            <a:avLst/>
          </a:prstGeom>
        </p:spPr>
      </p:pic>
      <p:pic>
        <p:nvPicPr>
          <p:cNvPr id="12" name="Imagen 11" descr="caliente"/>
          <p:cNvPicPr>
            <a:picLocks noChangeAspect="1"/>
          </p:cNvPicPr>
          <p:nvPr/>
        </p:nvPicPr>
        <p:blipFill>
          <a:blip r:embed="rId4"/>
          <a:stretch>
            <a:fillRect/>
          </a:stretch>
        </p:blipFill>
        <p:spPr>
          <a:xfrm>
            <a:off x="2611120" y="2645410"/>
            <a:ext cx="2744470" cy="2733675"/>
          </a:xfrm>
          <a:prstGeom prst="rect">
            <a:avLst/>
          </a:prstGeom>
        </p:spPr>
      </p:pic>
      <p:pic>
        <p:nvPicPr>
          <p:cNvPr id="13" name="Imagen 12" descr="frio"/>
          <p:cNvPicPr>
            <a:picLocks noChangeAspect="1"/>
          </p:cNvPicPr>
          <p:nvPr/>
        </p:nvPicPr>
        <p:blipFill>
          <a:blip r:embed="rId5"/>
          <a:stretch>
            <a:fillRect/>
          </a:stretch>
        </p:blipFill>
        <p:spPr>
          <a:xfrm>
            <a:off x="7113270" y="2645410"/>
            <a:ext cx="2708910" cy="2708910"/>
          </a:xfrm>
          <a:prstGeom prst="rect">
            <a:avLst/>
          </a:prstGeom>
        </p:spPr>
      </p:pic>
      <p:sp>
        <p:nvSpPr>
          <p:cNvPr id="14" name="Rectángulo 13"/>
          <p:cNvSpPr/>
          <p:nvPr/>
        </p:nvSpPr>
        <p:spPr>
          <a:xfrm>
            <a:off x="4275283" y="2120810"/>
            <a:ext cx="3641725"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Pasa el mouse por cada tipo de secado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6"/>
          <a:stretch>
            <a:fillRect/>
          </a:stretch>
        </p:blipFill>
        <p:spPr>
          <a:xfrm>
            <a:off x="3573780" y="1892300"/>
            <a:ext cx="904240" cy="904240"/>
          </a:xfrm>
          <a:prstGeom prst="rect">
            <a:avLst/>
          </a:prstGeom>
        </p:spPr>
      </p:pic>
      <p:sp>
        <p:nvSpPr>
          <p:cNvPr id="2" name="Rectángulo 1"/>
          <p:cNvSpPr/>
          <p:nvPr/>
        </p:nvSpPr>
        <p:spPr>
          <a:xfrm>
            <a:off x="7134860" y="2680335"/>
            <a:ext cx="2645410" cy="2624455"/>
          </a:xfrm>
          <a:prstGeom prst="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3" name="Cuadro de texto 2"/>
          <p:cNvSpPr txBox="1"/>
          <p:nvPr/>
        </p:nvSpPr>
        <p:spPr>
          <a:xfrm>
            <a:off x="7134860" y="2735580"/>
            <a:ext cx="2644775" cy="1938020"/>
          </a:xfrm>
          <a:prstGeom prst="rect">
            <a:avLst/>
          </a:prstGeom>
          <a:noFill/>
        </p:spPr>
        <p:txBody>
          <a:bodyPr wrap="square" rtlCol="0">
            <a:spAutoFit/>
          </a:bodyPr>
          <a:lstStyle/>
          <a:p>
            <a:r>
              <a:rPr lang="es-CO" sz="1200" dirty="0">
                <a:solidFill>
                  <a:schemeClr val="bg2">
                    <a:lumMod val="25000"/>
                  </a:schemeClr>
                </a:solidFill>
                <a:latin typeface="Open Sans" panose="020B0606030504020204" pitchFamily="34" charset="0"/>
                <a:sym typeface="+mn-ea"/>
              </a:rPr>
              <a:t>Es un proceso de secado en frío y es de alto costo, pero recomendable cuando hay riesgo de pérdida de analito con el calentamiento. En la etapa uno se congela la muestra con nitrógeno líquido para después hacerle el vacío, logrando que el hielo pase a vapor de agua y es eliminado.</a:t>
            </a:r>
          </a:p>
        </p:txBody>
      </p:sp>
      <p:pic>
        <p:nvPicPr>
          <p:cNvPr id="4" name="Imagen 3" descr="btn_limpio"/>
          <p:cNvPicPr>
            <a:picLocks noChangeAspect="1"/>
          </p:cNvPicPr>
          <p:nvPr/>
        </p:nvPicPr>
        <p:blipFill>
          <a:blip r:embed="rId7"/>
          <a:stretch>
            <a:fillRect/>
          </a:stretch>
        </p:blipFill>
        <p:spPr>
          <a:xfrm>
            <a:off x="8348345" y="4834255"/>
            <a:ext cx="1447165" cy="433070"/>
          </a:xfrm>
          <a:prstGeom prst="rect">
            <a:avLst/>
          </a:prstGeom>
        </p:spPr>
      </p:pic>
      <p:pic>
        <p:nvPicPr>
          <p:cNvPr id="20" name="Imagen 24"/>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337040" y="4850130"/>
            <a:ext cx="585470" cy="585470"/>
          </a:xfrm>
          <a:prstGeom prst="rect">
            <a:avLst/>
          </a:prstGeom>
        </p:spPr>
      </p:pic>
      <p:sp>
        <p:nvSpPr>
          <p:cNvPr id="16" name="Cuadro de texto 15"/>
          <p:cNvSpPr txBox="1"/>
          <p:nvPr/>
        </p:nvSpPr>
        <p:spPr>
          <a:xfrm>
            <a:off x="8467090" y="4912995"/>
            <a:ext cx="1026795" cy="275590"/>
          </a:xfrm>
          <a:prstGeom prst="rect">
            <a:avLst/>
          </a:prstGeom>
          <a:noFill/>
        </p:spPr>
        <p:txBody>
          <a:bodyPr wrap="square" rtlCol="0">
            <a:spAutoFit/>
          </a:bodyPr>
          <a:lstStyle/>
          <a:p>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946150" y="5454015"/>
            <a:ext cx="10324465" cy="6248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847015" y="1014428"/>
            <a:ext cx="1800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B Secado</a:t>
            </a:r>
          </a:p>
        </p:txBody>
      </p:sp>
      <p:sp>
        <p:nvSpPr>
          <p:cNvPr id="7" name="Cuadro de texto 6"/>
          <p:cNvSpPr txBox="1"/>
          <p:nvPr/>
        </p:nvSpPr>
        <p:spPr>
          <a:xfrm>
            <a:off x="847090" y="1351915"/>
            <a:ext cx="1068197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importante tener en cuenta que el potencial cambio de agua entre la muestra y la atmósfera (se refiere al vapor de agua contenida en el aire) podría afectar la composición de la muestra, esto sin importar el método analítico que se use posteriormente.    </a:t>
            </a:r>
          </a:p>
        </p:txBody>
      </p:sp>
      <p:pic>
        <p:nvPicPr>
          <p:cNvPr id="5" name="Imagen 4" descr="lupa"/>
          <p:cNvPicPr>
            <a:picLocks noChangeAspect="1"/>
          </p:cNvPicPr>
          <p:nvPr/>
        </p:nvPicPr>
        <p:blipFill>
          <a:blip r:embed="rId2"/>
          <a:stretch>
            <a:fillRect/>
          </a:stretch>
        </p:blipFill>
        <p:spPr>
          <a:xfrm rot="4560000">
            <a:off x="1003300" y="1819275"/>
            <a:ext cx="532130" cy="532130"/>
          </a:xfrm>
          <a:prstGeom prst="rect">
            <a:avLst/>
          </a:prstGeom>
        </p:spPr>
      </p:pic>
      <p:sp>
        <p:nvSpPr>
          <p:cNvPr id="6" name="Cuadro de texto 5"/>
          <p:cNvSpPr txBox="1"/>
          <p:nvPr/>
        </p:nvSpPr>
        <p:spPr>
          <a:xfrm>
            <a:off x="1461135" y="1819275"/>
            <a:ext cx="10067925" cy="460375"/>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Ejemplo: </a:t>
            </a:r>
            <a:r>
              <a:rPr lang="es-CO" sz="1200">
                <a:solidFill>
                  <a:schemeClr val="bg2">
                    <a:lumMod val="25000"/>
                  </a:schemeClr>
                </a:solidFill>
                <a:latin typeface="Open Sans" panose="020B0606030504020204" pitchFamily="34" charset="0"/>
                <a:sym typeface="+mn-ea"/>
              </a:rPr>
              <a:t>En una determinación gravimétrica, por ejemplo, puede ser causa de error el intercambio de agua entre el precipitado y la atmósfera. </a:t>
            </a:r>
            <a:endParaRPr lang="es-ES" altLang="en-US" sz="1200"/>
          </a:p>
        </p:txBody>
      </p:sp>
      <p:sp>
        <p:nvSpPr>
          <p:cNvPr id="9" name="Cuadro de texto 8"/>
          <p:cNvSpPr txBox="1"/>
          <p:nvPr/>
        </p:nvSpPr>
        <p:spPr>
          <a:xfrm>
            <a:off x="1591945" y="5377180"/>
            <a:ext cx="9937750" cy="645160"/>
          </a:xfrm>
          <a:prstGeom prst="rect">
            <a:avLst/>
          </a:prstGeom>
          <a:noFill/>
        </p:spPr>
        <p:txBody>
          <a:bodyPr wrap="square" rtlCol="0">
            <a:spAutoFit/>
          </a:bodyPr>
          <a:lstStyle/>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El contenido de agua debería ser un factor conocido para que los resultados analíticos tengan significado. Así, si se usa una muestra húmeda se pueden convertir los resultados a base seca y viceversa.</a:t>
            </a:r>
            <a:endParaRPr lang="es-ES" altLang="en-US" sz="1200"/>
          </a:p>
        </p:txBody>
      </p:sp>
      <p:pic>
        <p:nvPicPr>
          <p:cNvPr id="11" name="Imagen 10" descr="nota"/>
          <p:cNvPicPr>
            <a:picLocks noChangeAspect="1"/>
          </p:cNvPicPr>
          <p:nvPr/>
        </p:nvPicPr>
        <p:blipFill>
          <a:blip r:embed="rId3"/>
          <a:stretch>
            <a:fillRect/>
          </a:stretch>
        </p:blipFill>
        <p:spPr>
          <a:xfrm>
            <a:off x="831850" y="5377180"/>
            <a:ext cx="760095" cy="760095"/>
          </a:xfrm>
          <a:prstGeom prst="rect">
            <a:avLst/>
          </a:prstGeom>
        </p:spPr>
      </p:pic>
      <p:pic>
        <p:nvPicPr>
          <p:cNvPr id="12" name="Imagen 11" descr="caliente"/>
          <p:cNvPicPr>
            <a:picLocks noChangeAspect="1"/>
          </p:cNvPicPr>
          <p:nvPr/>
        </p:nvPicPr>
        <p:blipFill>
          <a:blip r:embed="rId4"/>
          <a:stretch>
            <a:fillRect/>
          </a:stretch>
        </p:blipFill>
        <p:spPr>
          <a:xfrm>
            <a:off x="2611120" y="2645410"/>
            <a:ext cx="2744470" cy="2733675"/>
          </a:xfrm>
          <a:prstGeom prst="rect">
            <a:avLst/>
          </a:prstGeom>
        </p:spPr>
      </p:pic>
      <p:pic>
        <p:nvPicPr>
          <p:cNvPr id="13" name="Imagen 12" descr="frio"/>
          <p:cNvPicPr>
            <a:picLocks noChangeAspect="1"/>
          </p:cNvPicPr>
          <p:nvPr/>
        </p:nvPicPr>
        <p:blipFill>
          <a:blip r:embed="rId5"/>
          <a:stretch>
            <a:fillRect/>
          </a:stretch>
        </p:blipFill>
        <p:spPr>
          <a:xfrm>
            <a:off x="7113270" y="2645410"/>
            <a:ext cx="2708910" cy="2708910"/>
          </a:xfrm>
          <a:prstGeom prst="rect">
            <a:avLst/>
          </a:prstGeom>
        </p:spPr>
      </p:pic>
      <p:sp>
        <p:nvSpPr>
          <p:cNvPr id="14" name="Rectángulo 13"/>
          <p:cNvSpPr/>
          <p:nvPr/>
        </p:nvSpPr>
        <p:spPr>
          <a:xfrm>
            <a:off x="4275283" y="2120810"/>
            <a:ext cx="3641725"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Pasa el mouse por cada tipo de secado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6"/>
          <a:stretch>
            <a:fillRect/>
          </a:stretch>
        </p:blipFill>
        <p:spPr>
          <a:xfrm>
            <a:off x="3573780" y="1892300"/>
            <a:ext cx="904240" cy="904240"/>
          </a:xfrm>
          <a:prstGeom prst="rect">
            <a:avLst/>
          </a:prstGeom>
        </p:spPr>
      </p:pic>
      <p:sp>
        <p:nvSpPr>
          <p:cNvPr id="2" name="Rectángulo 1"/>
          <p:cNvSpPr/>
          <p:nvPr/>
        </p:nvSpPr>
        <p:spPr>
          <a:xfrm>
            <a:off x="7134860" y="2680335"/>
            <a:ext cx="2645410" cy="2624455"/>
          </a:xfrm>
          <a:prstGeom prst="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3" name="Cuadro de texto 2"/>
          <p:cNvSpPr txBox="1"/>
          <p:nvPr/>
        </p:nvSpPr>
        <p:spPr>
          <a:xfrm>
            <a:off x="7134860" y="2735580"/>
            <a:ext cx="2644775"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proceso de secado en frío y es de alto costo, pero recomendable cuando hay riesgo de pérdida de analito con el calentamiento. En la etapa uno se congela la muestra con nitrógeno líquido para después hacerle el vacío, logrando que el hielo pase a vapor de agua y es eliminado.</a:t>
            </a:r>
          </a:p>
        </p:txBody>
      </p:sp>
      <p:pic>
        <p:nvPicPr>
          <p:cNvPr id="4" name="Imagen 3" descr="btn_limpio"/>
          <p:cNvPicPr>
            <a:picLocks noChangeAspect="1"/>
          </p:cNvPicPr>
          <p:nvPr/>
        </p:nvPicPr>
        <p:blipFill>
          <a:blip r:embed="rId7"/>
          <a:stretch>
            <a:fillRect/>
          </a:stretch>
        </p:blipFill>
        <p:spPr>
          <a:xfrm>
            <a:off x="8348345" y="4834255"/>
            <a:ext cx="1447165" cy="433070"/>
          </a:xfrm>
          <a:prstGeom prst="rect">
            <a:avLst/>
          </a:prstGeom>
        </p:spPr>
      </p:pic>
      <p:pic>
        <p:nvPicPr>
          <p:cNvPr id="20" name="Imagen 24"/>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337040" y="4850130"/>
            <a:ext cx="585470" cy="585470"/>
          </a:xfrm>
          <a:prstGeom prst="rect">
            <a:avLst/>
          </a:prstGeom>
        </p:spPr>
      </p:pic>
      <p:sp>
        <p:nvSpPr>
          <p:cNvPr id="16" name="Cuadro de texto 15"/>
          <p:cNvSpPr txBox="1"/>
          <p:nvPr/>
        </p:nvSpPr>
        <p:spPr>
          <a:xfrm>
            <a:off x="8467090" y="4912995"/>
            <a:ext cx="1026795" cy="275590"/>
          </a:xfrm>
          <a:prstGeom prst="rect">
            <a:avLst/>
          </a:prstGeom>
          <a:noFill/>
        </p:spPr>
        <p:txBody>
          <a:bodyPr wrap="square" rtlCol="0">
            <a:spAutoFit/>
          </a:bodyPr>
          <a:lstStyle/>
          <a:p>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7" name="Rectángulo 16"/>
          <p:cNvSpPr/>
          <p:nvPr/>
        </p:nvSpPr>
        <p:spPr>
          <a:xfrm>
            <a:off x="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8" name="Rectángulo redondeado 17"/>
          <p:cNvSpPr/>
          <p:nvPr/>
        </p:nvSpPr>
        <p:spPr>
          <a:xfrm>
            <a:off x="710565" y="657225"/>
            <a:ext cx="10931525" cy="554482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9" name="Óvalo 18"/>
          <p:cNvSpPr/>
          <p:nvPr/>
        </p:nvSpPr>
        <p:spPr>
          <a:xfrm>
            <a:off x="10935970" y="890905"/>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21" name="Imagen 24"/>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965180" y="953770"/>
            <a:ext cx="585470" cy="585470"/>
          </a:xfrm>
          <a:prstGeom prst="rect">
            <a:avLst/>
          </a:prstGeom>
        </p:spPr>
      </p:pic>
      <p:sp>
        <p:nvSpPr>
          <p:cNvPr id="22" name="Cuadro de texto 21"/>
          <p:cNvSpPr txBox="1"/>
          <p:nvPr/>
        </p:nvSpPr>
        <p:spPr>
          <a:xfrm>
            <a:off x="1146810" y="1082675"/>
            <a:ext cx="4652645" cy="1568450"/>
          </a:xfrm>
          <a:prstGeom prst="rect">
            <a:avLst/>
          </a:prstGeom>
          <a:noFill/>
        </p:spPr>
        <p:txBody>
          <a:bodyPr wrap="square" rtlCol="0">
            <a:spAutoFit/>
          </a:bodyPr>
          <a:lstStyle/>
          <a:p>
            <a:r>
              <a:rPr lang="es-CO" sz="1200" b="1">
                <a:solidFill>
                  <a:srgbClr val="2C538E"/>
                </a:solidFill>
                <a:latin typeface="Open Sans" panose="020B0606030504020204" pitchFamily="34" charset="0"/>
                <a:sym typeface="+mn-ea"/>
              </a:rPr>
              <a:t>Ventajas</a:t>
            </a:r>
          </a:p>
          <a:p>
            <a:endParaRPr lang="es-CO" sz="1200">
              <a:solidFill>
                <a:schemeClr val="bg2">
                  <a:lumMod val="25000"/>
                </a:schemeClr>
              </a:solidFill>
              <a:latin typeface="Open Sans" panose="020B0606030504020204" pitchFamily="34" charset="0"/>
              <a:sym typeface="+mn-ea"/>
            </a:endParaRP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Mantiene mejor la estructura y el aspecto original de la muestra.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 baja temperatura de trabajo impide la alteración de productos termolábiles.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 sublimarse el hielo quedan poros que permiten una reconstitución rápida.  </a:t>
            </a:r>
          </a:p>
        </p:txBody>
      </p:sp>
      <p:sp>
        <p:nvSpPr>
          <p:cNvPr id="23" name="Cuadro de texto 22"/>
          <p:cNvSpPr txBox="1"/>
          <p:nvPr/>
        </p:nvSpPr>
        <p:spPr>
          <a:xfrm>
            <a:off x="1146810" y="2371090"/>
            <a:ext cx="4652645" cy="1198880"/>
          </a:xfrm>
          <a:prstGeom prst="rect">
            <a:avLst/>
          </a:prstGeom>
          <a:noFill/>
        </p:spPr>
        <p:txBody>
          <a:bodyPr wrap="square" rtlCol="0">
            <a:spAutoFit/>
          </a:bodyPr>
          <a:lstStyle/>
          <a:p>
            <a:endParaRPr lang="es-CO" sz="1200">
              <a:solidFill>
                <a:schemeClr val="bg2">
                  <a:lumMod val="25000"/>
                </a:schemeClr>
              </a:solidFill>
              <a:latin typeface="Open Sans" panose="020B0606030504020204" pitchFamily="34" charset="0"/>
              <a:sym typeface="+mn-ea"/>
            </a:endParaRP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Inhibe el deterioro del color y sabor por reacciones químicas y las pérdidas de propiedades fisiológicas.</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 humedad residual es baja. </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tiempo de conservación es largo.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 retención de los aromas es muy alta.    </a:t>
            </a:r>
          </a:p>
        </p:txBody>
      </p:sp>
      <p:sp>
        <p:nvSpPr>
          <p:cNvPr id="24" name="Cuadro de texto 23"/>
          <p:cNvSpPr txBox="1"/>
          <p:nvPr/>
        </p:nvSpPr>
        <p:spPr>
          <a:xfrm>
            <a:off x="5799455" y="1082675"/>
            <a:ext cx="4652645" cy="1383665"/>
          </a:xfrm>
          <a:prstGeom prst="rect">
            <a:avLst/>
          </a:prstGeom>
          <a:noFill/>
        </p:spPr>
        <p:txBody>
          <a:bodyPr wrap="square" rtlCol="0">
            <a:spAutoFit/>
          </a:bodyPr>
          <a:lstStyle/>
          <a:p>
            <a:r>
              <a:rPr lang="es-CO" sz="1200" b="1">
                <a:solidFill>
                  <a:srgbClr val="2C538E"/>
                </a:solidFill>
                <a:latin typeface="Open Sans" panose="020B0606030504020204" pitchFamily="34" charset="0"/>
                <a:sym typeface="+mn-ea"/>
              </a:rPr>
              <a:t>Desventajas</a:t>
            </a:r>
          </a:p>
          <a:p>
            <a:endParaRPr lang="es-CO" sz="1200">
              <a:solidFill>
                <a:schemeClr val="bg2">
                  <a:lumMod val="25000"/>
                </a:schemeClr>
              </a:solidFill>
              <a:latin typeface="Open Sans" panose="020B0606030504020204" pitchFamily="34" charset="0"/>
              <a:sym typeface="+mn-ea"/>
            </a:endParaRP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Es necesaria una gran inversión de equipamiento, alrededor de tres veces el del método de secado en estufa.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Alto coste energético y elevado tiempo de proceso (entre 4 y 10 h/ciclo secado).</a:t>
            </a:r>
          </a:p>
        </p:txBody>
      </p:sp>
      <p:sp>
        <p:nvSpPr>
          <p:cNvPr id="26" name="Cuadro de texto 25"/>
          <p:cNvSpPr txBox="1"/>
          <p:nvPr/>
        </p:nvSpPr>
        <p:spPr>
          <a:xfrm>
            <a:off x="5890260" y="2735580"/>
            <a:ext cx="4652645" cy="275590"/>
          </a:xfrm>
          <a:prstGeom prst="rect">
            <a:avLst/>
          </a:prstGeom>
          <a:noFill/>
        </p:spPr>
        <p:txBody>
          <a:bodyPr wrap="square" rtlCol="0">
            <a:spAutoFit/>
          </a:bodyPr>
          <a:lstStyle/>
          <a:p>
            <a:r>
              <a:rPr lang="es-CO" sz="1200" b="1">
                <a:solidFill>
                  <a:srgbClr val="2C538E"/>
                </a:solidFill>
                <a:latin typeface="Open Sans" panose="020B0606030504020204" pitchFamily="34" charset="0"/>
                <a:sym typeface="+mn-ea"/>
              </a:rPr>
              <a:t>Sistema interno de liofilización</a:t>
            </a:r>
          </a:p>
        </p:txBody>
      </p:sp>
      <p:sp>
        <p:nvSpPr>
          <p:cNvPr id="27" name="Rectángulo 26"/>
          <p:cNvSpPr/>
          <p:nvPr/>
        </p:nvSpPr>
        <p:spPr>
          <a:xfrm>
            <a:off x="5970270" y="3174365"/>
            <a:ext cx="4994910" cy="2508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8" name="Cuadro de texto 27"/>
          <p:cNvSpPr txBox="1"/>
          <p:nvPr/>
        </p:nvSpPr>
        <p:spPr>
          <a:xfrm>
            <a:off x="1146810" y="3690620"/>
            <a:ext cx="4652645" cy="275590"/>
          </a:xfrm>
          <a:prstGeom prst="rect">
            <a:avLst/>
          </a:prstGeom>
          <a:noFill/>
        </p:spPr>
        <p:txBody>
          <a:bodyPr wrap="square" rtlCol="0">
            <a:spAutoFit/>
          </a:bodyPr>
          <a:lstStyle/>
          <a:p>
            <a:r>
              <a:rPr lang="es-CO" sz="1200" b="1">
                <a:solidFill>
                  <a:srgbClr val="2C538E"/>
                </a:solidFill>
                <a:latin typeface="Open Sans" panose="020B0606030504020204" pitchFamily="34" charset="0"/>
                <a:sym typeface="+mn-ea"/>
              </a:rPr>
              <a:t>Resultado</a:t>
            </a:r>
          </a:p>
        </p:txBody>
      </p:sp>
      <p:sp>
        <p:nvSpPr>
          <p:cNvPr id="29" name="Rectángulo 28"/>
          <p:cNvSpPr/>
          <p:nvPr/>
        </p:nvSpPr>
        <p:spPr>
          <a:xfrm>
            <a:off x="1340485" y="4175125"/>
            <a:ext cx="3756660" cy="1418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308419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C Dilución en vía seca</a:t>
            </a:r>
          </a:p>
        </p:txBody>
      </p:sp>
      <p:sp>
        <p:nvSpPr>
          <p:cNvPr id="7" name="Cuadro de texto 6"/>
          <p:cNvSpPr txBox="1"/>
          <p:nvPr/>
        </p:nvSpPr>
        <p:spPr>
          <a:xfrm>
            <a:off x="847090" y="1351915"/>
            <a:ext cx="10681970" cy="460375"/>
          </a:xfrm>
          <a:prstGeom prst="rect">
            <a:avLst/>
          </a:prstGeom>
          <a:noFill/>
        </p:spPr>
        <p:txBody>
          <a:bodyPr wrap="square" rtlCol="0">
            <a:spAutoFit/>
          </a:bodyPr>
          <a:lstStyle/>
          <a:p>
            <a:r>
              <a:rPr lang="es-CO" sz="1200" dirty="0">
                <a:solidFill>
                  <a:schemeClr val="bg2">
                    <a:lumMod val="25000"/>
                  </a:schemeClr>
                </a:solidFill>
                <a:latin typeface="Open Sans" panose="020B0606030504020204" pitchFamily="34" charset="0"/>
                <a:sym typeface="+mn-ea"/>
              </a:rPr>
              <a:t>Los ensayos por vía seca se denominan así porque se realizan sobre la sustancia “seca”, es decir, sin ponerla en disolución.</a:t>
            </a:r>
          </a:p>
          <a:p>
            <a:r>
              <a:rPr lang="es-CO" sz="1200" dirty="0">
                <a:solidFill>
                  <a:schemeClr val="bg2">
                    <a:lumMod val="25000"/>
                  </a:schemeClr>
                </a:solidFill>
                <a:latin typeface="Open Sans" panose="020B0606030504020204" pitchFamily="34" charset="0"/>
                <a:sym typeface="+mn-ea"/>
              </a:rPr>
              <a:t>Este procedimiento se lleva a cabo según dos procedimientos:    </a:t>
            </a:r>
          </a:p>
        </p:txBody>
      </p:sp>
      <p:sp>
        <p:nvSpPr>
          <p:cNvPr id="17" name="Rectángulo 16"/>
          <p:cNvSpPr/>
          <p:nvPr/>
        </p:nvSpPr>
        <p:spPr>
          <a:xfrm>
            <a:off x="2216710" y="2072973"/>
            <a:ext cx="252031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Elevadas temperaturas</a:t>
            </a:r>
          </a:p>
        </p:txBody>
      </p:sp>
      <p:sp>
        <p:nvSpPr>
          <p:cNvPr id="18" name="Rectángulo 17"/>
          <p:cNvSpPr/>
          <p:nvPr/>
        </p:nvSpPr>
        <p:spPr>
          <a:xfrm>
            <a:off x="7992035" y="2072973"/>
            <a:ext cx="218821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Bajas temperaturas</a:t>
            </a:r>
          </a:p>
        </p:txBody>
      </p:sp>
      <p:sp>
        <p:nvSpPr>
          <p:cNvPr id="19" name="Rectángulo redondeado 18"/>
          <p:cNvSpPr/>
          <p:nvPr/>
        </p:nvSpPr>
        <p:spPr>
          <a:xfrm>
            <a:off x="847090" y="1999615"/>
            <a:ext cx="5259705" cy="38633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1" name="Rectángulo redondeado 20"/>
          <p:cNvSpPr/>
          <p:nvPr/>
        </p:nvSpPr>
        <p:spPr>
          <a:xfrm>
            <a:off x="6456045" y="1999615"/>
            <a:ext cx="5259705" cy="38633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2" name="Imagen 21" descr="llama1"/>
          <p:cNvPicPr>
            <a:picLocks noChangeAspect="1"/>
          </p:cNvPicPr>
          <p:nvPr/>
        </p:nvPicPr>
        <p:blipFill>
          <a:blip r:embed="rId2"/>
          <a:stretch>
            <a:fillRect/>
          </a:stretch>
        </p:blipFill>
        <p:spPr>
          <a:xfrm>
            <a:off x="7724140" y="1955165"/>
            <a:ext cx="335915" cy="454660"/>
          </a:xfrm>
          <a:prstGeom prst="rect">
            <a:avLst/>
          </a:prstGeom>
        </p:spPr>
      </p:pic>
      <p:pic>
        <p:nvPicPr>
          <p:cNvPr id="23" name="Imagen 22" descr="llama2"/>
          <p:cNvPicPr>
            <a:picLocks noChangeAspect="1"/>
          </p:cNvPicPr>
          <p:nvPr/>
        </p:nvPicPr>
        <p:blipFill>
          <a:blip r:embed="rId3"/>
          <a:stretch>
            <a:fillRect/>
          </a:stretch>
        </p:blipFill>
        <p:spPr>
          <a:xfrm>
            <a:off x="1863725" y="1800225"/>
            <a:ext cx="443230" cy="791845"/>
          </a:xfrm>
          <a:prstGeom prst="rect">
            <a:avLst/>
          </a:prstGeom>
        </p:spPr>
      </p:pic>
      <p:pic>
        <p:nvPicPr>
          <p:cNvPr id="24" name="Imagen 23" descr="horno_mufla"/>
          <p:cNvPicPr>
            <a:picLocks noChangeAspect="1"/>
          </p:cNvPicPr>
          <p:nvPr/>
        </p:nvPicPr>
        <p:blipFill>
          <a:blip r:embed="rId4"/>
          <a:stretch>
            <a:fillRect/>
          </a:stretch>
        </p:blipFill>
        <p:spPr>
          <a:xfrm>
            <a:off x="3562985" y="2592070"/>
            <a:ext cx="2310130" cy="2012315"/>
          </a:xfrm>
          <a:prstGeom prst="rect">
            <a:avLst/>
          </a:prstGeom>
        </p:spPr>
      </p:pic>
      <p:sp>
        <p:nvSpPr>
          <p:cNvPr id="25" name="Cuadro de texto 24"/>
          <p:cNvSpPr txBox="1"/>
          <p:nvPr/>
        </p:nvSpPr>
        <p:spPr>
          <a:xfrm>
            <a:off x="1003300" y="2657475"/>
            <a:ext cx="2533015" cy="34150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procedimiento se realiza en un horno mufla, como el que se ve en la imagen, el cual puede llegar a temperaturas hasta de 1200°C. Este método se caracteriza por su simplicidad.</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Dentro de sus desventajas estan las pérdidas por volatilización, largos tiempos de calcinación y contaminación causada por las impurezas introducidas por el aire y el contenedor empleado para la calcinación.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   </a:t>
            </a:r>
          </a:p>
        </p:txBody>
      </p:sp>
      <p:pic>
        <p:nvPicPr>
          <p:cNvPr id="26" name="Imagen 25" descr="btn_limpio"/>
          <p:cNvPicPr>
            <a:picLocks noChangeAspect="1"/>
          </p:cNvPicPr>
          <p:nvPr/>
        </p:nvPicPr>
        <p:blipFill>
          <a:blip r:embed="rId5"/>
          <a:stretch>
            <a:fillRect/>
          </a:stretch>
        </p:blipFill>
        <p:spPr>
          <a:xfrm>
            <a:off x="3536315" y="4850130"/>
            <a:ext cx="2225675" cy="666115"/>
          </a:xfrm>
          <a:prstGeom prst="rect">
            <a:avLst/>
          </a:prstGeom>
        </p:spPr>
      </p:pic>
      <p:sp>
        <p:nvSpPr>
          <p:cNvPr id="27" name="Cuadro de texto 26"/>
          <p:cNvSpPr txBox="1"/>
          <p:nvPr/>
        </p:nvSpPr>
        <p:spPr>
          <a:xfrm>
            <a:off x="3801110" y="4954270"/>
            <a:ext cx="1026795"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proceso</a:t>
            </a:r>
          </a:p>
        </p:txBody>
      </p:sp>
      <p:pic>
        <p:nvPicPr>
          <p:cNvPr id="2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847590" y="5062220"/>
            <a:ext cx="585470" cy="585470"/>
          </a:xfrm>
          <a:prstGeom prst="rect">
            <a:avLst/>
          </a:prstGeom>
        </p:spPr>
      </p:pic>
      <p:sp>
        <p:nvSpPr>
          <p:cNvPr id="28" name="Cuadro de texto 27"/>
          <p:cNvSpPr txBox="1"/>
          <p:nvPr/>
        </p:nvSpPr>
        <p:spPr>
          <a:xfrm>
            <a:off x="6625590" y="2657475"/>
            <a:ext cx="2533015" cy="267652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procedimiento se puede realizar con un crisol dispuesto sobre triángulo de porcelana, como se muestra en la imagen, y es sometido a calcinación a baja temperatura sobre mechero.</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Se caracteriza por ser utilizado en aquellos casos en que se desea evitar pérdidas de elementos volátiles.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   </a:t>
            </a:r>
          </a:p>
        </p:txBody>
      </p:sp>
      <p:pic>
        <p:nvPicPr>
          <p:cNvPr id="29" name="Imagen 28" descr="baja_temperatura"/>
          <p:cNvPicPr>
            <a:picLocks noChangeAspect="1"/>
          </p:cNvPicPr>
          <p:nvPr/>
        </p:nvPicPr>
        <p:blipFill>
          <a:blip r:embed="rId8"/>
          <a:stretch>
            <a:fillRect/>
          </a:stretch>
        </p:blipFill>
        <p:spPr>
          <a:xfrm>
            <a:off x="9380220" y="2505710"/>
            <a:ext cx="1918335" cy="2556510"/>
          </a:xfrm>
          <a:prstGeom prst="rect">
            <a:avLst/>
          </a:prstGeom>
        </p:spPr>
      </p:pic>
      <p:pic>
        <p:nvPicPr>
          <p:cNvPr id="30" name="Imagen 29" descr="btn_limpio"/>
          <p:cNvPicPr>
            <a:picLocks noChangeAspect="1"/>
          </p:cNvPicPr>
          <p:nvPr/>
        </p:nvPicPr>
        <p:blipFill>
          <a:blip r:embed="rId5"/>
          <a:stretch>
            <a:fillRect/>
          </a:stretch>
        </p:blipFill>
        <p:spPr>
          <a:xfrm>
            <a:off x="7973060" y="5062220"/>
            <a:ext cx="2225675" cy="666115"/>
          </a:xfrm>
          <a:prstGeom prst="rect">
            <a:avLst/>
          </a:prstGeom>
        </p:spPr>
      </p:pic>
      <p:sp>
        <p:nvSpPr>
          <p:cNvPr id="31" name="Cuadro de texto 30"/>
          <p:cNvSpPr txBox="1"/>
          <p:nvPr/>
        </p:nvSpPr>
        <p:spPr>
          <a:xfrm>
            <a:off x="8237855" y="5166360"/>
            <a:ext cx="1026795"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proceso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308419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C Dilución en vía seca</a:t>
            </a:r>
          </a:p>
        </p:txBody>
      </p:sp>
      <p:sp>
        <p:nvSpPr>
          <p:cNvPr id="7" name="Cuadro de texto 6"/>
          <p:cNvSpPr txBox="1"/>
          <p:nvPr/>
        </p:nvSpPr>
        <p:spPr>
          <a:xfrm>
            <a:off x="847090" y="1351915"/>
            <a:ext cx="1068197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ensayos por vía seca se denominan así porque se realizan sobre la sustancia “seca”, es decir, sin ponerla en disolución.</a:t>
            </a:r>
          </a:p>
          <a:p>
            <a:r>
              <a:rPr lang="es-CO" sz="1200">
                <a:solidFill>
                  <a:schemeClr val="bg2">
                    <a:lumMod val="25000"/>
                  </a:schemeClr>
                </a:solidFill>
                <a:latin typeface="Open Sans" panose="020B0606030504020204" pitchFamily="34" charset="0"/>
                <a:sym typeface="+mn-ea"/>
              </a:rPr>
              <a:t>Este procedimiento se lleva a cabo según dos procedimientos:    </a:t>
            </a:r>
          </a:p>
        </p:txBody>
      </p:sp>
      <p:sp>
        <p:nvSpPr>
          <p:cNvPr id="17" name="Rectángulo 16"/>
          <p:cNvSpPr/>
          <p:nvPr/>
        </p:nvSpPr>
        <p:spPr>
          <a:xfrm>
            <a:off x="2216710" y="2072973"/>
            <a:ext cx="252031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Elevadas temperaturas</a:t>
            </a:r>
          </a:p>
        </p:txBody>
      </p:sp>
      <p:sp>
        <p:nvSpPr>
          <p:cNvPr id="18" name="Rectángulo 17"/>
          <p:cNvSpPr/>
          <p:nvPr/>
        </p:nvSpPr>
        <p:spPr>
          <a:xfrm>
            <a:off x="7992035" y="2072973"/>
            <a:ext cx="218821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Bajas temperaturas</a:t>
            </a:r>
          </a:p>
        </p:txBody>
      </p:sp>
      <p:sp>
        <p:nvSpPr>
          <p:cNvPr id="19" name="Rectángulo redondeado 18"/>
          <p:cNvSpPr/>
          <p:nvPr/>
        </p:nvSpPr>
        <p:spPr>
          <a:xfrm>
            <a:off x="847090" y="1999615"/>
            <a:ext cx="5259705" cy="38633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1" name="Rectángulo redondeado 20"/>
          <p:cNvSpPr/>
          <p:nvPr/>
        </p:nvSpPr>
        <p:spPr>
          <a:xfrm>
            <a:off x="6456045" y="1999615"/>
            <a:ext cx="5259705" cy="38633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2" name="Imagen 21" descr="llama1"/>
          <p:cNvPicPr>
            <a:picLocks noChangeAspect="1"/>
          </p:cNvPicPr>
          <p:nvPr/>
        </p:nvPicPr>
        <p:blipFill>
          <a:blip r:embed="rId2"/>
          <a:stretch>
            <a:fillRect/>
          </a:stretch>
        </p:blipFill>
        <p:spPr>
          <a:xfrm>
            <a:off x="7724140" y="1955165"/>
            <a:ext cx="335915" cy="454660"/>
          </a:xfrm>
          <a:prstGeom prst="rect">
            <a:avLst/>
          </a:prstGeom>
        </p:spPr>
      </p:pic>
      <p:pic>
        <p:nvPicPr>
          <p:cNvPr id="23" name="Imagen 22" descr="llama2"/>
          <p:cNvPicPr>
            <a:picLocks noChangeAspect="1"/>
          </p:cNvPicPr>
          <p:nvPr/>
        </p:nvPicPr>
        <p:blipFill>
          <a:blip r:embed="rId3"/>
          <a:stretch>
            <a:fillRect/>
          </a:stretch>
        </p:blipFill>
        <p:spPr>
          <a:xfrm>
            <a:off x="1863725" y="1800225"/>
            <a:ext cx="443230" cy="791845"/>
          </a:xfrm>
          <a:prstGeom prst="rect">
            <a:avLst/>
          </a:prstGeom>
        </p:spPr>
      </p:pic>
      <p:pic>
        <p:nvPicPr>
          <p:cNvPr id="24" name="Imagen 23" descr="horno_mufla"/>
          <p:cNvPicPr>
            <a:picLocks noChangeAspect="1"/>
          </p:cNvPicPr>
          <p:nvPr/>
        </p:nvPicPr>
        <p:blipFill>
          <a:blip r:embed="rId4"/>
          <a:stretch>
            <a:fillRect/>
          </a:stretch>
        </p:blipFill>
        <p:spPr>
          <a:xfrm>
            <a:off x="3562985" y="2592070"/>
            <a:ext cx="2310130" cy="2012315"/>
          </a:xfrm>
          <a:prstGeom prst="rect">
            <a:avLst/>
          </a:prstGeom>
        </p:spPr>
      </p:pic>
      <p:sp>
        <p:nvSpPr>
          <p:cNvPr id="25" name="Cuadro de texto 24"/>
          <p:cNvSpPr txBox="1"/>
          <p:nvPr/>
        </p:nvSpPr>
        <p:spPr>
          <a:xfrm>
            <a:off x="1003300" y="2657475"/>
            <a:ext cx="2533015" cy="34150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procedimiento se realiza en un horno mufla, como el que se ve en la imagen, el cual puede llegar a temperaturas hasta de 1200°C. Este método se caracteriza por su simplicidad.</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Dentro de sus desventajas estan las pérdidas por volatilización, largos tiempos de calcinación y contaminación causada por las impurezas introducidas por el aire y el contenedor empleado para la calcinación.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   </a:t>
            </a:r>
          </a:p>
        </p:txBody>
      </p:sp>
      <p:pic>
        <p:nvPicPr>
          <p:cNvPr id="26" name="Imagen 25" descr="btn_limpio"/>
          <p:cNvPicPr>
            <a:picLocks noChangeAspect="1"/>
          </p:cNvPicPr>
          <p:nvPr/>
        </p:nvPicPr>
        <p:blipFill>
          <a:blip r:embed="rId5"/>
          <a:stretch>
            <a:fillRect/>
          </a:stretch>
        </p:blipFill>
        <p:spPr>
          <a:xfrm>
            <a:off x="3556000" y="4850130"/>
            <a:ext cx="2225675" cy="666115"/>
          </a:xfrm>
          <a:prstGeom prst="rect">
            <a:avLst/>
          </a:prstGeom>
        </p:spPr>
      </p:pic>
      <p:sp>
        <p:nvSpPr>
          <p:cNvPr id="27" name="Cuadro de texto 26"/>
          <p:cNvSpPr txBox="1"/>
          <p:nvPr/>
        </p:nvSpPr>
        <p:spPr>
          <a:xfrm>
            <a:off x="3820795" y="4954270"/>
            <a:ext cx="1026795" cy="460375"/>
          </a:xfrm>
          <a:prstGeom prst="rect">
            <a:avLst/>
          </a:prstGeom>
          <a:noFill/>
        </p:spPr>
        <p:txBody>
          <a:bodyPr wrap="square" rtlCol="0">
            <a:spAutoFit/>
          </a:bodyPr>
          <a:lstStyle/>
          <a:p>
            <a:pPr algn="ct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Ver proceso</a:t>
            </a:r>
          </a:p>
        </p:txBody>
      </p:sp>
      <p:pic>
        <p:nvPicPr>
          <p:cNvPr id="2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847590" y="5062220"/>
            <a:ext cx="585470" cy="585470"/>
          </a:xfrm>
          <a:prstGeom prst="rect">
            <a:avLst/>
          </a:prstGeom>
        </p:spPr>
      </p:pic>
      <p:sp>
        <p:nvSpPr>
          <p:cNvPr id="28" name="Cuadro de texto 27"/>
          <p:cNvSpPr txBox="1"/>
          <p:nvPr/>
        </p:nvSpPr>
        <p:spPr>
          <a:xfrm>
            <a:off x="6625590" y="2657475"/>
            <a:ext cx="2533015" cy="267652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procedimiento se puede realizar con un crisol dispuesto sobre triángulo de porcelana, como se muestra en la imagen, y es sometido a calcinación a baja temperatura sobre mechero.</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Se caracteriza por ser utilizado en aquellos casos en que se desea evitar pérdidas de elementos volátiles.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   </a:t>
            </a:r>
          </a:p>
        </p:txBody>
      </p:sp>
      <p:pic>
        <p:nvPicPr>
          <p:cNvPr id="29" name="Imagen 28" descr="baja_temperatura"/>
          <p:cNvPicPr>
            <a:picLocks noChangeAspect="1"/>
          </p:cNvPicPr>
          <p:nvPr/>
        </p:nvPicPr>
        <p:blipFill>
          <a:blip r:embed="rId8"/>
          <a:stretch>
            <a:fillRect/>
          </a:stretch>
        </p:blipFill>
        <p:spPr>
          <a:xfrm>
            <a:off x="9380220" y="2505710"/>
            <a:ext cx="1918335" cy="2556510"/>
          </a:xfrm>
          <a:prstGeom prst="rect">
            <a:avLst/>
          </a:prstGeom>
        </p:spPr>
      </p:pic>
      <p:pic>
        <p:nvPicPr>
          <p:cNvPr id="30" name="Imagen 29" descr="btn_limpio"/>
          <p:cNvPicPr>
            <a:picLocks noChangeAspect="1"/>
          </p:cNvPicPr>
          <p:nvPr/>
        </p:nvPicPr>
        <p:blipFill>
          <a:blip r:embed="rId5"/>
          <a:stretch>
            <a:fillRect/>
          </a:stretch>
        </p:blipFill>
        <p:spPr>
          <a:xfrm>
            <a:off x="7973060" y="5062220"/>
            <a:ext cx="2225675" cy="666115"/>
          </a:xfrm>
          <a:prstGeom prst="rect">
            <a:avLst/>
          </a:prstGeom>
        </p:spPr>
      </p:pic>
      <p:sp>
        <p:nvSpPr>
          <p:cNvPr id="31" name="Cuadro de texto 30"/>
          <p:cNvSpPr txBox="1"/>
          <p:nvPr/>
        </p:nvSpPr>
        <p:spPr>
          <a:xfrm>
            <a:off x="8237855" y="5166360"/>
            <a:ext cx="1026795" cy="460375"/>
          </a:xfrm>
          <a:prstGeom prst="rect">
            <a:avLst/>
          </a:prstGeom>
          <a:noFill/>
        </p:spPr>
        <p:txBody>
          <a:bodyPr wrap="square" rtlCol="0">
            <a:spAutoFit/>
          </a:bodyPr>
          <a:lstStyle/>
          <a:p>
            <a:pPr algn="ct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Ver proceso</a:t>
            </a:r>
          </a:p>
        </p:txBody>
      </p:sp>
      <p:sp>
        <p:nvSpPr>
          <p:cNvPr id="2" name="Rectángulo 1"/>
          <p:cNvSpPr/>
          <p:nvPr/>
        </p:nvSpPr>
        <p:spPr>
          <a:xfrm>
            <a:off x="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3" name="Rectángulo redondeado 2"/>
          <p:cNvSpPr/>
          <p:nvPr/>
        </p:nvSpPr>
        <p:spPr>
          <a:xfrm>
            <a:off x="710565" y="657225"/>
            <a:ext cx="10931525" cy="394652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4" name="Óvalo 3"/>
          <p:cNvSpPr/>
          <p:nvPr/>
        </p:nvSpPr>
        <p:spPr>
          <a:xfrm>
            <a:off x="10935970" y="890905"/>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5"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965180" y="953770"/>
            <a:ext cx="585470" cy="585470"/>
          </a:xfrm>
          <a:prstGeom prst="rect">
            <a:avLst/>
          </a:prstGeom>
        </p:spPr>
      </p:pic>
      <p:sp>
        <p:nvSpPr>
          <p:cNvPr id="6" name="Cuadro de texto 5"/>
          <p:cNvSpPr txBox="1"/>
          <p:nvPr/>
        </p:nvSpPr>
        <p:spPr>
          <a:xfrm>
            <a:off x="1220470" y="1014730"/>
            <a:ext cx="9716135" cy="32302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procedimiento con altas temperaturas se hace en tres momentos: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      Se realiza un secado a temperaturas que oscilan entre 105°C y 150 °C.</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      Luego se empieza una pre-calcinación entre 200°C y 400 °C.</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      Finalmente se procede al calcinado principal entre 450°C y 550 °C.</a:t>
            </a:r>
          </a:p>
          <a:p>
            <a:endParaRPr lang="es-CO" sz="1200">
              <a:solidFill>
                <a:schemeClr val="bg2">
                  <a:lumMod val="25000"/>
                </a:schemeClr>
              </a:solidFill>
              <a:latin typeface="Open Sans" panose="020B0606030504020204" pitchFamily="34" charset="0"/>
              <a:sym typeface="+mn-ea"/>
            </a:endParaRPr>
          </a:p>
          <a:p>
            <a:endParaRPr lang="es-CO" sz="1200">
              <a:solidFill>
                <a:schemeClr val="bg2">
                  <a:lumMod val="25000"/>
                </a:schemeClr>
              </a:solidFill>
              <a:latin typeface="Open Sans" panose="020B0606030504020204" pitchFamily="34" charset="0"/>
              <a:sym typeface="+mn-ea"/>
            </a:endParaRPr>
          </a:p>
          <a:p>
            <a:endParaRPr lang="es-CO" sz="1200">
              <a:solidFill>
                <a:schemeClr val="bg2">
                  <a:lumMod val="25000"/>
                </a:schemeClr>
              </a:solidFill>
              <a:latin typeface="Open Sans" panose="020B0606030504020204" pitchFamily="34" charset="0"/>
              <a:sym typeface="+mn-ea"/>
            </a:endParaRPr>
          </a:p>
          <a:p>
            <a:endParaRPr lang="es-CO" sz="1200">
              <a:solidFill>
                <a:schemeClr val="bg2">
                  <a:lumMod val="25000"/>
                </a:schemeClr>
              </a:solidFill>
              <a:latin typeface="Open Sans" panose="020B0606030504020204" pitchFamily="34" charset="0"/>
              <a:sym typeface="+mn-ea"/>
            </a:endParaRPr>
          </a:p>
          <a:p>
            <a:endParaRPr lang="es-CO" sz="1200">
              <a:solidFill>
                <a:schemeClr val="bg2">
                  <a:lumMod val="25000"/>
                </a:schemeClr>
              </a:solidFill>
              <a:latin typeface="Open Sans" panose="020B0606030504020204" pitchFamily="34" charset="0"/>
              <a:sym typeface="+mn-ea"/>
            </a:endParaRPr>
          </a:p>
          <a:p>
            <a:endParaRPr lang="es-CO" sz="1200">
              <a:solidFill>
                <a:schemeClr val="bg2">
                  <a:lumMod val="25000"/>
                </a:schemeClr>
              </a:solidFill>
              <a:latin typeface="Open Sans" panose="020B0606030504020204" pitchFamily="34" charset="0"/>
              <a:sym typeface="+mn-ea"/>
            </a:endParaRP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Las cenizas resultantes se pueden disolver en ácidos o mezclas de ellos. Se emplean habitualmente HCl, HNO3 y H2SO4. Cuando la muestra tiene cantidades importantes de fosfatos y uratos, es recomendable el empleo final de agua regia como disolvente.</a:t>
            </a:r>
          </a:p>
        </p:txBody>
      </p:sp>
      <p:pic>
        <p:nvPicPr>
          <p:cNvPr id="9" name="Imagen 8" descr="1"/>
          <p:cNvPicPr>
            <a:picLocks noChangeAspect="1"/>
          </p:cNvPicPr>
          <p:nvPr/>
        </p:nvPicPr>
        <p:blipFill>
          <a:blip r:embed="rId9"/>
          <a:stretch>
            <a:fillRect/>
          </a:stretch>
        </p:blipFill>
        <p:spPr>
          <a:xfrm>
            <a:off x="1423670" y="1295400"/>
            <a:ext cx="232410" cy="317500"/>
          </a:xfrm>
          <a:prstGeom prst="rect">
            <a:avLst/>
          </a:prstGeom>
        </p:spPr>
      </p:pic>
      <p:pic>
        <p:nvPicPr>
          <p:cNvPr id="10" name="Imagen 9" descr="2"/>
          <p:cNvPicPr>
            <a:picLocks noChangeAspect="1"/>
          </p:cNvPicPr>
          <p:nvPr/>
        </p:nvPicPr>
        <p:blipFill>
          <a:blip r:embed="rId10"/>
          <a:stretch>
            <a:fillRect/>
          </a:stretch>
        </p:blipFill>
        <p:spPr>
          <a:xfrm>
            <a:off x="1423670" y="1663065"/>
            <a:ext cx="243205" cy="332105"/>
          </a:xfrm>
          <a:prstGeom prst="rect">
            <a:avLst/>
          </a:prstGeom>
        </p:spPr>
      </p:pic>
      <p:pic>
        <p:nvPicPr>
          <p:cNvPr id="11" name="Imagen 10" descr="3"/>
          <p:cNvPicPr>
            <a:picLocks noChangeAspect="1"/>
          </p:cNvPicPr>
          <p:nvPr/>
        </p:nvPicPr>
        <p:blipFill>
          <a:blip r:embed="rId11"/>
          <a:stretch>
            <a:fillRect/>
          </a:stretch>
        </p:blipFill>
        <p:spPr>
          <a:xfrm>
            <a:off x="1423670" y="2040255"/>
            <a:ext cx="243205" cy="332105"/>
          </a:xfrm>
          <a:prstGeom prst="rect">
            <a:avLst/>
          </a:prstGeom>
        </p:spPr>
      </p:pic>
      <p:sp>
        <p:nvSpPr>
          <p:cNvPr id="12" name="Rectángulo redondeado 11"/>
          <p:cNvSpPr/>
          <p:nvPr/>
        </p:nvSpPr>
        <p:spPr>
          <a:xfrm>
            <a:off x="1056005" y="2657475"/>
            <a:ext cx="10324465" cy="81216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1701800" y="2633345"/>
            <a:ext cx="959739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Sino se desean determinar elementos volátiles (tendencia de una sustancia a pasar a la fase de vapor), el calcinado principal se puede realizar a temperaturas próximas a los 800 °C. Se debe colocar especial cuidado en no elevar la temperatura en exceso puesto que se pueden formar compuestos refractarios difíciles de disolver posteriormente por los métodos tradicionales.</a:t>
            </a:r>
          </a:p>
        </p:txBody>
      </p:sp>
      <p:pic>
        <p:nvPicPr>
          <p:cNvPr id="14" name="Imagen 13" descr="nota"/>
          <p:cNvPicPr>
            <a:picLocks noChangeAspect="1"/>
          </p:cNvPicPr>
          <p:nvPr/>
        </p:nvPicPr>
        <p:blipFill>
          <a:blip r:embed="rId12"/>
          <a:stretch>
            <a:fillRect/>
          </a:stretch>
        </p:blipFill>
        <p:spPr>
          <a:xfrm>
            <a:off x="941705" y="2582545"/>
            <a:ext cx="760095" cy="7600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308419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C Dilución en vía seca</a:t>
            </a:r>
          </a:p>
        </p:txBody>
      </p:sp>
      <p:sp>
        <p:nvSpPr>
          <p:cNvPr id="7" name="Cuadro de texto 6"/>
          <p:cNvSpPr txBox="1"/>
          <p:nvPr/>
        </p:nvSpPr>
        <p:spPr>
          <a:xfrm>
            <a:off x="847090" y="1351915"/>
            <a:ext cx="1068197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ensayos por vía seca se denominan así porque se realizan sobre la sustancia “seca”, es decir, sin ponerla en disolución.</a:t>
            </a:r>
          </a:p>
          <a:p>
            <a:r>
              <a:rPr lang="es-CO" sz="1200">
                <a:solidFill>
                  <a:schemeClr val="bg2">
                    <a:lumMod val="25000"/>
                  </a:schemeClr>
                </a:solidFill>
                <a:latin typeface="Open Sans" panose="020B0606030504020204" pitchFamily="34" charset="0"/>
                <a:sym typeface="+mn-ea"/>
              </a:rPr>
              <a:t>Este procedimiento se lleva a cabo según dos procedimientos:    </a:t>
            </a:r>
          </a:p>
        </p:txBody>
      </p:sp>
      <p:sp>
        <p:nvSpPr>
          <p:cNvPr id="17" name="Rectángulo 16"/>
          <p:cNvSpPr/>
          <p:nvPr/>
        </p:nvSpPr>
        <p:spPr>
          <a:xfrm>
            <a:off x="2216710" y="2072973"/>
            <a:ext cx="252031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Elevadas temperaturas</a:t>
            </a:r>
          </a:p>
        </p:txBody>
      </p:sp>
      <p:sp>
        <p:nvSpPr>
          <p:cNvPr id="18" name="Rectángulo 17"/>
          <p:cNvSpPr/>
          <p:nvPr/>
        </p:nvSpPr>
        <p:spPr>
          <a:xfrm>
            <a:off x="7992035" y="2072973"/>
            <a:ext cx="218821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Bajas temperaturas</a:t>
            </a:r>
          </a:p>
        </p:txBody>
      </p:sp>
      <p:sp>
        <p:nvSpPr>
          <p:cNvPr id="19" name="Rectángulo redondeado 18"/>
          <p:cNvSpPr/>
          <p:nvPr/>
        </p:nvSpPr>
        <p:spPr>
          <a:xfrm>
            <a:off x="847090" y="1999615"/>
            <a:ext cx="5259705" cy="38633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1" name="Rectángulo redondeado 20"/>
          <p:cNvSpPr/>
          <p:nvPr/>
        </p:nvSpPr>
        <p:spPr>
          <a:xfrm>
            <a:off x="6456045" y="1999615"/>
            <a:ext cx="5259705" cy="38633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2" name="Imagen 21" descr="llama1"/>
          <p:cNvPicPr>
            <a:picLocks noChangeAspect="1"/>
          </p:cNvPicPr>
          <p:nvPr/>
        </p:nvPicPr>
        <p:blipFill>
          <a:blip r:embed="rId2"/>
          <a:stretch>
            <a:fillRect/>
          </a:stretch>
        </p:blipFill>
        <p:spPr>
          <a:xfrm>
            <a:off x="7724140" y="1955165"/>
            <a:ext cx="335915" cy="454660"/>
          </a:xfrm>
          <a:prstGeom prst="rect">
            <a:avLst/>
          </a:prstGeom>
        </p:spPr>
      </p:pic>
      <p:pic>
        <p:nvPicPr>
          <p:cNvPr id="23" name="Imagen 22" descr="llama2"/>
          <p:cNvPicPr>
            <a:picLocks noChangeAspect="1"/>
          </p:cNvPicPr>
          <p:nvPr/>
        </p:nvPicPr>
        <p:blipFill>
          <a:blip r:embed="rId3"/>
          <a:stretch>
            <a:fillRect/>
          </a:stretch>
        </p:blipFill>
        <p:spPr>
          <a:xfrm>
            <a:off x="1863725" y="1800225"/>
            <a:ext cx="443230" cy="791845"/>
          </a:xfrm>
          <a:prstGeom prst="rect">
            <a:avLst/>
          </a:prstGeom>
        </p:spPr>
      </p:pic>
      <p:pic>
        <p:nvPicPr>
          <p:cNvPr id="24" name="Imagen 23" descr="horno_mufla"/>
          <p:cNvPicPr>
            <a:picLocks noChangeAspect="1"/>
          </p:cNvPicPr>
          <p:nvPr/>
        </p:nvPicPr>
        <p:blipFill>
          <a:blip r:embed="rId4"/>
          <a:stretch>
            <a:fillRect/>
          </a:stretch>
        </p:blipFill>
        <p:spPr>
          <a:xfrm>
            <a:off x="3562985" y="2592070"/>
            <a:ext cx="2310130" cy="2012315"/>
          </a:xfrm>
          <a:prstGeom prst="rect">
            <a:avLst/>
          </a:prstGeom>
        </p:spPr>
      </p:pic>
      <p:sp>
        <p:nvSpPr>
          <p:cNvPr id="25" name="Cuadro de texto 24"/>
          <p:cNvSpPr txBox="1"/>
          <p:nvPr/>
        </p:nvSpPr>
        <p:spPr>
          <a:xfrm>
            <a:off x="1003300" y="2657475"/>
            <a:ext cx="2533015" cy="34150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procedimiento se realiza en un horno mufla, como el que se ve en la imagen, el cual puede llegar a temperaturas hasta de 1200°C. Este método se caracteriza por su simplicidad.</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Dentro de sus desventajas estan las pérdidas por volatilización, largos tiempos de calcinación y contaminación causada por las impurezas introducidas por el aire y el contenedor empleado para la calcinación.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   </a:t>
            </a:r>
          </a:p>
        </p:txBody>
      </p:sp>
      <p:pic>
        <p:nvPicPr>
          <p:cNvPr id="26" name="Imagen 25" descr="btn_limpio"/>
          <p:cNvPicPr>
            <a:picLocks noChangeAspect="1"/>
          </p:cNvPicPr>
          <p:nvPr/>
        </p:nvPicPr>
        <p:blipFill>
          <a:blip r:embed="rId5"/>
          <a:stretch>
            <a:fillRect/>
          </a:stretch>
        </p:blipFill>
        <p:spPr>
          <a:xfrm>
            <a:off x="3556000" y="4850130"/>
            <a:ext cx="2225675" cy="666115"/>
          </a:xfrm>
          <a:prstGeom prst="rect">
            <a:avLst/>
          </a:prstGeom>
        </p:spPr>
      </p:pic>
      <p:sp>
        <p:nvSpPr>
          <p:cNvPr id="27" name="Cuadro de texto 26"/>
          <p:cNvSpPr txBox="1"/>
          <p:nvPr/>
        </p:nvSpPr>
        <p:spPr>
          <a:xfrm>
            <a:off x="3820795" y="4954270"/>
            <a:ext cx="1026795"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proceso</a:t>
            </a:r>
          </a:p>
        </p:txBody>
      </p:sp>
      <p:sp>
        <p:nvSpPr>
          <p:cNvPr id="28" name="Cuadro de texto 27"/>
          <p:cNvSpPr txBox="1"/>
          <p:nvPr/>
        </p:nvSpPr>
        <p:spPr>
          <a:xfrm>
            <a:off x="6625590" y="2657475"/>
            <a:ext cx="2533015" cy="267652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procedimiento se puede realizar con un crisol dispuesto sobre triángulo de porcelana, como se muestra en la imagen, y es sometido a calcinación a baja temperatura sobre mechero.</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Se caracteriza por ser utilizado en aquellos casos en que se desea evitar pérdidas de elementos volátiles.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   </a:t>
            </a:r>
          </a:p>
        </p:txBody>
      </p:sp>
      <p:pic>
        <p:nvPicPr>
          <p:cNvPr id="29" name="Imagen 28" descr="baja_temperatura"/>
          <p:cNvPicPr>
            <a:picLocks noChangeAspect="1"/>
          </p:cNvPicPr>
          <p:nvPr/>
        </p:nvPicPr>
        <p:blipFill>
          <a:blip r:embed="rId6"/>
          <a:stretch>
            <a:fillRect/>
          </a:stretch>
        </p:blipFill>
        <p:spPr>
          <a:xfrm>
            <a:off x="9380220" y="2505710"/>
            <a:ext cx="1918335" cy="2556510"/>
          </a:xfrm>
          <a:prstGeom prst="rect">
            <a:avLst/>
          </a:prstGeom>
        </p:spPr>
      </p:pic>
      <p:pic>
        <p:nvPicPr>
          <p:cNvPr id="30" name="Imagen 29" descr="btn_limpio"/>
          <p:cNvPicPr>
            <a:picLocks noChangeAspect="1"/>
          </p:cNvPicPr>
          <p:nvPr/>
        </p:nvPicPr>
        <p:blipFill>
          <a:blip r:embed="rId5"/>
          <a:stretch>
            <a:fillRect/>
          </a:stretch>
        </p:blipFill>
        <p:spPr>
          <a:xfrm>
            <a:off x="7973060" y="5062220"/>
            <a:ext cx="2225675" cy="666115"/>
          </a:xfrm>
          <a:prstGeom prst="rect">
            <a:avLst/>
          </a:prstGeom>
        </p:spPr>
      </p:pic>
      <p:sp>
        <p:nvSpPr>
          <p:cNvPr id="31" name="Cuadro de texto 30"/>
          <p:cNvSpPr txBox="1"/>
          <p:nvPr/>
        </p:nvSpPr>
        <p:spPr>
          <a:xfrm>
            <a:off x="8237855" y="5166360"/>
            <a:ext cx="1026795"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proceso</a:t>
            </a:r>
          </a:p>
        </p:txBody>
      </p:sp>
      <p:pic>
        <p:nvPicPr>
          <p:cNvPr id="20"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264650" y="5166360"/>
            <a:ext cx="585470" cy="5854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47015" y="1014428"/>
            <a:ext cx="308419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C Dilución en vía seca</a:t>
            </a:r>
          </a:p>
        </p:txBody>
      </p:sp>
      <p:sp>
        <p:nvSpPr>
          <p:cNvPr id="7" name="Cuadro de texto 6"/>
          <p:cNvSpPr txBox="1"/>
          <p:nvPr/>
        </p:nvSpPr>
        <p:spPr>
          <a:xfrm>
            <a:off x="847090" y="1351915"/>
            <a:ext cx="1068197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ensayos por vía seca se denominan así porque se realizan sobre la sustancia “seca”, es decir, sin ponerla en disolución.</a:t>
            </a:r>
          </a:p>
          <a:p>
            <a:r>
              <a:rPr lang="es-CO" sz="1200">
                <a:solidFill>
                  <a:schemeClr val="bg2">
                    <a:lumMod val="25000"/>
                  </a:schemeClr>
                </a:solidFill>
                <a:latin typeface="Open Sans" panose="020B0606030504020204" pitchFamily="34" charset="0"/>
                <a:sym typeface="+mn-ea"/>
              </a:rPr>
              <a:t>Este procedimiento se lleva a cabo según dos procedimientos:    </a:t>
            </a:r>
          </a:p>
        </p:txBody>
      </p:sp>
      <p:sp>
        <p:nvSpPr>
          <p:cNvPr id="17" name="Rectángulo 16"/>
          <p:cNvSpPr/>
          <p:nvPr/>
        </p:nvSpPr>
        <p:spPr>
          <a:xfrm>
            <a:off x="2216710" y="2072973"/>
            <a:ext cx="252031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Elevadas temperaturas</a:t>
            </a:r>
          </a:p>
        </p:txBody>
      </p:sp>
      <p:sp>
        <p:nvSpPr>
          <p:cNvPr id="18" name="Rectángulo 17"/>
          <p:cNvSpPr/>
          <p:nvPr/>
        </p:nvSpPr>
        <p:spPr>
          <a:xfrm>
            <a:off x="7992035" y="2072973"/>
            <a:ext cx="218821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Bajas temperaturas</a:t>
            </a:r>
          </a:p>
        </p:txBody>
      </p:sp>
      <p:sp>
        <p:nvSpPr>
          <p:cNvPr id="19" name="Rectángulo redondeado 18"/>
          <p:cNvSpPr/>
          <p:nvPr/>
        </p:nvSpPr>
        <p:spPr>
          <a:xfrm>
            <a:off x="847090" y="1999615"/>
            <a:ext cx="5259705" cy="38633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1" name="Rectángulo redondeado 20"/>
          <p:cNvSpPr/>
          <p:nvPr/>
        </p:nvSpPr>
        <p:spPr>
          <a:xfrm>
            <a:off x="6456045" y="1999615"/>
            <a:ext cx="5259705" cy="38633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2" name="Imagen 21" descr="llama1"/>
          <p:cNvPicPr>
            <a:picLocks noChangeAspect="1"/>
          </p:cNvPicPr>
          <p:nvPr/>
        </p:nvPicPr>
        <p:blipFill>
          <a:blip r:embed="rId2"/>
          <a:stretch>
            <a:fillRect/>
          </a:stretch>
        </p:blipFill>
        <p:spPr>
          <a:xfrm>
            <a:off x="7724140" y="1955165"/>
            <a:ext cx="335915" cy="454660"/>
          </a:xfrm>
          <a:prstGeom prst="rect">
            <a:avLst/>
          </a:prstGeom>
        </p:spPr>
      </p:pic>
      <p:pic>
        <p:nvPicPr>
          <p:cNvPr id="23" name="Imagen 22" descr="llama2"/>
          <p:cNvPicPr>
            <a:picLocks noChangeAspect="1"/>
          </p:cNvPicPr>
          <p:nvPr/>
        </p:nvPicPr>
        <p:blipFill>
          <a:blip r:embed="rId3"/>
          <a:stretch>
            <a:fillRect/>
          </a:stretch>
        </p:blipFill>
        <p:spPr>
          <a:xfrm>
            <a:off x="1863725" y="1800225"/>
            <a:ext cx="443230" cy="791845"/>
          </a:xfrm>
          <a:prstGeom prst="rect">
            <a:avLst/>
          </a:prstGeom>
        </p:spPr>
      </p:pic>
      <p:pic>
        <p:nvPicPr>
          <p:cNvPr id="24" name="Imagen 23" descr="horno_mufla"/>
          <p:cNvPicPr>
            <a:picLocks noChangeAspect="1"/>
          </p:cNvPicPr>
          <p:nvPr/>
        </p:nvPicPr>
        <p:blipFill>
          <a:blip r:embed="rId4"/>
          <a:stretch>
            <a:fillRect/>
          </a:stretch>
        </p:blipFill>
        <p:spPr>
          <a:xfrm>
            <a:off x="3562985" y="2592070"/>
            <a:ext cx="2310130" cy="2012315"/>
          </a:xfrm>
          <a:prstGeom prst="rect">
            <a:avLst/>
          </a:prstGeom>
        </p:spPr>
      </p:pic>
      <p:sp>
        <p:nvSpPr>
          <p:cNvPr id="25" name="Cuadro de texto 24"/>
          <p:cNvSpPr txBox="1"/>
          <p:nvPr/>
        </p:nvSpPr>
        <p:spPr>
          <a:xfrm>
            <a:off x="1003300" y="2657475"/>
            <a:ext cx="2533015" cy="34150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procedimiento se realiza en un horno mufla, como el que se ve en la imagen, el cual puede llegar a temperaturas hasta de 1200°C. Este método se caracteriza por su simplicidad.</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Dentro de sus desventajas estan las pérdidas por volatilización, largos tiempos de calcinación y contaminación causada por las impurezas introducidas por el aire y el contenedor empleado para la calcinación.</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   </a:t>
            </a:r>
          </a:p>
        </p:txBody>
      </p:sp>
      <p:pic>
        <p:nvPicPr>
          <p:cNvPr id="26" name="Imagen 25" descr="btn_limpio"/>
          <p:cNvPicPr>
            <a:picLocks noChangeAspect="1"/>
          </p:cNvPicPr>
          <p:nvPr/>
        </p:nvPicPr>
        <p:blipFill>
          <a:blip r:embed="rId5"/>
          <a:stretch>
            <a:fillRect/>
          </a:stretch>
        </p:blipFill>
        <p:spPr>
          <a:xfrm>
            <a:off x="3556000" y="4850130"/>
            <a:ext cx="2225675" cy="666115"/>
          </a:xfrm>
          <a:prstGeom prst="rect">
            <a:avLst/>
          </a:prstGeom>
        </p:spPr>
      </p:pic>
      <p:sp>
        <p:nvSpPr>
          <p:cNvPr id="27" name="Cuadro de texto 26"/>
          <p:cNvSpPr txBox="1"/>
          <p:nvPr/>
        </p:nvSpPr>
        <p:spPr>
          <a:xfrm>
            <a:off x="3820795" y="4954270"/>
            <a:ext cx="1026795" cy="460375"/>
          </a:xfrm>
          <a:prstGeom prst="rect">
            <a:avLst/>
          </a:prstGeom>
          <a:noFill/>
        </p:spPr>
        <p:txBody>
          <a:bodyPr wrap="square" rtlCol="0">
            <a:spAutoFit/>
          </a:bodyPr>
          <a:lstStyle/>
          <a:p>
            <a:pPr algn="ct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Ver proceso</a:t>
            </a:r>
          </a:p>
        </p:txBody>
      </p:sp>
      <p:sp>
        <p:nvSpPr>
          <p:cNvPr id="28" name="Cuadro de texto 27"/>
          <p:cNvSpPr txBox="1"/>
          <p:nvPr/>
        </p:nvSpPr>
        <p:spPr>
          <a:xfrm>
            <a:off x="6625590" y="2657475"/>
            <a:ext cx="2533015" cy="267652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procedimiento se puede realizar con un crisol dispuesto sobre triángulo de porcelana, como se muestra en la imagen, y es sometido a calcinación a baja temperatura sobre mechero.</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Se caracteriza por ser utilizado en aquellos casos en que se desea evitar pérdidas de elementos volátiles.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   </a:t>
            </a:r>
          </a:p>
        </p:txBody>
      </p:sp>
      <p:pic>
        <p:nvPicPr>
          <p:cNvPr id="29" name="Imagen 28" descr="baja_temperatura"/>
          <p:cNvPicPr>
            <a:picLocks noChangeAspect="1"/>
          </p:cNvPicPr>
          <p:nvPr/>
        </p:nvPicPr>
        <p:blipFill>
          <a:blip r:embed="rId6"/>
          <a:stretch>
            <a:fillRect/>
          </a:stretch>
        </p:blipFill>
        <p:spPr>
          <a:xfrm>
            <a:off x="9380220" y="2505710"/>
            <a:ext cx="1918335" cy="2556510"/>
          </a:xfrm>
          <a:prstGeom prst="rect">
            <a:avLst/>
          </a:prstGeom>
        </p:spPr>
      </p:pic>
      <p:pic>
        <p:nvPicPr>
          <p:cNvPr id="30" name="Imagen 29" descr="btn_limpio"/>
          <p:cNvPicPr>
            <a:picLocks noChangeAspect="1"/>
          </p:cNvPicPr>
          <p:nvPr/>
        </p:nvPicPr>
        <p:blipFill>
          <a:blip r:embed="rId5"/>
          <a:stretch>
            <a:fillRect/>
          </a:stretch>
        </p:blipFill>
        <p:spPr>
          <a:xfrm>
            <a:off x="7973060" y="5062220"/>
            <a:ext cx="2225675" cy="666115"/>
          </a:xfrm>
          <a:prstGeom prst="rect">
            <a:avLst/>
          </a:prstGeom>
        </p:spPr>
      </p:pic>
      <p:sp>
        <p:nvSpPr>
          <p:cNvPr id="31" name="Cuadro de texto 30"/>
          <p:cNvSpPr txBox="1"/>
          <p:nvPr/>
        </p:nvSpPr>
        <p:spPr>
          <a:xfrm>
            <a:off x="8237855" y="5166360"/>
            <a:ext cx="1026795" cy="460375"/>
          </a:xfrm>
          <a:prstGeom prst="rect">
            <a:avLst/>
          </a:prstGeom>
          <a:noFill/>
        </p:spPr>
        <p:txBody>
          <a:bodyPr wrap="square" rtlCol="0">
            <a:spAutoFit/>
          </a:bodyPr>
          <a:lstStyle/>
          <a:p>
            <a:pPr algn="ctr"/>
            <a:r>
              <a:rPr lang="es-CO" sz="12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Ver proceso</a:t>
            </a:r>
          </a:p>
        </p:txBody>
      </p:sp>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3" name="Rectángulo redondeado 2"/>
          <p:cNvSpPr/>
          <p:nvPr/>
        </p:nvSpPr>
        <p:spPr>
          <a:xfrm>
            <a:off x="1208405" y="1764665"/>
            <a:ext cx="10010775" cy="291020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4" name="Óvalo 3"/>
          <p:cNvSpPr/>
          <p:nvPr/>
        </p:nvSpPr>
        <p:spPr>
          <a:xfrm>
            <a:off x="10604500" y="193548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5"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633710" y="1998345"/>
            <a:ext cx="585470" cy="585470"/>
          </a:xfrm>
          <a:prstGeom prst="rect">
            <a:avLst/>
          </a:prstGeom>
        </p:spPr>
      </p:pic>
      <p:sp>
        <p:nvSpPr>
          <p:cNvPr id="6" name="Cuadro de texto 5"/>
          <p:cNvSpPr txBox="1"/>
          <p:nvPr/>
        </p:nvSpPr>
        <p:spPr>
          <a:xfrm>
            <a:off x="1718310" y="2142490"/>
            <a:ext cx="9167495"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En este procedimiento las temperaturas empleadas son de 100°C a 200 °C y se calcinan entre 1g y 5g de muestra en una atmósfera de oxígeno generada por un campo magnético de alta frecuencia. La calcinación se puede efectuar directamente sobre el mechero, siendo sujetado el crisol con un triángulo de porcelana o en una mufla u horno eléctrico.</a:t>
            </a:r>
          </a:p>
        </p:txBody>
      </p:sp>
      <p:sp>
        <p:nvSpPr>
          <p:cNvPr id="15" name="Cuadro de texto 14"/>
          <p:cNvSpPr txBox="1"/>
          <p:nvPr/>
        </p:nvSpPr>
        <p:spPr>
          <a:xfrm>
            <a:off x="1717675" y="2967355"/>
            <a:ext cx="477456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Se inicia la calcinación a baja temperatura y poco a poco se va aumentando la temperatura hasta llegar a la calcinación. Los crisoles se manejan con pinzas para crisol y utilizando como medida de seguridad una rejilla o guantes de algodón para su traslado.</a:t>
            </a:r>
          </a:p>
        </p:txBody>
      </p:sp>
      <p:pic>
        <p:nvPicPr>
          <p:cNvPr id="16" name="Imagen 15" descr="calcinacion"/>
          <p:cNvPicPr>
            <a:picLocks noChangeAspect="1"/>
          </p:cNvPicPr>
          <p:nvPr/>
        </p:nvPicPr>
        <p:blipFill>
          <a:blip r:embed="rId9"/>
          <a:stretch>
            <a:fillRect/>
          </a:stretch>
        </p:blipFill>
        <p:spPr>
          <a:xfrm>
            <a:off x="7418070" y="2919730"/>
            <a:ext cx="2344420" cy="14204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quimicos"/>
          <p:cNvPicPr>
            <a:picLocks noChangeAspect="1"/>
          </p:cNvPicPr>
          <p:nvPr/>
        </p:nvPicPr>
        <p:blipFill>
          <a:blip r:embed="rId2"/>
          <a:stretch>
            <a:fillRect/>
          </a:stretch>
        </p:blipFill>
        <p:spPr>
          <a:xfrm>
            <a:off x="130810" y="1822450"/>
            <a:ext cx="11931015" cy="4282440"/>
          </a:xfrm>
          <a:prstGeom prst="rect">
            <a:avLst/>
          </a:prstGeom>
        </p:spPr>
      </p:pic>
      <p:sp>
        <p:nvSpPr>
          <p:cNvPr id="8" name="Rectángulo 7"/>
          <p:cNvSpPr/>
          <p:nvPr/>
        </p:nvSpPr>
        <p:spPr>
          <a:xfrm>
            <a:off x="645720" y="1014428"/>
            <a:ext cx="350329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D Dilución en vía húmeda</a:t>
            </a:r>
          </a:p>
        </p:txBody>
      </p:sp>
      <p:sp>
        <p:nvSpPr>
          <p:cNvPr id="7" name="Cuadro de texto 6"/>
          <p:cNvSpPr txBox="1"/>
          <p:nvPr/>
        </p:nvSpPr>
        <p:spPr>
          <a:xfrm>
            <a:off x="847090" y="135191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  </a:t>
            </a:r>
          </a:p>
        </p:txBody>
      </p:sp>
      <p:sp>
        <p:nvSpPr>
          <p:cNvPr id="54" name="Rectángulo redondeado 9"/>
          <p:cNvSpPr/>
          <p:nvPr/>
        </p:nvSpPr>
        <p:spPr>
          <a:xfrm>
            <a:off x="521970" y="1433830"/>
            <a:ext cx="11147425" cy="1249045"/>
          </a:xfrm>
          <a:prstGeom prst="roundRect">
            <a:avLst/>
          </a:prstGeom>
          <a:solidFill>
            <a:srgbClr val="127DD6"/>
          </a:solidFill>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200">
                <a:solidFill>
                  <a:schemeClr val="bg1"/>
                </a:solidFill>
                <a:latin typeface="Open Sans" panose="020B0606030504020204" pitchFamily="34" charset="0"/>
                <a:sym typeface="+mn-ea"/>
              </a:rPr>
              <a:t>Estos procedimientos incluyen la descomposición de muestras empleando ácidos oxidantes, solos o en mezclas, en sistemas abiertos a presión atmosférica o en sistemas cerrados bajo presión controlada. Esto último se hace con el fin de emplear temperaturas mayores que aquellas correspondientes al punto de ebullición de los reactivos y originar presiones elevadas que aceleran el proceso. Se suelen emplear, además, agentes oxidantes auxiliares, tal es el caso del peróxido de hidrógeno, los que destruyen la materia orgánica transformando la muestra en un residuo compuesto por sales que son fácilmente solubles en ácidos diluidos. </a:t>
            </a:r>
            <a:endParaRPr lang="es-CO" sz="1200" dirty="0">
              <a:solidFill>
                <a:schemeClr val="bg1"/>
              </a:solidFill>
              <a:latin typeface="Open Sans" panose="020B0606030504020204" pitchFamily="34" charset="0"/>
              <a:sym typeface="+mn-ea"/>
            </a:endParaRPr>
          </a:p>
        </p:txBody>
      </p:sp>
      <p:pic>
        <p:nvPicPr>
          <p:cNvPr id="9" name="Imagen 8" descr="Forma&#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371" y="2576204"/>
            <a:ext cx="1921477" cy="574801"/>
          </a:xfrm>
          <a:prstGeom prst="rect">
            <a:avLst/>
          </a:prstGeom>
        </p:spPr>
      </p:pic>
      <p:sp>
        <p:nvSpPr>
          <p:cNvPr id="11" name="Rectángulo 10"/>
          <p:cNvSpPr/>
          <p:nvPr/>
        </p:nvSpPr>
        <p:spPr>
          <a:xfrm>
            <a:off x="5311357" y="2665674"/>
            <a:ext cx="990015" cy="368300"/>
          </a:xfrm>
          <a:prstGeom prst="rect">
            <a:avLst/>
          </a:prstGeom>
        </p:spPr>
        <p:txBody>
          <a:bodyPr wrap="square">
            <a:spAutoFit/>
          </a:bodyPr>
          <a:lstStyle/>
          <a:p>
            <a:pPr algn="ctr">
              <a:lnSpc>
                <a:spcPct val="150000"/>
              </a:lnSpc>
              <a:spcAft>
                <a:spcPts val="800"/>
              </a:spcAft>
            </a:pPr>
            <a:r>
              <a:rPr lang="es-CO" altLang="es-VE" sz="1200" b="1" dirty="0">
                <a:latin typeface="Open Sans" panose="020B0606030504020204" pitchFamily="34" charset="0"/>
                <a:ea typeface="Open Sans" panose="020B0606030504020204" pitchFamily="34" charset="0"/>
                <a:cs typeface="Open Sans" panose="020B0606030504020204" pitchFamily="34" charset="0"/>
              </a:rPr>
              <a:t>Ver más</a:t>
            </a:r>
            <a:r>
              <a:rPr lang="es-VE" sz="1200" b="1" dirty="0">
                <a:latin typeface="Open Sans" panose="020B0606030504020204" pitchFamily="34" charset="0"/>
                <a:ea typeface="Open Sans" panose="020B0606030504020204" pitchFamily="34" charset="0"/>
                <a:cs typeface="Open Sans" panose="020B0606030504020204" pitchFamily="34" charset="0"/>
              </a:rPr>
              <a:t> </a:t>
            </a:r>
            <a:endParaRPr lang="es-ES" sz="1200" b="1" dirty="0">
              <a:effectLst/>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quimicos"/>
          <p:cNvPicPr>
            <a:picLocks noChangeAspect="1"/>
          </p:cNvPicPr>
          <p:nvPr/>
        </p:nvPicPr>
        <p:blipFill>
          <a:blip r:embed="rId2"/>
          <a:stretch>
            <a:fillRect/>
          </a:stretch>
        </p:blipFill>
        <p:spPr>
          <a:xfrm>
            <a:off x="130810" y="1822450"/>
            <a:ext cx="11931015" cy="4282440"/>
          </a:xfrm>
          <a:prstGeom prst="rect">
            <a:avLst/>
          </a:prstGeom>
        </p:spPr>
      </p:pic>
      <p:sp>
        <p:nvSpPr>
          <p:cNvPr id="8" name="Rectángulo 7"/>
          <p:cNvSpPr/>
          <p:nvPr/>
        </p:nvSpPr>
        <p:spPr>
          <a:xfrm>
            <a:off x="645720" y="1014428"/>
            <a:ext cx="350329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D Dilución en vía húmeda</a:t>
            </a:r>
          </a:p>
        </p:txBody>
      </p:sp>
      <p:sp>
        <p:nvSpPr>
          <p:cNvPr id="7" name="Cuadro de texto 6"/>
          <p:cNvSpPr txBox="1"/>
          <p:nvPr/>
        </p:nvSpPr>
        <p:spPr>
          <a:xfrm>
            <a:off x="847090" y="135191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  </a:t>
            </a:r>
          </a:p>
        </p:txBody>
      </p:sp>
      <p:sp>
        <p:nvSpPr>
          <p:cNvPr id="54" name="Rectángulo redondeado 9"/>
          <p:cNvSpPr/>
          <p:nvPr/>
        </p:nvSpPr>
        <p:spPr>
          <a:xfrm>
            <a:off x="521970" y="1433830"/>
            <a:ext cx="11147425" cy="1249045"/>
          </a:xfrm>
          <a:prstGeom prst="roundRect">
            <a:avLst/>
          </a:prstGeom>
          <a:solidFill>
            <a:srgbClr val="127DD6"/>
          </a:solidFill>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200">
                <a:solidFill>
                  <a:schemeClr val="bg1"/>
                </a:solidFill>
                <a:latin typeface="Open Sans" panose="020B0606030504020204" pitchFamily="34" charset="0"/>
                <a:sym typeface="+mn-ea"/>
              </a:rPr>
              <a:t>Estos procedimientos incluyen la descomposición de muestras empleando ácidos oxidantes, solos o en mezclas, en sistemas abiertos a presión atmosférica o en sistemas cerrados bajo presión controlada. Esto último se hace con el fin de emplear temperaturas mayores que aquellas correspondientes al punto de ebullición de los reactivos y originar presiones elevadas que aceleran el proceso. Se suelen emplear, además, agentes oxidantes auxiliares, tal es el caso del peróxido de hidrógeno, los que destruyen la materia orgánica transformando la muestra en un residuo compuesto por sales que son fácilmente solubles en ácidos diluidos. </a:t>
            </a:r>
            <a:endParaRPr lang="es-CO" sz="1200" dirty="0">
              <a:solidFill>
                <a:schemeClr val="bg1"/>
              </a:solidFill>
              <a:latin typeface="Open Sans" panose="020B0606030504020204" pitchFamily="34" charset="0"/>
              <a:sym typeface="+mn-ea"/>
            </a:endParaRPr>
          </a:p>
        </p:txBody>
      </p:sp>
      <p:pic>
        <p:nvPicPr>
          <p:cNvPr id="9" name="Imagen 8" descr="Forma&#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371" y="2576204"/>
            <a:ext cx="1921477" cy="574801"/>
          </a:xfrm>
          <a:prstGeom prst="rect">
            <a:avLst/>
          </a:prstGeom>
        </p:spPr>
      </p:pic>
      <p:sp>
        <p:nvSpPr>
          <p:cNvPr id="11" name="Rectángulo 10"/>
          <p:cNvSpPr/>
          <p:nvPr/>
        </p:nvSpPr>
        <p:spPr>
          <a:xfrm>
            <a:off x="5311357" y="2665674"/>
            <a:ext cx="990015" cy="368300"/>
          </a:xfrm>
          <a:prstGeom prst="rect">
            <a:avLst/>
          </a:prstGeom>
        </p:spPr>
        <p:txBody>
          <a:bodyPr wrap="square">
            <a:spAutoFit/>
          </a:bodyPr>
          <a:lstStyle/>
          <a:p>
            <a:pPr algn="ctr">
              <a:lnSpc>
                <a:spcPct val="150000"/>
              </a:lnSpc>
              <a:spcAft>
                <a:spcPts val="800"/>
              </a:spcAft>
            </a:pPr>
            <a:r>
              <a:rPr lang="es-CO" altLang="es-VE" sz="1200" b="1" dirty="0">
                <a:latin typeface="Open Sans" panose="020B0606030504020204" pitchFamily="34" charset="0"/>
                <a:ea typeface="Open Sans" panose="020B0606030504020204" pitchFamily="34" charset="0"/>
                <a:cs typeface="Open Sans" panose="020B0606030504020204" pitchFamily="34" charset="0"/>
              </a:rPr>
              <a:t>Ver más</a:t>
            </a:r>
            <a:r>
              <a:rPr lang="es-VE" sz="1200" b="1" dirty="0">
                <a:latin typeface="Open Sans" panose="020B0606030504020204" pitchFamily="34" charset="0"/>
                <a:ea typeface="Open Sans" panose="020B0606030504020204" pitchFamily="34" charset="0"/>
                <a:cs typeface="Open Sans" panose="020B0606030504020204" pitchFamily="34" charset="0"/>
              </a:rPr>
              <a:t> </a:t>
            </a:r>
            <a:endParaRPr lang="es-ES" sz="1200" b="1"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Rectángulo 2"/>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Rectángulo redondeado 3"/>
          <p:cNvSpPr/>
          <p:nvPr/>
        </p:nvSpPr>
        <p:spPr>
          <a:xfrm>
            <a:off x="1183005" y="737870"/>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5" name="Óvalo 4"/>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6"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48290" y="1116965"/>
            <a:ext cx="585470" cy="585470"/>
          </a:xfrm>
          <a:prstGeom prst="rect">
            <a:avLst/>
          </a:prstGeom>
        </p:spPr>
      </p:pic>
      <p:sp>
        <p:nvSpPr>
          <p:cNvPr id="10" name="Cuadro de texto 9"/>
          <p:cNvSpPr txBox="1"/>
          <p:nvPr/>
        </p:nvSpPr>
        <p:spPr>
          <a:xfrm>
            <a:off x="1630045" y="1321435"/>
            <a:ext cx="4532630" cy="1938020"/>
          </a:xfrm>
          <a:prstGeom prst="rect">
            <a:avLst/>
          </a:prstGeom>
          <a:noFill/>
        </p:spPr>
        <p:txBody>
          <a:bodyPr wrap="square" rtlCol="0">
            <a:spAutoFit/>
          </a:bodyPr>
          <a:lstStyle/>
          <a:p>
            <a:r>
              <a:rPr lang="es-CO" sz="1200" b="1">
                <a:solidFill>
                  <a:srgbClr val="203864"/>
                </a:solidFill>
                <a:latin typeface="Open Sans" panose="020B0606030504020204" pitchFamily="34" charset="0"/>
                <a:sym typeface="+mn-ea"/>
              </a:rPr>
              <a:t>Sistemas Abiertos</a:t>
            </a:r>
          </a:p>
          <a:p>
            <a:r>
              <a:rPr lang="es-CO" sz="1200">
                <a:solidFill>
                  <a:schemeClr val="bg2">
                    <a:lumMod val="25000"/>
                  </a:schemeClr>
                </a:solidFill>
                <a:latin typeface="Open Sans" panose="020B0606030504020204" pitchFamily="34" charset="0"/>
                <a:sym typeface="+mn-ea"/>
              </a:rPr>
              <a:t> </a:t>
            </a:r>
          </a:p>
          <a:p>
            <a:r>
              <a:rPr lang="es-CO" sz="1200">
                <a:solidFill>
                  <a:schemeClr val="bg2">
                    <a:lumMod val="25000"/>
                  </a:schemeClr>
                </a:solidFill>
                <a:latin typeface="Open Sans" panose="020B0606030504020204" pitchFamily="34" charset="0"/>
                <a:sym typeface="+mn-ea"/>
              </a:rPr>
              <a:t>En estos sistemas se emplean los vasos comunes tipo “Erlenmeyer” y “Kjeldahl”, con o sin condensadores de reflujo. Cuando la muestra posea elementos volátiles a determinar, es conveniente el empleo de frascos cuello largo a fin de evitar pérdidas. El H2O2 (peróxido de hidrógeno) es un reactivo de fuerte poder oxidante que se emplea comúnmente en combinación con el H2SO4 (Ácido sulfúrico).</a:t>
            </a:r>
          </a:p>
        </p:txBody>
      </p:sp>
      <p:pic>
        <p:nvPicPr>
          <p:cNvPr id="12" name="Imagen 11" descr="abierto1"/>
          <p:cNvPicPr>
            <a:picLocks noChangeAspect="1"/>
          </p:cNvPicPr>
          <p:nvPr/>
        </p:nvPicPr>
        <p:blipFill>
          <a:blip r:embed="rId6"/>
          <a:stretch>
            <a:fillRect/>
          </a:stretch>
        </p:blipFill>
        <p:spPr>
          <a:xfrm>
            <a:off x="6610985" y="1209675"/>
            <a:ext cx="1208405" cy="2150745"/>
          </a:xfrm>
          <a:prstGeom prst="rect">
            <a:avLst/>
          </a:prstGeom>
        </p:spPr>
      </p:pic>
      <p:pic>
        <p:nvPicPr>
          <p:cNvPr id="13" name="Imagen 12" descr="abierto2"/>
          <p:cNvPicPr>
            <a:picLocks noChangeAspect="1"/>
          </p:cNvPicPr>
          <p:nvPr/>
        </p:nvPicPr>
        <p:blipFill>
          <a:blip r:embed="rId7"/>
          <a:stretch>
            <a:fillRect/>
          </a:stretch>
        </p:blipFill>
        <p:spPr>
          <a:xfrm>
            <a:off x="8468995" y="902970"/>
            <a:ext cx="1790700" cy="2457450"/>
          </a:xfrm>
          <a:prstGeom prst="rect">
            <a:avLst/>
          </a:prstGeom>
        </p:spPr>
      </p:pic>
      <p:sp>
        <p:nvSpPr>
          <p:cNvPr id="14" name="Cuadro de texto 13"/>
          <p:cNvSpPr txBox="1"/>
          <p:nvPr/>
        </p:nvSpPr>
        <p:spPr>
          <a:xfrm>
            <a:off x="6091555" y="3254375"/>
            <a:ext cx="2246630" cy="245110"/>
          </a:xfrm>
          <a:prstGeom prst="rect">
            <a:avLst/>
          </a:prstGeom>
          <a:noFill/>
        </p:spPr>
        <p:txBody>
          <a:bodyPr wrap="square" rtlCol="0">
            <a:spAutoFit/>
          </a:bodyPr>
          <a:lstStyle/>
          <a:p>
            <a:pPr algn="ctr"/>
            <a:r>
              <a:rPr lang="es-CO" sz="1000" b="1">
                <a:solidFill>
                  <a:srgbClr val="002060"/>
                </a:solidFill>
                <a:latin typeface="Open Sans" panose="020B0606030504020204" pitchFamily="34" charset="0"/>
                <a:sym typeface="+mn-ea"/>
              </a:rPr>
              <a:t>Tipo Erlenmeyer</a:t>
            </a:r>
          </a:p>
        </p:txBody>
      </p:sp>
      <p:sp>
        <p:nvSpPr>
          <p:cNvPr id="16" name="Cuadro de texto 15"/>
          <p:cNvSpPr txBox="1"/>
          <p:nvPr/>
        </p:nvSpPr>
        <p:spPr>
          <a:xfrm>
            <a:off x="8122285" y="3255645"/>
            <a:ext cx="2246630" cy="245110"/>
          </a:xfrm>
          <a:prstGeom prst="rect">
            <a:avLst/>
          </a:prstGeom>
          <a:noFill/>
        </p:spPr>
        <p:txBody>
          <a:bodyPr wrap="square" rtlCol="0">
            <a:spAutoFit/>
          </a:bodyPr>
          <a:lstStyle/>
          <a:p>
            <a:pPr algn="ctr"/>
            <a:r>
              <a:rPr lang="es-CO" sz="1000" b="1">
                <a:solidFill>
                  <a:srgbClr val="002060"/>
                </a:solidFill>
                <a:latin typeface="Open Sans" panose="020B0606030504020204" pitchFamily="34" charset="0"/>
                <a:sym typeface="+mn-ea"/>
              </a:rPr>
              <a:t>Tipo Kjeldahl</a:t>
            </a:r>
          </a:p>
        </p:txBody>
      </p:sp>
      <p:sp>
        <p:nvSpPr>
          <p:cNvPr id="17" name="Cuadro de texto 16"/>
          <p:cNvSpPr txBox="1"/>
          <p:nvPr/>
        </p:nvSpPr>
        <p:spPr>
          <a:xfrm>
            <a:off x="1630045" y="3500755"/>
            <a:ext cx="8961120" cy="1938020"/>
          </a:xfrm>
          <a:prstGeom prst="rect">
            <a:avLst/>
          </a:prstGeom>
          <a:noFill/>
        </p:spPr>
        <p:txBody>
          <a:bodyPr wrap="square" rtlCol="0">
            <a:spAutoFit/>
          </a:bodyPr>
          <a:lstStyle/>
          <a:p>
            <a:r>
              <a:rPr lang="es-CO" sz="1200" b="1">
                <a:solidFill>
                  <a:srgbClr val="203864"/>
                </a:solidFill>
                <a:latin typeface="Open Sans" panose="020B0606030504020204" pitchFamily="34" charset="0"/>
                <a:sym typeface="+mn-ea"/>
              </a:rPr>
              <a:t>Sistemas Cerrados</a:t>
            </a:r>
          </a:p>
          <a:p>
            <a:r>
              <a:rPr lang="es-CO" sz="1200">
                <a:solidFill>
                  <a:schemeClr val="bg2">
                    <a:lumMod val="25000"/>
                  </a:schemeClr>
                </a:solidFill>
                <a:latin typeface="Open Sans" panose="020B0606030504020204" pitchFamily="34" charset="0"/>
                <a:sym typeface="+mn-ea"/>
              </a:rPr>
              <a:t> </a:t>
            </a:r>
          </a:p>
          <a:p>
            <a:r>
              <a:rPr lang="es-CO" sz="1200">
                <a:solidFill>
                  <a:schemeClr val="bg2">
                    <a:lumMod val="25000"/>
                  </a:schemeClr>
                </a:solidFill>
                <a:latin typeface="Open Sans" panose="020B0606030504020204" pitchFamily="34" charset="0"/>
                <a:sym typeface="+mn-ea"/>
              </a:rPr>
              <a:t>En los sistemas cerrados, la cantidad de muestra que se emplea habitualmente es de 500 mg, los ácidos utilizados se pueden calentar a temperaturas mayores, incrementando así el poder oxidante. Sin embargo, es limitado por la cantidad de muestra que puede utilizarse, puesto que hay una liberación importante de gases con un incremento de la presión. </a:t>
            </a:r>
          </a:p>
          <a:p>
            <a:r>
              <a:rPr lang="es-CO" sz="1200">
                <a:solidFill>
                  <a:schemeClr val="bg2">
                    <a:lumMod val="25000"/>
                  </a:schemeClr>
                </a:solidFill>
                <a:latin typeface="Open Sans" panose="020B0606030504020204" pitchFamily="34" charset="0"/>
                <a:sym typeface="+mn-ea"/>
              </a:rPr>
              <a:t>En algunos casos se puede hacer una predigestión en la misma bomba con lo que se produce la destrucción de gran parte del material orgánico, esto a su vez, permite incrementar la cantidad de muestra. Un aspecto importante de la digestión en sistemas cerrados es que se pueden determinar aquellos elementos volátiles, los que bajo otras circunstancias pueden perderse.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5668010" y="2887345"/>
            <a:ext cx="6080760" cy="3194685"/>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6" name="CuadroTexto 15"/>
          <p:cNvSpPr txBox="1"/>
          <p:nvPr/>
        </p:nvSpPr>
        <p:spPr>
          <a:xfrm>
            <a:off x="5981065" y="3024505"/>
            <a:ext cx="5533390" cy="2461260"/>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sym typeface="+mn-ea"/>
              </a:rPr>
              <a:t>Contenido temático:</a:t>
            </a:r>
          </a:p>
          <a:p>
            <a:endParaRPr lang="es-ES" sz="1400" b="1" dirty="0">
              <a:solidFill>
                <a:srgbClr val="1A3255"/>
              </a:solidFill>
              <a:latin typeface="Open Sans" panose="020B0606030504020204" pitchFamily="34" charset="0"/>
            </a:endParaRPr>
          </a:p>
          <a:p>
            <a:r>
              <a:rPr lang="es-CO" altLang="es-ES" sz="1400" dirty="0" err="1">
                <a:solidFill>
                  <a:schemeClr val="bg2">
                    <a:lumMod val="25000"/>
                  </a:schemeClr>
                </a:solidFill>
                <a:latin typeface="Open Sans" panose="020B0606030504020204" pitchFamily="34" charset="0"/>
                <a:sym typeface="+mn-ea"/>
              </a:rPr>
              <a:t>1. Etapas del tratamiento de una muestra.</a:t>
            </a:r>
            <a:endParaRPr lang="es-CO" altLang="es-ES" sz="1400" dirty="0" err="1">
              <a:solidFill>
                <a:schemeClr val="bg2">
                  <a:lumMod val="25000"/>
                </a:schemeClr>
              </a:solidFill>
              <a:latin typeface="Open Sans" panose="020B0606030504020204" pitchFamily="34" charset="0"/>
            </a:endParaRPr>
          </a:p>
          <a:p>
            <a:r>
              <a:rPr lang="es-CO" altLang="es-ES" sz="1400" dirty="0" err="1">
                <a:solidFill>
                  <a:schemeClr val="bg2">
                    <a:lumMod val="25000"/>
                  </a:schemeClr>
                </a:solidFill>
                <a:latin typeface="Open Sans" panose="020B0606030504020204" pitchFamily="34" charset="0"/>
                <a:sym typeface="+mn-ea"/>
              </a:rPr>
              <a:t>2. Validación de muestras.</a:t>
            </a:r>
            <a:endParaRPr lang="es-CO" altLang="es-ES" sz="1400" dirty="0" err="1">
              <a:solidFill>
                <a:schemeClr val="bg2">
                  <a:lumMod val="25000"/>
                </a:schemeClr>
              </a:solidFill>
              <a:latin typeface="Open Sans" panose="020B0606030504020204" pitchFamily="34" charset="0"/>
            </a:endParaRPr>
          </a:p>
          <a:p>
            <a:r>
              <a:rPr lang="es-CO" altLang="es-ES" sz="1400" dirty="0" err="1">
                <a:solidFill>
                  <a:schemeClr val="bg2">
                    <a:lumMod val="25000"/>
                  </a:schemeClr>
                </a:solidFill>
                <a:latin typeface="Open Sans" panose="020B0606030504020204" pitchFamily="34" charset="0"/>
                <a:sym typeface="+mn-ea"/>
              </a:rPr>
              <a:t>3. Criterios de almacenamiento.</a:t>
            </a:r>
            <a:endParaRPr lang="es-CO" altLang="es-ES" sz="1400" dirty="0" err="1">
              <a:solidFill>
                <a:schemeClr val="bg2">
                  <a:lumMod val="25000"/>
                </a:schemeClr>
              </a:solidFill>
              <a:latin typeface="Open Sans" panose="020B0606030504020204" pitchFamily="34" charset="0"/>
            </a:endParaRPr>
          </a:p>
          <a:p>
            <a:r>
              <a:rPr lang="es-CO" altLang="es-ES" sz="1400" dirty="0" err="1">
                <a:solidFill>
                  <a:schemeClr val="bg2">
                    <a:lumMod val="25000"/>
                  </a:schemeClr>
                </a:solidFill>
                <a:latin typeface="Open Sans" panose="020B0606030504020204" pitchFamily="34" charset="0"/>
                <a:sym typeface="+mn-ea"/>
              </a:rPr>
              <a:t>4. Características de las operaciones preliminares</a:t>
            </a:r>
            <a:r>
              <a:rPr lang="es-CO" altLang="es-ES" sz="1400" dirty="0" err="1">
                <a:solidFill>
                  <a:srgbClr val="1A3255"/>
                </a:solidFill>
                <a:latin typeface="Open Sans" panose="020B0606030504020204" pitchFamily="34" charset="0"/>
                <a:sym typeface="+mn-ea"/>
              </a:rPr>
              <a:t>.</a:t>
            </a:r>
            <a:endParaRPr lang="es-CO" altLang="es-ES" sz="1400" dirty="0">
              <a:solidFill>
                <a:srgbClr val="1A3255"/>
              </a:solidFill>
              <a:latin typeface="Open Sans" panose="020B0606030504020204" pitchFamily="34" charset="0"/>
            </a:endParaRPr>
          </a:p>
          <a:p>
            <a:endParaRPr lang="es-CO" altLang="es-ES" sz="1400" dirty="0">
              <a:solidFill>
                <a:srgbClr val="1A3255"/>
              </a:solidFill>
              <a:latin typeface="Open Sans" panose="020B0606030504020204" pitchFamily="34" charset="0"/>
            </a:endParaRPr>
          </a:p>
          <a:p>
            <a:endParaRPr lang="es-CO" altLang="es-ES" sz="1400" dirty="0">
              <a:solidFill>
                <a:srgbClr val="1A3255"/>
              </a:solidFill>
              <a:latin typeface="Open Sans" panose="020B0606030504020204" pitchFamily="34" charset="0"/>
            </a:endParaRPr>
          </a:p>
          <a:p>
            <a:endParaRPr lang="es-CO" altLang="es-ES" sz="1400" dirty="0" err="1">
              <a:solidFill>
                <a:srgbClr val="1A3255"/>
              </a:solidFill>
              <a:latin typeface="Open Sans" panose="020B0606030504020204" pitchFamily="34" charset="0"/>
            </a:endParaRPr>
          </a:p>
          <a:p>
            <a:endParaRPr lang="es-CO" altLang="es-ES" sz="1400" dirty="0" err="1">
              <a:solidFill>
                <a:srgbClr val="1A3255"/>
              </a:solidFill>
              <a:latin typeface="Open Sans" panose="020B0606030504020204" pitchFamily="34" charset="0"/>
            </a:endParaRPr>
          </a:p>
          <a:p>
            <a:endParaRPr lang="es-CO" altLang="es-ES" sz="1400" dirty="0" err="1">
              <a:solidFill>
                <a:srgbClr val="1A3255"/>
              </a:solidFill>
              <a:latin typeface="Open Sans" panose="020B0606030504020204" pitchFamily="34" charset="0"/>
            </a:endParaRPr>
          </a:p>
        </p:txBody>
      </p:sp>
      <p:pic>
        <p:nvPicPr>
          <p:cNvPr id="4" name="Imagen 3" descr="Icono&#10;&#10;Descripción generada automáticamen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3350" y="1964443"/>
            <a:ext cx="530557" cy="658918"/>
          </a:xfrm>
          <a:prstGeom prst="rect">
            <a:avLst/>
          </a:prstGeom>
        </p:spPr>
      </p:pic>
      <p:grpSp>
        <p:nvGrpSpPr>
          <p:cNvPr id="10" name="Grupo 9"/>
          <p:cNvGrpSpPr/>
          <p:nvPr/>
        </p:nvGrpSpPr>
        <p:grpSpPr>
          <a:xfrm>
            <a:off x="6458340" y="1620577"/>
            <a:ext cx="1383741" cy="372489"/>
            <a:chOff x="4042" y="3636"/>
            <a:chExt cx="2925" cy="565"/>
          </a:xfrm>
        </p:grpSpPr>
        <p:cxnSp>
          <p:nvCxnSpPr>
            <p:cNvPr id="11" name="Conector recto 10"/>
            <p:cNvCxnSpPr/>
            <p:nvPr/>
          </p:nvCxnSpPr>
          <p:spPr>
            <a:xfrm flipV="1">
              <a:off x="4052" y="3636"/>
              <a:ext cx="2" cy="565"/>
            </a:xfrm>
            <a:prstGeom prst="line">
              <a:avLst/>
            </a:prstGeom>
          </p:spPr>
          <p:style>
            <a:lnRef idx="3">
              <a:schemeClr val="accent1"/>
            </a:lnRef>
            <a:fillRef idx="0">
              <a:schemeClr val="accent1"/>
            </a:fillRef>
            <a:effectRef idx="2">
              <a:schemeClr val="accent1"/>
            </a:effectRef>
            <a:fontRef idx="minor">
              <a:schemeClr val="tx1"/>
            </a:fontRef>
          </p:style>
        </p:cxnSp>
        <p:cxnSp>
          <p:nvCxnSpPr>
            <p:cNvPr id="2" name="Conector recto 1"/>
            <p:cNvCxnSpPr/>
            <p:nvPr/>
          </p:nvCxnSpPr>
          <p:spPr>
            <a:xfrm>
              <a:off x="4042" y="3636"/>
              <a:ext cx="29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Conector recto 7"/>
            <p:cNvCxnSpPr/>
            <p:nvPr/>
          </p:nvCxnSpPr>
          <p:spPr>
            <a:xfrm>
              <a:off x="6952" y="3636"/>
              <a:ext cx="0" cy="540"/>
            </a:xfrm>
            <a:prstGeom prst="line">
              <a:avLst/>
            </a:prstGeom>
          </p:spPr>
          <p:style>
            <a:lnRef idx="3">
              <a:schemeClr val="accent1"/>
            </a:lnRef>
            <a:fillRef idx="0">
              <a:schemeClr val="accent1"/>
            </a:fillRef>
            <a:effectRef idx="2">
              <a:schemeClr val="accent1"/>
            </a:effectRef>
            <a:fontRef idx="minor">
              <a:schemeClr val="tx1"/>
            </a:fontRef>
          </p:style>
        </p:cxnSp>
      </p:grpSp>
      <p:sp>
        <p:nvSpPr>
          <p:cNvPr id="30" name="CuadroTexto 29"/>
          <p:cNvSpPr txBox="1"/>
          <p:nvPr/>
        </p:nvSpPr>
        <p:spPr>
          <a:xfrm>
            <a:off x="8066769" y="1675932"/>
            <a:ext cx="1965983"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Contenido temático</a:t>
            </a:r>
          </a:p>
        </p:txBody>
      </p:sp>
      <p:sp>
        <p:nvSpPr>
          <p:cNvPr id="35" name="CuadroTexto 34"/>
          <p:cNvSpPr txBox="1"/>
          <p:nvPr/>
        </p:nvSpPr>
        <p:spPr>
          <a:xfrm>
            <a:off x="10313461" y="1685289"/>
            <a:ext cx="1272990"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Metodología</a:t>
            </a:r>
          </a:p>
        </p:txBody>
      </p:sp>
      <p:pic>
        <p:nvPicPr>
          <p:cNvPr id="17" name="Imagen 16" descr="Imagen que contiene Gráfico de embudo&#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18" name="Imagen 17" descr="Icono&#10;&#10;Descripción generada automáticament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7" name="Imagen 36" descr="Icono&#10;&#10;Descripción generada automáticament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sp>
        <p:nvSpPr>
          <p:cNvPr id="25" name="CuadroTexto 24"/>
          <p:cNvSpPr txBox="1"/>
          <p:nvPr/>
        </p:nvSpPr>
        <p:spPr>
          <a:xfrm>
            <a:off x="6701552" y="1675931"/>
            <a:ext cx="1056573" cy="306705"/>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Objetivo</a:t>
            </a:r>
            <a:r>
              <a:rPr lang="es-CO" altLang="es-ES" sz="1400" b="1" dirty="0">
                <a:solidFill>
                  <a:srgbClr val="1A3255"/>
                </a:solidFill>
                <a:latin typeface="Open Sans" panose="020B0606030504020204" pitchFamily="34" charset="0"/>
              </a:rPr>
              <a:t>s</a:t>
            </a:r>
          </a:p>
        </p:txBody>
      </p:sp>
      <p:grpSp>
        <p:nvGrpSpPr>
          <p:cNvPr id="26" name="Grupo 25"/>
          <p:cNvGrpSpPr/>
          <p:nvPr/>
        </p:nvGrpSpPr>
        <p:grpSpPr>
          <a:xfrm>
            <a:off x="7967252" y="1620577"/>
            <a:ext cx="2076147" cy="372489"/>
            <a:chOff x="4042" y="3636"/>
            <a:chExt cx="2925" cy="565"/>
          </a:xfrm>
        </p:grpSpPr>
        <p:cxnSp>
          <p:nvCxnSpPr>
            <p:cNvPr id="27" name="Conector recto 26"/>
            <p:cNvCxnSpPr/>
            <p:nvPr/>
          </p:nvCxnSpPr>
          <p:spPr>
            <a:xfrm flipV="1">
              <a:off x="4052" y="3636"/>
              <a:ext cx="2" cy="565"/>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Conector recto 27"/>
            <p:cNvCxnSpPr/>
            <p:nvPr/>
          </p:nvCxnSpPr>
          <p:spPr>
            <a:xfrm>
              <a:off x="4042" y="3636"/>
              <a:ext cx="29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ector recto 28"/>
            <p:cNvCxnSpPr/>
            <p:nvPr/>
          </p:nvCxnSpPr>
          <p:spPr>
            <a:xfrm>
              <a:off x="6952" y="3636"/>
              <a:ext cx="0" cy="54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31" name="Grupo 30"/>
          <p:cNvGrpSpPr/>
          <p:nvPr/>
        </p:nvGrpSpPr>
        <p:grpSpPr>
          <a:xfrm>
            <a:off x="10164508" y="1608737"/>
            <a:ext cx="1570897" cy="372489"/>
            <a:chOff x="4042" y="3636"/>
            <a:chExt cx="2925" cy="565"/>
          </a:xfrm>
        </p:grpSpPr>
        <p:cxnSp>
          <p:nvCxnSpPr>
            <p:cNvPr id="32" name="Conector recto 31"/>
            <p:cNvCxnSpPr/>
            <p:nvPr/>
          </p:nvCxnSpPr>
          <p:spPr>
            <a:xfrm flipV="1">
              <a:off x="4052" y="3636"/>
              <a:ext cx="2" cy="565"/>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Conector recto 32"/>
            <p:cNvCxnSpPr/>
            <p:nvPr/>
          </p:nvCxnSpPr>
          <p:spPr>
            <a:xfrm>
              <a:off x="4042" y="3636"/>
              <a:ext cx="29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Conector recto 33"/>
            <p:cNvCxnSpPr/>
            <p:nvPr/>
          </p:nvCxnSpPr>
          <p:spPr>
            <a:xfrm>
              <a:off x="6952" y="3636"/>
              <a:ext cx="0" cy="540"/>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5" name="Imagen 4" descr="profesor-estudiante"/>
          <p:cNvPicPr>
            <a:picLocks noChangeAspect="1"/>
          </p:cNvPicPr>
          <p:nvPr/>
        </p:nvPicPr>
        <p:blipFill>
          <a:blip r:embed="rId6"/>
          <a:stretch>
            <a:fillRect/>
          </a:stretch>
        </p:blipFill>
        <p:spPr>
          <a:xfrm>
            <a:off x="-233045" y="1497330"/>
            <a:ext cx="5789295" cy="45942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533140" y="5012055"/>
            <a:ext cx="585470" cy="585470"/>
          </a:xfrm>
          <a:prstGeom prst="rect">
            <a:avLst/>
          </a:prstGeom>
        </p:spPr>
      </p:pic>
      <p:pic>
        <p:nvPicPr>
          <p:cNvPr id="12" name="Imagen 11" descr="tecnicas"/>
          <p:cNvPicPr>
            <a:picLocks noChangeAspect="1"/>
          </p:cNvPicPr>
          <p:nvPr/>
        </p:nvPicPr>
        <p:blipFill>
          <a:blip r:embed="rId7"/>
          <a:stretch>
            <a:fillRect/>
          </a:stretch>
        </p:blipFill>
        <p:spPr>
          <a:xfrm>
            <a:off x="8346440" y="3078480"/>
            <a:ext cx="2223135" cy="2326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183005" y="737870"/>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0" name="Cuadro de texto 9"/>
          <p:cNvSpPr txBox="1"/>
          <p:nvPr/>
        </p:nvSpPr>
        <p:spPr>
          <a:xfrm>
            <a:off x="1630045" y="1321435"/>
            <a:ext cx="924750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materia orgánica se reconoce por la carbonización que experimenta la muestra sólida o el residuo de una cuidadosa evaporación, que queda si la muestra es una solución al calentar fuertemente. El residuo carbonoso de materia orgánica es insoluble en HCl (ácido clorhídrico) o HNO3 (Ácido nítrico) distinguiéndose así de algunos óxidos de metales pesados que son de color oscuro y que son solubles en dichos ácidos. En la eliminación de la mataria orgánica debes tener en cuenta:</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2" name="Triángulo rectángulo 11"/>
          <p:cNvSpPr/>
          <p:nvPr/>
        </p:nvSpPr>
        <p:spPr>
          <a:xfrm rot="13440000">
            <a:off x="9318625" y="3795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15"/>
          <p:cNvSpPr/>
          <p:nvPr/>
        </p:nvSpPr>
        <p:spPr>
          <a:xfrm>
            <a:off x="5315510" y="2605103"/>
            <a:ext cx="1561465"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Evitar pérdidas</a:t>
            </a:r>
          </a:p>
        </p:txBody>
      </p:sp>
      <p:sp>
        <p:nvSpPr>
          <p:cNvPr id="17" name="Cuadro de texto 16"/>
          <p:cNvSpPr txBox="1"/>
          <p:nvPr/>
        </p:nvSpPr>
        <p:spPr>
          <a:xfrm>
            <a:off x="3176905" y="3009900"/>
            <a:ext cx="4719955"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Generalmente en toda materia viva hay cloruros, y estos con los metales reducidos como arsénico y mercurio forman compuestos volátiles, entonces todo procedimiento que tienda a favorecer la eliminación de cloruros volátiles modificará la composición de la muestra. Puede haber pérdidas por arrastre mecánico si se producen proyecciones se pierde material. Puede haber pérdidas por adsorción, ya sea a las paredes del recipiente o cuando se forma carbón durante el proceso. La mineralización debe ser en lo posible rápida.</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pic>
        <p:nvPicPr>
          <p:cNvPr id="18" name="Imagen 17" descr="numeral1"/>
          <p:cNvPicPr>
            <a:picLocks noChangeAspect="1"/>
          </p:cNvPicPr>
          <p:nvPr/>
        </p:nvPicPr>
        <p:blipFill>
          <a:blip r:embed="rId6"/>
          <a:stretch>
            <a:fillRect/>
          </a:stretch>
        </p:blipFill>
        <p:spPr>
          <a:xfrm>
            <a:off x="7896860" y="2989580"/>
            <a:ext cx="1466850" cy="1905000"/>
          </a:xfrm>
          <a:prstGeom prst="rect">
            <a:avLst/>
          </a:prstGeom>
        </p:spPr>
      </p:pic>
      <p:sp>
        <p:nvSpPr>
          <p:cNvPr id="13" name="Rectángulo redondeado 12"/>
          <p:cNvSpPr/>
          <p:nvPr/>
        </p:nvSpPr>
        <p:spPr>
          <a:xfrm>
            <a:off x="2569210" y="2486660"/>
            <a:ext cx="7281545" cy="274129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363710" y="3778885"/>
            <a:ext cx="585470" cy="5854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183005" y="737870"/>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0" name="Cuadro de texto 9"/>
          <p:cNvSpPr txBox="1"/>
          <p:nvPr/>
        </p:nvSpPr>
        <p:spPr>
          <a:xfrm>
            <a:off x="1630045" y="1321435"/>
            <a:ext cx="924750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materia orgánica se reconoce por la carbonización que experimenta la muestra sólida o el residuo de una cuidadosa evaporación, que queda si la muestra es una solución al calentar fuertemente. El residuo carbonoso de materia orgánica es insoluble en HCl (ácido clorhídrico) o HNO3 (Ácido nítrico) distinguiéndose así de algunos óxidos de metales pesados que son de color oscuro y que son solubles en dichos ácidos. En la eliminación de la mataria orgánica debes tener en cuenta:</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2" name="Triángulo rectángulo 11"/>
          <p:cNvSpPr/>
          <p:nvPr/>
        </p:nvSpPr>
        <p:spPr>
          <a:xfrm rot="13440000">
            <a:off x="9318625" y="3795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15"/>
          <p:cNvSpPr/>
          <p:nvPr/>
        </p:nvSpPr>
        <p:spPr>
          <a:xfrm>
            <a:off x="4416985" y="2652093"/>
            <a:ext cx="3629025"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Evitar contaminación por los reactivos</a:t>
            </a:r>
          </a:p>
        </p:txBody>
      </p:sp>
      <p:sp>
        <p:nvSpPr>
          <p:cNvPr id="17" name="Cuadro de texto 16"/>
          <p:cNvSpPr txBox="1"/>
          <p:nvPr/>
        </p:nvSpPr>
        <p:spPr>
          <a:xfrm>
            <a:off x="3176905" y="3436620"/>
            <a:ext cx="471995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mayoría de los reactivos que se utilizan en el laboratorio contienen cierta cantidad de metales pesados, aún los de grado reactivo. Por eso es necesario hacer un blanco.</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sp>
        <p:nvSpPr>
          <p:cNvPr id="13" name="Rectángulo redondeado 12"/>
          <p:cNvSpPr/>
          <p:nvPr/>
        </p:nvSpPr>
        <p:spPr>
          <a:xfrm>
            <a:off x="2569210" y="2486660"/>
            <a:ext cx="7281545" cy="274129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363710" y="3778885"/>
            <a:ext cx="585470" cy="585470"/>
          </a:xfrm>
          <a:prstGeom prst="rect">
            <a:avLst/>
          </a:prstGeom>
        </p:spPr>
      </p:pic>
      <p:sp>
        <p:nvSpPr>
          <p:cNvPr id="19" name="Triángulo rectángulo 18"/>
          <p:cNvSpPr/>
          <p:nvPr/>
        </p:nvSpPr>
        <p:spPr>
          <a:xfrm rot="2700000">
            <a:off x="2696845" y="374332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0" name="Imagen 19" descr="numeral2"/>
          <p:cNvPicPr>
            <a:picLocks noChangeAspect="1"/>
          </p:cNvPicPr>
          <p:nvPr/>
        </p:nvPicPr>
        <p:blipFill>
          <a:blip r:embed="rId8"/>
          <a:stretch>
            <a:fillRect/>
          </a:stretch>
        </p:blipFill>
        <p:spPr>
          <a:xfrm>
            <a:off x="7769225" y="3041650"/>
            <a:ext cx="1466850" cy="1905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183005" y="737870"/>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0" name="Cuadro de texto 9"/>
          <p:cNvSpPr txBox="1"/>
          <p:nvPr/>
        </p:nvSpPr>
        <p:spPr>
          <a:xfrm>
            <a:off x="1630045" y="1321435"/>
            <a:ext cx="924750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materia orgánica se reconoce por la carbonización que experimenta la muestra sólida o el residuo de una cuidadosa evaporación, que queda si la muestra es una solución al calentar fuertemente. El residuo carbonoso de materia orgánica es insoluble en HCl (ácido clorhídrico) o HNO3 (Ácido nítrico) distinguiéndose así de algunos óxidos de metales pesados que son de color oscuro y que son solubles en dichos ácidos. En la eliminación de la mataria orgánica debes tener en cuenta:</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2" name="Triángulo rectángulo 11"/>
          <p:cNvSpPr/>
          <p:nvPr/>
        </p:nvSpPr>
        <p:spPr>
          <a:xfrm rot="13440000">
            <a:off x="9318625" y="3795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15"/>
          <p:cNvSpPr/>
          <p:nvPr/>
        </p:nvSpPr>
        <p:spPr>
          <a:xfrm>
            <a:off x="3835325" y="2682573"/>
            <a:ext cx="4705985"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Los equipos de vidrio no deben ceder componentes</a:t>
            </a:r>
          </a:p>
        </p:txBody>
      </p:sp>
      <p:sp>
        <p:nvSpPr>
          <p:cNvPr id="17" name="Cuadro de texto 16"/>
          <p:cNvSpPr txBox="1"/>
          <p:nvPr/>
        </p:nvSpPr>
        <p:spPr>
          <a:xfrm>
            <a:off x="3176905" y="3436620"/>
            <a:ext cx="471995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que más se utilizan son los de vidrio tipo pirex (boro silicato), perfectamente lavado con ácido nítrico y enjuagado con agua bidestilada hasta eliminar todo el ácido.</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sp>
        <p:nvSpPr>
          <p:cNvPr id="13" name="Rectángulo redondeado 12"/>
          <p:cNvSpPr/>
          <p:nvPr/>
        </p:nvSpPr>
        <p:spPr>
          <a:xfrm>
            <a:off x="2569210" y="2486660"/>
            <a:ext cx="7281545" cy="274129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363710" y="3778885"/>
            <a:ext cx="585470" cy="585470"/>
          </a:xfrm>
          <a:prstGeom prst="rect">
            <a:avLst/>
          </a:prstGeom>
        </p:spPr>
      </p:pic>
      <p:sp>
        <p:nvSpPr>
          <p:cNvPr id="19" name="Triángulo rectángulo 18"/>
          <p:cNvSpPr/>
          <p:nvPr/>
        </p:nvSpPr>
        <p:spPr>
          <a:xfrm rot="2700000">
            <a:off x="2696845" y="374332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8" name="Imagen 17" descr="numeral3"/>
          <p:cNvPicPr>
            <a:picLocks noChangeAspect="1"/>
          </p:cNvPicPr>
          <p:nvPr/>
        </p:nvPicPr>
        <p:blipFill>
          <a:blip r:embed="rId8"/>
          <a:stretch>
            <a:fillRect/>
          </a:stretch>
        </p:blipFill>
        <p:spPr>
          <a:xfrm>
            <a:off x="7769225" y="3078480"/>
            <a:ext cx="1466850" cy="1905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183005" y="737870"/>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0" name="Cuadro de texto 9"/>
          <p:cNvSpPr txBox="1"/>
          <p:nvPr/>
        </p:nvSpPr>
        <p:spPr>
          <a:xfrm>
            <a:off x="1630045" y="1321435"/>
            <a:ext cx="924750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materia orgánica se reconoce por la carbonización que experimenta la muestra sólida o el residuo de una cuidadosa evaporación, que queda si la muestra es una solución al calentar fuertemente. El residuo carbonoso de materia orgánica es insoluble en HCl (ácido clorhídrico) o HNO3 (Ácido nítrico) distinguiéndose así de algunos óxidos de metales pesados que son de color oscuro y que son solubles en dichos ácidos. En la eliminación de la mataria orgánica debes tener en cuenta:</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6" name="Rectángulo 15"/>
          <p:cNvSpPr/>
          <p:nvPr/>
        </p:nvSpPr>
        <p:spPr>
          <a:xfrm>
            <a:off x="5315510" y="2727658"/>
            <a:ext cx="1561465"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Recomendación</a:t>
            </a:r>
          </a:p>
        </p:txBody>
      </p:sp>
      <p:sp>
        <p:nvSpPr>
          <p:cNvPr id="17" name="Cuadro de texto 16"/>
          <p:cNvSpPr txBox="1"/>
          <p:nvPr/>
        </p:nvSpPr>
        <p:spPr>
          <a:xfrm>
            <a:off x="3176905" y="3233420"/>
            <a:ext cx="4719955" cy="175323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En el análisis de trazas de elementos, es sumamente importante correr un blanco en cada serie de determinaciones. La cantidad detectable es muchas veces alcanzada por la concentración de estos elementos en los reactivos, y por los niveles de contaminación en el ambiente del laboratorio. Para mantener los blancos bajos podría ser necesario el uso de ácidos especialmente purificados y agua bidestilada o desionizada.</a:t>
            </a:r>
          </a:p>
          <a:p>
            <a:endParaRPr lang="es-CO" sz="1200">
              <a:solidFill>
                <a:schemeClr val="bg2">
                  <a:lumMod val="25000"/>
                </a:schemeClr>
              </a:solidFill>
              <a:latin typeface="Open Sans" panose="020B0606030504020204" pitchFamily="34" charset="0"/>
              <a:sym typeface="+mn-ea"/>
            </a:endParaRPr>
          </a:p>
        </p:txBody>
      </p:sp>
      <p:sp>
        <p:nvSpPr>
          <p:cNvPr id="13" name="Rectángulo redondeado 12"/>
          <p:cNvSpPr/>
          <p:nvPr/>
        </p:nvSpPr>
        <p:spPr>
          <a:xfrm>
            <a:off x="2569210" y="2486660"/>
            <a:ext cx="7281545" cy="274129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366375" y="1014730"/>
            <a:ext cx="585470" cy="585470"/>
          </a:xfrm>
          <a:prstGeom prst="rect">
            <a:avLst/>
          </a:prstGeom>
        </p:spPr>
      </p:pic>
      <p:sp>
        <p:nvSpPr>
          <p:cNvPr id="19" name="Triángulo rectángulo 18"/>
          <p:cNvSpPr/>
          <p:nvPr/>
        </p:nvSpPr>
        <p:spPr>
          <a:xfrm rot="2700000">
            <a:off x="2696845" y="374332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0" name="Imagen 19" descr="numeral4"/>
          <p:cNvPicPr>
            <a:picLocks noChangeAspect="1"/>
          </p:cNvPicPr>
          <p:nvPr/>
        </p:nvPicPr>
        <p:blipFill>
          <a:blip r:embed="rId8"/>
          <a:stretch>
            <a:fillRect/>
          </a:stretch>
        </p:blipFill>
        <p:spPr>
          <a:xfrm>
            <a:off x="7896860" y="2989580"/>
            <a:ext cx="1466850" cy="1905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30390" y="5012055"/>
            <a:ext cx="585470" cy="585470"/>
          </a:xfrm>
          <a:prstGeom prst="rect">
            <a:avLst/>
          </a:prstGeom>
        </p:spPr>
      </p:pic>
      <p:pic>
        <p:nvPicPr>
          <p:cNvPr id="12" name="Imagen 11" descr="tecnicas"/>
          <p:cNvPicPr>
            <a:picLocks noChangeAspect="1"/>
          </p:cNvPicPr>
          <p:nvPr/>
        </p:nvPicPr>
        <p:blipFill>
          <a:blip r:embed="rId7"/>
          <a:stretch>
            <a:fillRect/>
          </a:stretch>
        </p:blipFill>
        <p:spPr>
          <a:xfrm>
            <a:off x="8346440" y="3078480"/>
            <a:ext cx="2223135" cy="23266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183005" y="737870"/>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2" name="Triángulo rectángulo 11"/>
          <p:cNvSpPr/>
          <p:nvPr/>
        </p:nvSpPr>
        <p:spPr>
          <a:xfrm rot="13440000">
            <a:off x="9318625" y="3287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15"/>
          <p:cNvSpPr/>
          <p:nvPr/>
        </p:nvSpPr>
        <p:spPr>
          <a:xfrm>
            <a:off x="5315510" y="1853263"/>
            <a:ext cx="133223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Ácido nítrico</a:t>
            </a:r>
          </a:p>
        </p:txBody>
      </p:sp>
      <p:sp>
        <p:nvSpPr>
          <p:cNvPr id="17" name="Cuadro de texto 16"/>
          <p:cNvSpPr txBox="1"/>
          <p:nvPr/>
        </p:nvSpPr>
        <p:spPr>
          <a:xfrm>
            <a:off x="3176905" y="2268220"/>
            <a:ext cx="3980815"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ácido nítrico por sí mismo es adecuado para descomponer muestras orgánicas. Puede emplearse en muestras de orina (ácido nítrico hirviente), muestras de hígado y suero (tratamientos repetidos con ácido nítrico fumante). Sin embargo, el ácido nítrico es comúnmente usado con ácido perclórico para oxidar la materia orgánica en la mayoría de las muestras.</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sp>
        <p:nvSpPr>
          <p:cNvPr id="13" name="Rectángulo redondeado 12"/>
          <p:cNvSpPr/>
          <p:nvPr/>
        </p:nvSpPr>
        <p:spPr>
          <a:xfrm>
            <a:off x="2569210" y="1734820"/>
            <a:ext cx="7281545" cy="342963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363710" y="3270885"/>
            <a:ext cx="585470" cy="585470"/>
          </a:xfrm>
          <a:prstGeom prst="rect">
            <a:avLst/>
          </a:prstGeom>
        </p:spPr>
      </p:pic>
      <p:sp>
        <p:nvSpPr>
          <p:cNvPr id="19" name="Rectángulo 18"/>
          <p:cNvSpPr/>
          <p:nvPr/>
        </p:nvSpPr>
        <p:spPr>
          <a:xfrm>
            <a:off x="2966010" y="1166828"/>
            <a:ext cx="625983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Propiedades de los ácidos en la descomposición de materia orgánica</a:t>
            </a:r>
          </a:p>
        </p:txBody>
      </p:sp>
      <p:pic>
        <p:nvPicPr>
          <p:cNvPr id="20" name="Imagen 19" descr="acido_nitrico"/>
          <p:cNvPicPr>
            <a:picLocks noChangeAspect="1"/>
          </p:cNvPicPr>
          <p:nvPr/>
        </p:nvPicPr>
        <p:blipFill>
          <a:blip r:embed="rId8"/>
          <a:stretch>
            <a:fillRect/>
          </a:stretch>
        </p:blipFill>
        <p:spPr>
          <a:xfrm>
            <a:off x="7500620" y="2304415"/>
            <a:ext cx="1627505" cy="22485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204595" y="737870"/>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2" name="Triángulo rectángulo 11"/>
          <p:cNvSpPr/>
          <p:nvPr/>
        </p:nvSpPr>
        <p:spPr>
          <a:xfrm rot="13440000">
            <a:off x="9318625" y="3287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15"/>
          <p:cNvSpPr/>
          <p:nvPr/>
        </p:nvSpPr>
        <p:spPr>
          <a:xfrm>
            <a:off x="5286935" y="1842468"/>
            <a:ext cx="161798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Ácido perclórico</a:t>
            </a:r>
          </a:p>
        </p:txBody>
      </p:sp>
      <p:sp>
        <p:nvSpPr>
          <p:cNvPr id="17" name="Cuadro de texto 16"/>
          <p:cNvSpPr txBox="1"/>
          <p:nvPr/>
        </p:nvSpPr>
        <p:spPr>
          <a:xfrm>
            <a:off x="3176905" y="2268220"/>
            <a:ext cx="3980815" cy="175323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Caliente y concentrado es agente oxidante extremadamente fuerte. Si se usa solo para oxidar materia orgánica pueden ocurrir violentas explosiones. Toda descomposición con ácido perclórico debe hacerse con una mezcla de ácido nítrico y ácido perclórico, con ácido nítrico en exceso (3 a 5 partes de nítrico por cada parte de perclórico).</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sp>
        <p:nvSpPr>
          <p:cNvPr id="13" name="Rectángulo redondeado 12"/>
          <p:cNvSpPr/>
          <p:nvPr/>
        </p:nvSpPr>
        <p:spPr>
          <a:xfrm>
            <a:off x="2569210" y="1734820"/>
            <a:ext cx="7281545" cy="342963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363710" y="3270885"/>
            <a:ext cx="585470" cy="585470"/>
          </a:xfrm>
          <a:prstGeom prst="rect">
            <a:avLst/>
          </a:prstGeom>
        </p:spPr>
      </p:pic>
      <p:sp>
        <p:nvSpPr>
          <p:cNvPr id="19" name="Rectángulo 18"/>
          <p:cNvSpPr/>
          <p:nvPr/>
        </p:nvSpPr>
        <p:spPr>
          <a:xfrm>
            <a:off x="2966010" y="1166828"/>
            <a:ext cx="625983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Propiedades de los ácidos en la descomposición de materia orgánica</a:t>
            </a:r>
          </a:p>
        </p:txBody>
      </p:sp>
      <p:sp>
        <p:nvSpPr>
          <p:cNvPr id="10" name="Triángulo rectángulo 9"/>
          <p:cNvSpPr/>
          <p:nvPr/>
        </p:nvSpPr>
        <p:spPr>
          <a:xfrm rot="2700000">
            <a:off x="2696210" y="3287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8" name="Imagen 17" descr="acido_perclorico"/>
          <p:cNvPicPr>
            <a:picLocks noChangeAspect="1"/>
          </p:cNvPicPr>
          <p:nvPr/>
        </p:nvPicPr>
        <p:blipFill>
          <a:blip r:embed="rId8"/>
          <a:stretch>
            <a:fillRect/>
          </a:stretch>
        </p:blipFill>
        <p:spPr>
          <a:xfrm>
            <a:off x="7444740" y="2188845"/>
            <a:ext cx="1631950" cy="25952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204595" y="748665"/>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2" name="Triángulo rectángulo 11"/>
          <p:cNvSpPr/>
          <p:nvPr/>
        </p:nvSpPr>
        <p:spPr>
          <a:xfrm rot="13440000">
            <a:off x="9318625" y="3287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15"/>
          <p:cNvSpPr/>
          <p:nvPr/>
        </p:nvSpPr>
        <p:spPr>
          <a:xfrm>
            <a:off x="5351705" y="1881838"/>
            <a:ext cx="148844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Ácido sulfúrico</a:t>
            </a:r>
          </a:p>
        </p:txBody>
      </p:sp>
      <p:sp>
        <p:nvSpPr>
          <p:cNvPr id="17" name="Cuadro de texto 16"/>
          <p:cNvSpPr txBox="1"/>
          <p:nvPr/>
        </p:nvSpPr>
        <p:spPr>
          <a:xfrm>
            <a:off x="2990215" y="2217420"/>
            <a:ext cx="4551045" cy="286131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Sus propiedades oxidantes no aparecen si no se calienta. Como es un excelente deshidratante, su uso solo resulta en un residuo negro de productos carbonáceos que son difíciles de tratar. Por eso, generalmente se usa junto con otras sustancias como peróxido de hidrógeno o ácido nítrico, la adición de estas sustancias tiene el efecto adicional de acelerar la descomposición de otro modo lento. </a:t>
            </a:r>
          </a:p>
          <a:p>
            <a:r>
              <a:rPr lang="es-CO" sz="1200">
                <a:solidFill>
                  <a:schemeClr val="bg2">
                    <a:lumMod val="25000"/>
                  </a:schemeClr>
                </a:solidFill>
                <a:latin typeface="Open Sans" panose="020B0606030504020204" pitchFamily="34" charset="0"/>
                <a:sym typeface="+mn-ea"/>
              </a:rPr>
              <a:t>El ácido sulfúrico precipita el plomo, y no debe usarse cuando se quiere determinar plomo, además precipita el sulfato de calcio que puede ocluir otros metales. Este ácido es el de mayor punto de ebullición de los ácidos usados, esta propiedad es de gran valor cuando se desea remover las trazas de constituyentes más volátiles de una mezcla en descomposición. (Ej. Cl- o F-).</a:t>
            </a:r>
          </a:p>
        </p:txBody>
      </p:sp>
      <p:sp>
        <p:nvSpPr>
          <p:cNvPr id="13" name="Rectángulo redondeado 12"/>
          <p:cNvSpPr/>
          <p:nvPr/>
        </p:nvSpPr>
        <p:spPr>
          <a:xfrm>
            <a:off x="2569210" y="1734820"/>
            <a:ext cx="7281545" cy="342963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363710" y="3270885"/>
            <a:ext cx="585470" cy="585470"/>
          </a:xfrm>
          <a:prstGeom prst="rect">
            <a:avLst/>
          </a:prstGeom>
        </p:spPr>
      </p:pic>
      <p:sp>
        <p:nvSpPr>
          <p:cNvPr id="19" name="Rectángulo 18"/>
          <p:cNvSpPr/>
          <p:nvPr/>
        </p:nvSpPr>
        <p:spPr>
          <a:xfrm>
            <a:off x="2966010" y="1166828"/>
            <a:ext cx="625983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Propiedades de los ácidos en la descomposición de materia orgánica</a:t>
            </a:r>
          </a:p>
        </p:txBody>
      </p:sp>
      <p:sp>
        <p:nvSpPr>
          <p:cNvPr id="10" name="Triángulo rectángulo 9"/>
          <p:cNvSpPr/>
          <p:nvPr/>
        </p:nvSpPr>
        <p:spPr>
          <a:xfrm rot="2700000">
            <a:off x="2696210" y="3287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0" name="Imagen 19" descr="acido_sulfurico"/>
          <p:cNvPicPr>
            <a:picLocks noChangeAspect="1"/>
          </p:cNvPicPr>
          <p:nvPr/>
        </p:nvPicPr>
        <p:blipFill>
          <a:blip r:embed="rId8"/>
          <a:stretch>
            <a:fillRect/>
          </a:stretch>
        </p:blipFill>
        <p:spPr>
          <a:xfrm>
            <a:off x="7927340" y="2380615"/>
            <a:ext cx="1436370" cy="236664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204595" y="737870"/>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2" name="Triángulo rectángulo 11"/>
          <p:cNvSpPr/>
          <p:nvPr/>
        </p:nvSpPr>
        <p:spPr>
          <a:xfrm rot="13440000">
            <a:off x="9318625" y="3287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15"/>
          <p:cNvSpPr/>
          <p:nvPr/>
        </p:nvSpPr>
        <p:spPr>
          <a:xfrm>
            <a:off x="5523790" y="1881838"/>
            <a:ext cx="114427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Agua regia</a:t>
            </a:r>
          </a:p>
        </p:txBody>
      </p:sp>
      <p:sp>
        <p:nvSpPr>
          <p:cNvPr id="17" name="Cuadro de texto 16"/>
          <p:cNvSpPr txBox="1"/>
          <p:nvPr/>
        </p:nvSpPr>
        <p:spPr>
          <a:xfrm>
            <a:off x="3176905" y="2268220"/>
            <a:ext cx="3980815" cy="138366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(1:3 HNO3: HCl) no es comúnmente empleada para descomponer muestras orgánicas. Sin embargo, su uso es satisfactorio en muchos casos en análisis de muestras biológicas o ambientales, tal como el análisis de trazas de metales en suelos y sedimentos.</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sp>
        <p:nvSpPr>
          <p:cNvPr id="13" name="Rectángulo redondeado 12"/>
          <p:cNvSpPr/>
          <p:nvPr/>
        </p:nvSpPr>
        <p:spPr>
          <a:xfrm>
            <a:off x="2569210" y="1734820"/>
            <a:ext cx="7281545" cy="342963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363710" y="3270885"/>
            <a:ext cx="585470" cy="585470"/>
          </a:xfrm>
          <a:prstGeom prst="rect">
            <a:avLst/>
          </a:prstGeom>
        </p:spPr>
      </p:pic>
      <p:sp>
        <p:nvSpPr>
          <p:cNvPr id="19" name="Rectángulo 18"/>
          <p:cNvSpPr/>
          <p:nvPr/>
        </p:nvSpPr>
        <p:spPr>
          <a:xfrm>
            <a:off x="2966010" y="1166828"/>
            <a:ext cx="625983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Propiedades de los ácidos en la descomposición de materia orgánica</a:t>
            </a:r>
          </a:p>
        </p:txBody>
      </p:sp>
      <p:sp>
        <p:nvSpPr>
          <p:cNvPr id="10" name="Triángulo rectángulo 9"/>
          <p:cNvSpPr/>
          <p:nvPr/>
        </p:nvSpPr>
        <p:spPr>
          <a:xfrm rot="2700000">
            <a:off x="2696210" y="3287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0" name="Imagen 19" descr="agua_regia"/>
          <p:cNvPicPr>
            <a:picLocks noChangeAspect="1"/>
          </p:cNvPicPr>
          <p:nvPr/>
        </p:nvPicPr>
        <p:blipFill>
          <a:blip r:embed="rId8"/>
          <a:stretch>
            <a:fillRect/>
          </a:stretch>
        </p:blipFill>
        <p:spPr>
          <a:xfrm>
            <a:off x="7513955" y="2268220"/>
            <a:ext cx="1601470" cy="21361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5668010" y="2887345"/>
            <a:ext cx="6080760" cy="3194685"/>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6" name="CuadroTexto 15"/>
          <p:cNvSpPr txBox="1"/>
          <p:nvPr/>
        </p:nvSpPr>
        <p:spPr>
          <a:xfrm>
            <a:off x="5981065" y="3146425"/>
            <a:ext cx="5533390" cy="2891790"/>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sym typeface="+mn-ea"/>
              </a:rPr>
              <a:t>Metodología:</a:t>
            </a:r>
            <a:endParaRPr lang="es-ES" sz="1400" b="1" dirty="0">
              <a:solidFill>
                <a:srgbClr val="1A3255"/>
              </a:solidFill>
              <a:latin typeface="Open Sans" panose="020B0606030504020204" pitchFamily="34" charset="0"/>
            </a:endParaRPr>
          </a:p>
          <a:p>
            <a:endParaRPr lang="es-ES" sz="1400" b="1" dirty="0">
              <a:solidFill>
                <a:srgbClr val="1A3255"/>
              </a:solidFill>
              <a:latin typeface="Open Sans" panose="020B0606030504020204" pitchFamily="34" charset="0"/>
            </a:endParaRPr>
          </a:p>
          <a:p>
            <a:pPr algn="just"/>
            <a:r>
              <a:rPr lang="es-ES" sz="1400" dirty="0">
                <a:solidFill>
                  <a:schemeClr val="bg2">
                    <a:lumMod val="25000"/>
                  </a:schemeClr>
                </a:solidFill>
                <a:latin typeface="Open Sans" panose="020B0606030504020204" pitchFamily="34" charset="0"/>
                <a:sym typeface="+mn-ea"/>
              </a:rPr>
              <a:t>Esta unidad se compone de secciones temáticas, en cada sección encontrará</a:t>
            </a:r>
            <a:r>
              <a:rPr lang="es-CO" altLang="es-ES" sz="1400" dirty="0">
                <a:solidFill>
                  <a:schemeClr val="bg2">
                    <a:lumMod val="25000"/>
                  </a:schemeClr>
                </a:solidFill>
                <a:latin typeface="Open Sans" panose="020B0606030504020204" pitchFamily="34" charset="0"/>
                <a:sym typeface="+mn-ea"/>
              </a:rPr>
              <a:t>s</a:t>
            </a:r>
            <a:r>
              <a:rPr lang="es-ES" sz="1400" dirty="0">
                <a:solidFill>
                  <a:schemeClr val="bg2">
                    <a:lumMod val="25000"/>
                  </a:schemeClr>
                </a:solidFill>
                <a:latin typeface="Open Sans" panose="020B0606030504020204" pitchFamily="34" charset="0"/>
                <a:sym typeface="+mn-ea"/>
              </a:rPr>
              <a:t> una situación a resolver acompañada de una guía de aprendizaje que </a:t>
            </a:r>
            <a:r>
              <a:rPr lang="es-CO" altLang="es-ES" sz="1400" dirty="0">
                <a:solidFill>
                  <a:schemeClr val="bg2">
                    <a:lumMod val="25000"/>
                  </a:schemeClr>
                </a:solidFill>
                <a:latin typeface="Open Sans" panose="020B0606030504020204" pitchFamily="34" charset="0"/>
                <a:sym typeface="+mn-ea"/>
              </a:rPr>
              <a:t>te</a:t>
            </a:r>
            <a:r>
              <a:rPr lang="es-ES" sz="1400" dirty="0">
                <a:solidFill>
                  <a:schemeClr val="bg2">
                    <a:lumMod val="25000"/>
                  </a:schemeClr>
                </a:solidFill>
                <a:latin typeface="Open Sans" panose="020B0606030504020204" pitchFamily="34" charset="0"/>
                <a:sym typeface="+mn-ea"/>
              </a:rPr>
              <a:t> orientará en el desarrollo del problema planteado.</a:t>
            </a:r>
            <a:endParaRPr lang="es-ES" sz="1400" dirty="0">
              <a:solidFill>
                <a:srgbClr val="1A3255"/>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a:p>
            <a:endParaRPr lang="es-CO" altLang="es-ES" sz="1400" dirty="0">
              <a:solidFill>
                <a:srgbClr val="1A3255"/>
              </a:solidFill>
              <a:latin typeface="Open Sans" panose="020B0606030504020204" pitchFamily="34" charset="0"/>
            </a:endParaRPr>
          </a:p>
          <a:p>
            <a:endParaRPr lang="es-CO" altLang="es-ES" sz="1400" dirty="0">
              <a:solidFill>
                <a:srgbClr val="1A3255"/>
              </a:solidFill>
              <a:latin typeface="Open Sans" panose="020B0606030504020204" pitchFamily="34" charset="0"/>
            </a:endParaRPr>
          </a:p>
          <a:p>
            <a:endParaRPr lang="es-CO" altLang="es-ES" sz="1400" dirty="0">
              <a:solidFill>
                <a:srgbClr val="1A3255"/>
              </a:solidFill>
              <a:latin typeface="Open Sans" panose="020B0606030504020204" pitchFamily="34" charset="0"/>
            </a:endParaRPr>
          </a:p>
          <a:p>
            <a:endParaRPr lang="es-CO" altLang="es-ES" sz="1400" dirty="0" err="1">
              <a:solidFill>
                <a:srgbClr val="1A3255"/>
              </a:solidFill>
              <a:latin typeface="Open Sans" panose="020B0606030504020204" pitchFamily="34" charset="0"/>
            </a:endParaRPr>
          </a:p>
          <a:p>
            <a:endParaRPr lang="es-CO" altLang="es-ES" sz="1400" dirty="0" err="1">
              <a:solidFill>
                <a:srgbClr val="1A3255"/>
              </a:solidFill>
              <a:latin typeface="Open Sans" panose="020B0606030504020204" pitchFamily="34" charset="0"/>
            </a:endParaRPr>
          </a:p>
          <a:p>
            <a:endParaRPr lang="es-CO" altLang="es-ES" sz="1400" dirty="0" err="1">
              <a:solidFill>
                <a:srgbClr val="1A3255"/>
              </a:solidFill>
              <a:latin typeface="Open Sans" panose="020B0606030504020204" pitchFamily="34" charset="0"/>
            </a:endParaRPr>
          </a:p>
        </p:txBody>
      </p:sp>
      <p:pic>
        <p:nvPicPr>
          <p:cNvPr id="4" name="Imagen 3" descr="Icono&#10;&#10;Descripción generada automáticamen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7415" y="1918088"/>
            <a:ext cx="530557" cy="658918"/>
          </a:xfrm>
          <a:prstGeom prst="rect">
            <a:avLst/>
          </a:prstGeom>
        </p:spPr>
      </p:pic>
      <p:grpSp>
        <p:nvGrpSpPr>
          <p:cNvPr id="10" name="Grupo 9"/>
          <p:cNvGrpSpPr/>
          <p:nvPr/>
        </p:nvGrpSpPr>
        <p:grpSpPr>
          <a:xfrm>
            <a:off x="6458340" y="1620577"/>
            <a:ext cx="1383741" cy="372489"/>
            <a:chOff x="4042" y="3636"/>
            <a:chExt cx="2925" cy="565"/>
          </a:xfrm>
        </p:grpSpPr>
        <p:cxnSp>
          <p:nvCxnSpPr>
            <p:cNvPr id="11" name="Conector recto 10"/>
            <p:cNvCxnSpPr/>
            <p:nvPr/>
          </p:nvCxnSpPr>
          <p:spPr>
            <a:xfrm flipV="1">
              <a:off x="4052" y="3636"/>
              <a:ext cx="2" cy="565"/>
            </a:xfrm>
            <a:prstGeom prst="line">
              <a:avLst/>
            </a:prstGeom>
          </p:spPr>
          <p:style>
            <a:lnRef idx="3">
              <a:schemeClr val="accent1"/>
            </a:lnRef>
            <a:fillRef idx="0">
              <a:schemeClr val="accent1"/>
            </a:fillRef>
            <a:effectRef idx="2">
              <a:schemeClr val="accent1"/>
            </a:effectRef>
            <a:fontRef idx="minor">
              <a:schemeClr val="tx1"/>
            </a:fontRef>
          </p:style>
        </p:cxnSp>
        <p:cxnSp>
          <p:nvCxnSpPr>
            <p:cNvPr id="2" name="Conector recto 1"/>
            <p:cNvCxnSpPr/>
            <p:nvPr/>
          </p:nvCxnSpPr>
          <p:spPr>
            <a:xfrm>
              <a:off x="4042" y="3636"/>
              <a:ext cx="29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Conector recto 7"/>
            <p:cNvCxnSpPr/>
            <p:nvPr/>
          </p:nvCxnSpPr>
          <p:spPr>
            <a:xfrm>
              <a:off x="6952" y="3636"/>
              <a:ext cx="0" cy="540"/>
            </a:xfrm>
            <a:prstGeom prst="line">
              <a:avLst/>
            </a:prstGeom>
          </p:spPr>
          <p:style>
            <a:lnRef idx="3">
              <a:schemeClr val="accent1"/>
            </a:lnRef>
            <a:fillRef idx="0">
              <a:schemeClr val="accent1"/>
            </a:fillRef>
            <a:effectRef idx="2">
              <a:schemeClr val="accent1"/>
            </a:effectRef>
            <a:fontRef idx="minor">
              <a:schemeClr val="tx1"/>
            </a:fontRef>
          </p:style>
        </p:cxnSp>
      </p:grpSp>
      <p:sp>
        <p:nvSpPr>
          <p:cNvPr id="30" name="CuadroTexto 29"/>
          <p:cNvSpPr txBox="1"/>
          <p:nvPr/>
        </p:nvSpPr>
        <p:spPr>
          <a:xfrm>
            <a:off x="8066769" y="1675932"/>
            <a:ext cx="1965983"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Contenido temático</a:t>
            </a:r>
          </a:p>
        </p:txBody>
      </p:sp>
      <p:sp>
        <p:nvSpPr>
          <p:cNvPr id="35" name="CuadroTexto 34"/>
          <p:cNvSpPr txBox="1"/>
          <p:nvPr/>
        </p:nvSpPr>
        <p:spPr>
          <a:xfrm>
            <a:off x="10313461" y="1685289"/>
            <a:ext cx="1272990"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Metodología</a:t>
            </a:r>
          </a:p>
        </p:txBody>
      </p:sp>
      <p:pic>
        <p:nvPicPr>
          <p:cNvPr id="17" name="Imagen 16" descr="Imagen que contiene Gráfico de embudo&#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18" name="Imagen 17" descr="Icono&#10;&#10;Descripción generada automáticament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7" name="Imagen 36" descr="Icono&#10;&#10;Descripción generada automáticament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sp>
        <p:nvSpPr>
          <p:cNvPr id="25" name="CuadroTexto 24"/>
          <p:cNvSpPr txBox="1"/>
          <p:nvPr/>
        </p:nvSpPr>
        <p:spPr>
          <a:xfrm>
            <a:off x="6701552" y="1675931"/>
            <a:ext cx="1056573" cy="306705"/>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Objetivo</a:t>
            </a:r>
            <a:r>
              <a:rPr lang="es-CO" altLang="es-ES" sz="1400" b="1" dirty="0">
                <a:solidFill>
                  <a:srgbClr val="1A3255"/>
                </a:solidFill>
                <a:latin typeface="Open Sans" panose="020B0606030504020204" pitchFamily="34" charset="0"/>
              </a:rPr>
              <a:t>s</a:t>
            </a:r>
          </a:p>
        </p:txBody>
      </p:sp>
      <p:grpSp>
        <p:nvGrpSpPr>
          <p:cNvPr id="26" name="Grupo 25"/>
          <p:cNvGrpSpPr/>
          <p:nvPr/>
        </p:nvGrpSpPr>
        <p:grpSpPr>
          <a:xfrm>
            <a:off x="7967252" y="1620577"/>
            <a:ext cx="2076147" cy="372489"/>
            <a:chOff x="4042" y="3636"/>
            <a:chExt cx="2925" cy="565"/>
          </a:xfrm>
        </p:grpSpPr>
        <p:cxnSp>
          <p:nvCxnSpPr>
            <p:cNvPr id="27" name="Conector recto 26"/>
            <p:cNvCxnSpPr/>
            <p:nvPr/>
          </p:nvCxnSpPr>
          <p:spPr>
            <a:xfrm flipV="1">
              <a:off x="4052" y="3636"/>
              <a:ext cx="2" cy="565"/>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Conector recto 27"/>
            <p:cNvCxnSpPr/>
            <p:nvPr/>
          </p:nvCxnSpPr>
          <p:spPr>
            <a:xfrm>
              <a:off x="4042" y="3636"/>
              <a:ext cx="29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ector recto 28"/>
            <p:cNvCxnSpPr/>
            <p:nvPr/>
          </p:nvCxnSpPr>
          <p:spPr>
            <a:xfrm>
              <a:off x="6952" y="3636"/>
              <a:ext cx="0" cy="540"/>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31" name="Grupo 30"/>
          <p:cNvGrpSpPr/>
          <p:nvPr/>
        </p:nvGrpSpPr>
        <p:grpSpPr>
          <a:xfrm>
            <a:off x="10164508" y="1608737"/>
            <a:ext cx="1570897" cy="372489"/>
            <a:chOff x="4042" y="3636"/>
            <a:chExt cx="2925" cy="565"/>
          </a:xfrm>
        </p:grpSpPr>
        <p:cxnSp>
          <p:nvCxnSpPr>
            <p:cNvPr id="32" name="Conector recto 31"/>
            <p:cNvCxnSpPr/>
            <p:nvPr/>
          </p:nvCxnSpPr>
          <p:spPr>
            <a:xfrm flipV="1">
              <a:off x="4052" y="3636"/>
              <a:ext cx="2" cy="565"/>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Conector recto 32"/>
            <p:cNvCxnSpPr/>
            <p:nvPr/>
          </p:nvCxnSpPr>
          <p:spPr>
            <a:xfrm>
              <a:off x="4042" y="3636"/>
              <a:ext cx="292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Conector recto 33"/>
            <p:cNvCxnSpPr/>
            <p:nvPr/>
          </p:nvCxnSpPr>
          <p:spPr>
            <a:xfrm>
              <a:off x="6952" y="3636"/>
              <a:ext cx="0" cy="540"/>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5" name="Imagen 4" descr="profesor-estudiante"/>
          <p:cNvPicPr>
            <a:picLocks noChangeAspect="1"/>
          </p:cNvPicPr>
          <p:nvPr/>
        </p:nvPicPr>
        <p:blipFill>
          <a:blip r:embed="rId6"/>
          <a:stretch>
            <a:fillRect/>
          </a:stretch>
        </p:blipFill>
        <p:spPr>
          <a:xfrm>
            <a:off x="-233045" y="1497330"/>
            <a:ext cx="5789295" cy="45942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204595" y="748665"/>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6" name="Rectángulo 15"/>
          <p:cNvSpPr/>
          <p:nvPr/>
        </p:nvSpPr>
        <p:spPr>
          <a:xfrm>
            <a:off x="5208195" y="1910413"/>
            <a:ext cx="177546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Ácido fluorhídrico</a:t>
            </a:r>
          </a:p>
        </p:txBody>
      </p:sp>
      <p:sp>
        <p:nvSpPr>
          <p:cNvPr id="17" name="Cuadro de texto 16"/>
          <p:cNvSpPr txBox="1"/>
          <p:nvPr/>
        </p:nvSpPr>
        <p:spPr>
          <a:xfrm>
            <a:off x="2990215" y="2217420"/>
            <a:ext cx="4551045" cy="212280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No tiene poder oxidante. Solo tiene aplicación en la descomposición de muestras orgánicas. La mayoría de las muestras orgánicas contienen silicona o sílica en cantidades variables. Durante la descomposición es común que se forme un residuo conteniendo sílica, que retiene los metales de interés. Se debe tratar entonces la muestra con una mezcla de ácidos como perclórico, nítrico y fluorhídrico para asegurarse que todos los metales pasen a la solución. En este caso no debe usarse material de vidrio para la descomposición. Puede usarse recipientes de teflón.</a:t>
            </a:r>
          </a:p>
        </p:txBody>
      </p:sp>
      <p:sp>
        <p:nvSpPr>
          <p:cNvPr id="13" name="Rectángulo redondeado 12"/>
          <p:cNvSpPr/>
          <p:nvPr/>
        </p:nvSpPr>
        <p:spPr>
          <a:xfrm>
            <a:off x="2569210" y="1734820"/>
            <a:ext cx="7281545" cy="342963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48290" y="1014730"/>
            <a:ext cx="585470" cy="585470"/>
          </a:xfrm>
          <a:prstGeom prst="rect">
            <a:avLst/>
          </a:prstGeom>
        </p:spPr>
      </p:pic>
      <p:sp>
        <p:nvSpPr>
          <p:cNvPr id="19" name="Rectángulo 18"/>
          <p:cNvSpPr/>
          <p:nvPr/>
        </p:nvSpPr>
        <p:spPr>
          <a:xfrm>
            <a:off x="2966010" y="1166828"/>
            <a:ext cx="625983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Propiedades de los ácidos en la descomposición de materia orgánica</a:t>
            </a:r>
          </a:p>
        </p:txBody>
      </p:sp>
      <p:sp>
        <p:nvSpPr>
          <p:cNvPr id="10" name="Triángulo rectángulo 9"/>
          <p:cNvSpPr/>
          <p:nvPr/>
        </p:nvSpPr>
        <p:spPr>
          <a:xfrm rot="2700000">
            <a:off x="2696210" y="3287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8" name="Imagen 17" descr="acido_fluorhidrico"/>
          <p:cNvPicPr>
            <a:picLocks noChangeAspect="1"/>
          </p:cNvPicPr>
          <p:nvPr/>
        </p:nvPicPr>
        <p:blipFill>
          <a:blip r:embed="rId8"/>
          <a:stretch>
            <a:fillRect/>
          </a:stretch>
        </p:blipFill>
        <p:spPr>
          <a:xfrm>
            <a:off x="7747000" y="2217420"/>
            <a:ext cx="1590675" cy="21310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12" name="Imagen 11" descr="tecnicas"/>
          <p:cNvPicPr>
            <a:picLocks noChangeAspect="1"/>
          </p:cNvPicPr>
          <p:nvPr/>
        </p:nvPicPr>
        <p:blipFill>
          <a:blip r:embed="rId5"/>
          <a:stretch>
            <a:fillRect/>
          </a:stretch>
        </p:blipFill>
        <p:spPr>
          <a:xfrm>
            <a:off x="8346440" y="3078480"/>
            <a:ext cx="2223135" cy="2326640"/>
          </a:xfrm>
          <a:prstGeom prst="rect">
            <a:avLst/>
          </a:prstGeom>
        </p:spPr>
      </p:pic>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052050" y="4916805"/>
            <a:ext cx="585470" cy="5854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183005" y="737870"/>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0" name="Cuadro de texto 9"/>
          <p:cNvSpPr txBox="1"/>
          <p:nvPr/>
        </p:nvSpPr>
        <p:spPr>
          <a:xfrm>
            <a:off x="1630045" y="1524635"/>
            <a:ext cx="9247505"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eliminación de la materia orgánica puede hacerse por distintos métodos, la elección del mismo depende de la naturaleza de la materia orgánica y su proporción en la muestra. A continuación, se exponene diferentes métodos:</a:t>
            </a: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2" name="Triángulo rectángulo 11"/>
          <p:cNvSpPr/>
          <p:nvPr/>
        </p:nvSpPr>
        <p:spPr>
          <a:xfrm rot="13440000">
            <a:off x="9907905" y="3795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15"/>
          <p:cNvSpPr/>
          <p:nvPr/>
        </p:nvSpPr>
        <p:spPr>
          <a:xfrm>
            <a:off x="5813350" y="2274903"/>
            <a:ext cx="9347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Vía Seca</a:t>
            </a:r>
          </a:p>
        </p:txBody>
      </p:sp>
      <p:sp>
        <p:nvSpPr>
          <p:cNvPr id="17" name="Cuadro de texto 16"/>
          <p:cNvSpPr txBox="1"/>
          <p:nvPr/>
        </p:nvSpPr>
        <p:spPr>
          <a:xfrm>
            <a:off x="3709670" y="2677160"/>
            <a:ext cx="6486525" cy="1198880"/>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Alta Temperatura (calcinación):</a:t>
            </a:r>
            <a:r>
              <a:rPr lang="es-CO" sz="1200">
                <a:solidFill>
                  <a:schemeClr val="bg2">
                    <a:lumMod val="25000"/>
                  </a:schemeClr>
                </a:solidFill>
                <a:latin typeface="Open Sans" panose="020B0606030504020204" pitchFamily="34" charset="0"/>
                <a:sym typeface="+mn-ea"/>
              </a:rPr>
              <a:t> tiene el inconveniente que dado el calentamiento intenso a que se somete la muestra se eliminan no solo aniones que molestan sino también pueden quedar residuos insolubles en ácidos formados por óxidos metálicos de Cr, Fe, Al, etc. En general este método es de uso restringido, se usa cuando debe destruirse gran cantidad de materia orgánica y los inconvenientes citados no afectan los datos analíticos que se buscan.</a:t>
            </a:r>
          </a:p>
        </p:txBody>
      </p:sp>
      <p:sp>
        <p:nvSpPr>
          <p:cNvPr id="13" name="Rectángulo redondeado 12"/>
          <p:cNvSpPr/>
          <p:nvPr/>
        </p:nvSpPr>
        <p:spPr>
          <a:xfrm>
            <a:off x="2113915" y="2169160"/>
            <a:ext cx="8333740" cy="31438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033000" y="3876040"/>
            <a:ext cx="585470" cy="585470"/>
          </a:xfrm>
          <a:prstGeom prst="rect">
            <a:avLst/>
          </a:prstGeom>
        </p:spPr>
      </p:pic>
      <p:sp>
        <p:nvSpPr>
          <p:cNvPr id="20" name="Rectángulo 19"/>
          <p:cNvSpPr/>
          <p:nvPr/>
        </p:nvSpPr>
        <p:spPr>
          <a:xfrm>
            <a:off x="2618665" y="1126188"/>
            <a:ext cx="69545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Principales métodos para eliminación de materia orgánica de una muestra </a:t>
            </a:r>
          </a:p>
        </p:txBody>
      </p:sp>
      <p:pic>
        <p:nvPicPr>
          <p:cNvPr id="21" name="Imagen 20" descr="llama2"/>
          <p:cNvPicPr>
            <a:picLocks noChangeAspect="1"/>
          </p:cNvPicPr>
          <p:nvPr/>
        </p:nvPicPr>
        <p:blipFill>
          <a:blip r:embed="rId8"/>
          <a:stretch>
            <a:fillRect/>
          </a:stretch>
        </p:blipFill>
        <p:spPr>
          <a:xfrm>
            <a:off x="2740660" y="2275205"/>
            <a:ext cx="842645" cy="1504315"/>
          </a:xfrm>
          <a:prstGeom prst="rect">
            <a:avLst/>
          </a:prstGeom>
        </p:spPr>
      </p:pic>
      <p:sp>
        <p:nvSpPr>
          <p:cNvPr id="22" name="Cuadro de texto 21"/>
          <p:cNvSpPr txBox="1"/>
          <p:nvPr/>
        </p:nvSpPr>
        <p:spPr>
          <a:xfrm>
            <a:off x="2740660" y="4102100"/>
            <a:ext cx="6789420" cy="1014730"/>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Baja temperatura:</a:t>
            </a:r>
            <a:r>
              <a:rPr lang="es-CO" sz="1200">
                <a:solidFill>
                  <a:schemeClr val="bg2">
                    <a:lumMod val="25000"/>
                  </a:schemeClr>
                </a:solidFill>
                <a:latin typeface="Open Sans" panose="020B0606030504020204" pitchFamily="34" charset="0"/>
                <a:sym typeface="+mn-ea"/>
              </a:rPr>
              <a:t> se emplea una descarga de radiofrecuencia para producir radicales de oxígeno activado, que son muy reactivos y atacan la materia orgánica a bajas temperaturas. Así es posible mantener temperaturas menores a 100°C y se minimizan las pérdidas por volatilización.</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pic>
        <p:nvPicPr>
          <p:cNvPr id="23" name="Imagen 22" descr="llama1"/>
          <p:cNvPicPr>
            <a:picLocks noChangeAspect="1"/>
          </p:cNvPicPr>
          <p:nvPr/>
        </p:nvPicPr>
        <p:blipFill>
          <a:blip r:embed="rId9"/>
          <a:stretch>
            <a:fillRect/>
          </a:stretch>
        </p:blipFill>
        <p:spPr>
          <a:xfrm>
            <a:off x="9458325" y="4060825"/>
            <a:ext cx="666750" cy="9010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183005" y="737870"/>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0" name="Cuadro de texto 9"/>
          <p:cNvSpPr txBox="1"/>
          <p:nvPr/>
        </p:nvSpPr>
        <p:spPr>
          <a:xfrm>
            <a:off x="1630045" y="1524635"/>
            <a:ext cx="9247505"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eliminación de la materia orgánica puede hacerse por distintos métodos, la elección del mismo depende de la naturaleza de la materia orgánica y su proporción en la muestra. A continuación, se exponene diferentes métodos:</a:t>
            </a: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2" name="Triángulo rectángulo 11"/>
          <p:cNvSpPr/>
          <p:nvPr/>
        </p:nvSpPr>
        <p:spPr>
          <a:xfrm rot="13440000">
            <a:off x="9907905" y="37953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15"/>
          <p:cNvSpPr/>
          <p:nvPr/>
        </p:nvSpPr>
        <p:spPr>
          <a:xfrm>
            <a:off x="5549190" y="2274903"/>
            <a:ext cx="1278255"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Vía Húmeda</a:t>
            </a:r>
          </a:p>
        </p:txBody>
      </p:sp>
      <p:sp>
        <p:nvSpPr>
          <p:cNvPr id="17" name="Cuadro de texto 16"/>
          <p:cNvSpPr txBox="1"/>
          <p:nvPr/>
        </p:nvSpPr>
        <p:spPr>
          <a:xfrm>
            <a:off x="2692400" y="2880995"/>
            <a:ext cx="3281045" cy="2122805"/>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Tratamiento con mezcla sulfo-nítrica:</a:t>
            </a:r>
            <a:r>
              <a:rPr lang="es-CO" sz="1200">
                <a:solidFill>
                  <a:schemeClr val="bg2">
                    <a:lumMod val="25000"/>
                  </a:schemeClr>
                </a:solidFill>
                <a:latin typeface="Open Sans" panose="020B0606030504020204" pitchFamily="34" charset="0"/>
                <a:sym typeface="+mn-ea"/>
              </a:rPr>
              <a:t> puede dejar residuos insolubles en agua formados por sulfatos de metales alcalinotérreos, de Pb, o hidroxi-sulfato de Cr o Cu. En este caso puede usarse una disgregación. En este tratamiento se eliminan aniones incompatibles (boratos, fluoruros, cianuros, etc.), este método es uno de los más usados para la eliminación de materia orgánica en muestras inorgánicas.</a:t>
            </a:r>
          </a:p>
        </p:txBody>
      </p:sp>
      <p:sp>
        <p:nvSpPr>
          <p:cNvPr id="13" name="Rectángulo redondeado 12"/>
          <p:cNvSpPr/>
          <p:nvPr/>
        </p:nvSpPr>
        <p:spPr>
          <a:xfrm>
            <a:off x="2113915" y="2169160"/>
            <a:ext cx="8333740" cy="31438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2990" y="3778885"/>
            <a:ext cx="585470" cy="585470"/>
          </a:xfrm>
          <a:prstGeom prst="rect">
            <a:avLst/>
          </a:prstGeom>
        </p:spPr>
      </p:pic>
      <p:sp>
        <p:nvSpPr>
          <p:cNvPr id="19" name="Triángulo rectángulo 18"/>
          <p:cNvSpPr/>
          <p:nvPr/>
        </p:nvSpPr>
        <p:spPr>
          <a:xfrm rot="2700000">
            <a:off x="2300605" y="374332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0" name="Rectángulo 19"/>
          <p:cNvSpPr/>
          <p:nvPr/>
        </p:nvSpPr>
        <p:spPr>
          <a:xfrm>
            <a:off x="2618665" y="1126188"/>
            <a:ext cx="69545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Principales métodos para eliminación de materia orgánica de una muestra </a:t>
            </a:r>
          </a:p>
        </p:txBody>
      </p:sp>
      <p:sp>
        <p:nvSpPr>
          <p:cNvPr id="22" name="Cuadro de texto 21"/>
          <p:cNvSpPr txBox="1"/>
          <p:nvPr/>
        </p:nvSpPr>
        <p:spPr>
          <a:xfrm>
            <a:off x="6168390" y="2880995"/>
            <a:ext cx="3281045" cy="1568450"/>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Tratamiento con mezcla nítrico-perclórica-sulfúrica:</a:t>
            </a:r>
            <a:r>
              <a:rPr lang="es-CO" sz="1200">
                <a:solidFill>
                  <a:schemeClr val="bg2">
                    <a:lumMod val="25000"/>
                  </a:schemeClr>
                </a:solidFill>
                <a:latin typeface="Open Sans" panose="020B0606030504020204" pitchFamily="34" charset="0"/>
                <a:sym typeface="+mn-ea"/>
              </a:rPr>
              <a:t> la mezcla de estos tres ácidos es de mayor eficiencia, mezclados en una relación aproximada de 3:1:1; 2ml de esta mezcla suelen ser suficientes para atacar 10g de tejido fresco como sangre.</a:t>
            </a:r>
            <a:endParaRPr lang="es-CO" sz="1200">
              <a:solidFill>
                <a:srgbClr val="203864"/>
              </a:solidFill>
              <a:latin typeface="Open Sans" panose="020B0606030504020204" pitchFamily="34" charset="0"/>
              <a:sym typeface="+mn-ea"/>
            </a:endParaRPr>
          </a:p>
          <a:p>
            <a:endParaRPr lang="es-CO" sz="1200">
              <a:solidFill>
                <a:srgbClr val="203864"/>
              </a:solidFill>
              <a:latin typeface="Open Sans" panose="020B0606030504020204" pitchFamily="34" charset="0"/>
              <a:sym typeface="+mn-ea"/>
            </a:endParaRPr>
          </a:p>
        </p:txBody>
      </p:sp>
      <p:pic>
        <p:nvPicPr>
          <p:cNvPr id="24" name="Imagen 23" descr="mezclas"/>
          <p:cNvPicPr>
            <a:picLocks noChangeAspect="1"/>
          </p:cNvPicPr>
          <p:nvPr/>
        </p:nvPicPr>
        <p:blipFill>
          <a:blip r:embed="rId8"/>
          <a:stretch>
            <a:fillRect/>
          </a:stretch>
        </p:blipFill>
        <p:spPr>
          <a:xfrm>
            <a:off x="7795260" y="3850640"/>
            <a:ext cx="2157730" cy="151320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759079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E Destrucción de la materia orgánica y solubilización de muestras</a:t>
            </a:r>
          </a:p>
        </p:txBody>
      </p:sp>
      <p:sp>
        <p:nvSpPr>
          <p:cNvPr id="3" name="Cuadro de texto 2"/>
          <p:cNvSpPr txBox="1"/>
          <p:nvPr/>
        </p:nvSpPr>
        <p:spPr>
          <a:xfrm>
            <a:off x="645795" y="1412875"/>
            <a:ext cx="1068197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Antes de realizar cualquier procedimiento con una muestra es necesario llevarla a condiciones adecuadas. La solubilización de la muestra es una operación que, en la mayoría de los análisis, debe realizarse. Cuando se analizan compuestos inorgánicos se debe realizar otra operación previa al análisis,  es la eliminación de compuestos orgánicos que en muchos casos los acompañan e interfieren en los ensayos de dichas sustancias inorgánicas. A continuación. conocerás todo lo que se debe tener en cuenta para la destrucción de la materia orgánica. </a:t>
            </a:r>
          </a:p>
        </p:txBody>
      </p:sp>
      <p:sp>
        <p:nvSpPr>
          <p:cNvPr id="14" name="Rectángulo 13"/>
          <p:cNvSpPr/>
          <p:nvPr/>
        </p:nvSpPr>
        <p:spPr>
          <a:xfrm>
            <a:off x="5035061" y="231385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2085340"/>
            <a:ext cx="904240" cy="904240"/>
          </a:xfrm>
          <a:prstGeom prst="rect">
            <a:avLst/>
          </a:prstGeom>
        </p:spPr>
      </p:pic>
      <p:pic>
        <p:nvPicPr>
          <p:cNvPr id="4" name="Imagen 3" descr="caracteristicas"/>
          <p:cNvPicPr>
            <a:picLocks noChangeAspect="1"/>
          </p:cNvPicPr>
          <p:nvPr/>
        </p:nvPicPr>
        <p:blipFill>
          <a:blip r:embed="rId3"/>
          <a:stretch>
            <a:fillRect/>
          </a:stretch>
        </p:blipFill>
        <p:spPr>
          <a:xfrm>
            <a:off x="1905000" y="3078480"/>
            <a:ext cx="2213610" cy="2360295"/>
          </a:xfrm>
          <a:prstGeom prst="rect">
            <a:avLst/>
          </a:prstGeom>
        </p:spPr>
      </p:pic>
      <p:pic>
        <p:nvPicPr>
          <p:cNvPr id="5" name="Imagen 4" descr="propiedades"/>
          <p:cNvPicPr>
            <a:picLocks noChangeAspect="1"/>
          </p:cNvPicPr>
          <p:nvPr/>
        </p:nvPicPr>
        <p:blipFill>
          <a:blip r:embed="rId4"/>
          <a:stretch>
            <a:fillRect/>
          </a:stretch>
        </p:blipFill>
        <p:spPr>
          <a:xfrm>
            <a:off x="5148580" y="3089910"/>
            <a:ext cx="2244725" cy="2348865"/>
          </a:xfrm>
          <a:prstGeom prst="rect">
            <a:avLst/>
          </a:prstGeom>
        </p:spPr>
      </p:pic>
      <p:pic>
        <p:nvPicPr>
          <p:cNvPr id="6" name="Imagen 5" descr="tecnicas"/>
          <p:cNvPicPr>
            <a:picLocks noChangeAspect="1"/>
          </p:cNvPicPr>
          <p:nvPr/>
        </p:nvPicPr>
        <p:blipFill>
          <a:blip r:embed="rId5"/>
          <a:stretch>
            <a:fillRect/>
          </a:stretch>
        </p:blipFill>
        <p:spPr>
          <a:xfrm>
            <a:off x="8416925" y="3112135"/>
            <a:ext cx="2201545" cy="2304415"/>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redondeado 6"/>
          <p:cNvSpPr/>
          <p:nvPr/>
        </p:nvSpPr>
        <p:spPr>
          <a:xfrm>
            <a:off x="1183005" y="737870"/>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0" name="Cuadro de texto 9"/>
          <p:cNvSpPr txBox="1"/>
          <p:nvPr/>
        </p:nvSpPr>
        <p:spPr>
          <a:xfrm>
            <a:off x="1630045" y="1524635"/>
            <a:ext cx="9247505"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eliminación de la materia orgánica puede hacerse por distintos métodos, la elección del mismo depende de la naturaleza de la materia orgánica y su proporción en la muestra. A continuación, se exponene diferentes métodos:</a:t>
            </a:r>
          </a:p>
        </p:txBody>
      </p:sp>
      <p:sp>
        <p:nvSpPr>
          <p:cNvPr id="11" name="Óvalo 10"/>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6" name="Rectángulo 15"/>
          <p:cNvSpPr/>
          <p:nvPr/>
        </p:nvSpPr>
        <p:spPr>
          <a:xfrm>
            <a:off x="5549190" y="2274903"/>
            <a:ext cx="1278255"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Vía Húmeda</a:t>
            </a:r>
          </a:p>
        </p:txBody>
      </p:sp>
      <p:sp>
        <p:nvSpPr>
          <p:cNvPr id="17" name="Cuadro de texto 16"/>
          <p:cNvSpPr txBox="1"/>
          <p:nvPr/>
        </p:nvSpPr>
        <p:spPr>
          <a:xfrm>
            <a:off x="2692400" y="2708275"/>
            <a:ext cx="7332980" cy="1568450"/>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Tratamiento con mezcla nítrico-perclórica:</a:t>
            </a:r>
            <a:r>
              <a:rPr lang="es-CO" sz="1200">
                <a:solidFill>
                  <a:schemeClr val="bg2">
                    <a:lumMod val="25000"/>
                  </a:schemeClr>
                </a:solidFill>
                <a:latin typeface="Open Sans" panose="020B0606030504020204" pitchFamily="34" charset="0"/>
                <a:sym typeface="+mn-ea"/>
              </a:rPr>
              <a:t> consiste en el ataque de la muestra con HNO3 (C) (Ácido nítrico concentrado) y HClO4 (C) (Ácido perclórico concentrado) al 60% en caliente. Se trata primero con HNO3 ya que la reacción del HClO4 sobre la materia orgánica es violenta y puede provocar explosiones, pero se evitan con el uso HNO3 previamente al HClO4. En este tratamiento se eliminan fluoruros y oxalatos. Como la mezcla nítrico-perclórica es más oxidante que la sulfo-nítrica, pude alterarse el estado de oxidación de algunos componentes de la muestra. este método es uno de los más</a:t>
            </a:r>
          </a:p>
          <a:p>
            <a:r>
              <a:rPr lang="es-CO" sz="1200">
                <a:solidFill>
                  <a:schemeClr val="bg2">
                    <a:lumMod val="25000"/>
                  </a:schemeClr>
                </a:solidFill>
                <a:latin typeface="Open Sans" panose="020B0606030504020204" pitchFamily="34" charset="0"/>
                <a:sym typeface="+mn-ea"/>
              </a:rPr>
              <a:t>usados para la eliminación de materia orgánica en muestras inorgánicas.</a:t>
            </a:r>
          </a:p>
        </p:txBody>
      </p:sp>
      <p:sp>
        <p:nvSpPr>
          <p:cNvPr id="13" name="Rectángulo redondeado 12"/>
          <p:cNvSpPr/>
          <p:nvPr/>
        </p:nvSpPr>
        <p:spPr>
          <a:xfrm>
            <a:off x="2113915" y="2169160"/>
            <a:ext cx="8333740" cy="314388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48290" y="1126490"/>
            <a:ext cx="585470" cy="585470"/>
          </a:xfrm>
          <a:prstGeom prst="rect">
            <a:avLst/>
          </a:prstGeom>
        </p:spPr>
      </p:pic>
      <p:sp>
        <p:nvSpPr>
          <p:cNvPr id="19" name="Triángulo rectángulo 18"/>
          <p:cNvSpPr/>
          <p:nvPr/>
        </p:nvSpPr>
        <p:spPr>
          <a:xfrm rot="2700000">
            <a:off x="2300605" y="374332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0" name="Rectángulo 19"/>
          <p:cNvSpPr/>
          <p:nvPr/>
        </p:nvSpPr>
        <p:spPr>
          <a:xfrm>
            <a:off x="2618665" y="1126188"/>
            <a:ext cx="69545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Principales métodos para eliminación de materia orgánica de una muestra </a:t>
            </a:r>
          </a:p>
        </p:txBody>
      </p:sp>
      <p:pic>
        <p:nvPicPr>
          <p:cNvPr id="24" name="Imagen 23" descr="mezclas"/>
          <p:cNvPicPr>
            <a:picLocks noChangeAspect="1"/>
          </p:cNvPicPr>
          <p:nvPr/>
        </p:nvPicPr>
        <p:blipFill>
          <a:blip r:embed="rId8"/>
          <a:stretch>
            <a:fillRect/>
          </a:stretch>
        </p:blipFill>
        <p:spPr>
          <a:xfrm>
            <a:off x="7795260" y="3850640"/>
            <a:ext cx="2157730" cy="15132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398780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F Técnica de preconcentración</a:t>
            </a:r>
          </a:p>
        </p:txBody>
      </p:sp>
      <p:sp>
        <p:nvSpPr>
          <p:cNvPr id="3" name="Cuadro de texto 2"/>
          <p:cNvSpPr txBox="1"/>
          <p:nvPr/>
        </p:nvSpPr>
        <p:spPr>
          <a:xfrm>
            <a:off x="645795" y="1412875"/>
            <a:ext cx="10681970"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Esta técnica consiste en un análisis químico utilizado para concentrar sustancias volátiles presentes en diferentes muestras. </a:t>
            </a:r>
          </a:p>
          <a:p>
            <a:r>
              <a:rPr lang="es-CO" sz="1200">
                <a:solidFill>
                  <a:schemeClr val="bg2">
                    <a:lumMod val="25000"/>
                  </a:schemeClr>
                </a:solidFill>
                <a:latin typeface="Open Sans" panose="020B0606030504020204" pitchFamily="34" charset="0"/>
                <a:sym typeface="+mn-ea"/>
              </a:rPr>
              <a:t>El objetivo de la preconcentración consiste en aumentar la concentración de estas sustancias volátiles, la cual habitualmente se encuentra por debajo del límite de detección de la técnica, y así facilitar su análisis.</a:t>
            </a:r>
          </a:p>
          <a:p>
            <a:r>
              <a:rPr lang="es-CO" sz="1200">
                <a:solidFill>
                  <a:schemeClr val="bg2">
                    <a:lumMod val="25000"/>
                  </a:schemeClr>
                </a:solidFill>
                <a:latin typeface="Open Sans" panose="020B0606030504020204" pitchFamily="34" charset="0"/>
                <a:sym typeface="+mn-ea"/>
              </a:rPr>
              <a:t> </a:t>
            </a:r>
          </a:p>
          <a:p>
            <a:r>
              <a:rPr lang="es-CO" sz="1200">
                <a:solidFill>
                  <a:schemeClr val="bg2">
                    <a:lumMod val="25000"/>
                  </a:schemeClr>
                </a:solidFill>
                <a:latin typeface="Open Sans" panose="020B0606030504020204" pitchFamily="34" charset="0"/>
                <a:sym typeface="+mn-ea"/>
              </a:rPr>
              <a:t>A pesar de los recientes avances en la instrumentación analítica, es aún necesario emplear métodos de separación y preconcentración previo al paso determinativo, los cuales consumen tiempo y constituyen fuentes de errores (por pérdida o contaminación) y deben ser usados solo cuando sean necesarios. El motivo de emplear estos métodos es llevar la concentración de un elemento en el estado de traza a un nivel detectable y/o separarlo de sustancias interferentes.</a:t>
            </a:r>
          </a:p>
          <a:p>
            <a:r>
              <a:rPr lang="es-CO" sz="1200">
                <a:solidFill>
                  <a:schemeClr val="bg2">
                    <a:lumMod val="25000"/>
                  </a:schemeClr>
                </a:solidFill>
                <a:latin typeface="Open Sans" panose="020B0606030504020204" pitchFamily="34" charset="0"/>
                <a:sym typeface="+mn-ea"/>
              </a:rPr>
              <a:t>La extracción con solvente y la cromatografía de intercambio iónico son los métodos más comúnmente usados. A continuación, se muestran los métodos más comunes: </a:t>
            </a:r>
          </a:p>
        </p:txBody>
      </p:sp>
      <p:sp>
        <p:nvSpPr>
          <p:cNvPr id="14" name="Rectángulo 13"/>
          <p:cNvSpPr/>
          <p:nvPr/>
        </p:nvSpPr>
        <p:spPr>
          <a:xfrm>
            <a:off x="5035061" y="3309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3081020"/>
            <a:ext cx="904240" cy="904240"/>
          </a:xfrm>
          <a:prstGeom prst="rect">
            <a:avLst/>
          </a:prstGeom>
        </p:spPr>
      </p:pic>
      <p:sp>
        <p:nvSpPr>
          <p:cNvPr id="2" name="Rectángulo redondeado 1"/>
          <p:cNvSpPr/>
          <p:nvPr/>
        </p:nvSpPr>
        <p:spPr>
          <a:xfrm>
            <a:off x="18567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3212465" y="3989705"/>
            <a:ext cx="2857500" cy="1883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870885" y="4525978"/>
            <a:ext cx="154051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sólido-líquido</a:t>
            </a:r>
          </a:p>
        </p:txBody>
      </p:sp>
      <p:sp>
        <p:nvSpPr>
          <p:cNvPr id="9" name="Rectángulo redondeado 8"/>
          <p:cNvSpPr/>
          <p:nvPr/>
        </p:nvSpPr>
        <p:spPr>
          <a:xfrm>
            <a:off x="65303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7886065" y="3989705"/>
            <a:ext cx="2857500" cy="1883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495273" y="4525978"/>
            <a:ext cx="1638935"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líquido-líquido</a:t>
            </a:r>
          </a:p>
        </p:txBody>
      </p:sp>
      <p:pic>
        <p:nvPicPr>
          <p:cNvPr id="16" name="Imagen 15" descr="solido_liquido"/>
          <p:cNvPicPr>
            <a:picLocks noChangeAspect="1"/>
          </p:cNvPicPr>
          <p:nvPr/>
        </p:nvPicPr>
        <p:blipFill>
          <a:blip r:embed="rId3"/>
          <a:stretch>
            <a:fillRect/>
          </a:stretch>
        </p:blipFill>
        <p:spPr>
          <a:xfrm>
            <a:off x="2129155" y="4112895"/>
            <a:ext cx="887730" cy="1553845"/>
          </a:xfrm>
          <a:prstGeom prst="rect">
            <a:avLst/>
          </a:prstGeom>
        </p:spPr>
      </p:pic>
      <p:pic>
        <p:nvPicPr>
          <p:cNvPr id="17" name="Imagen 16" descr="liquido_liquido"/>
          <p:cNvPicPr>
            <a:picLocks noChangeAspect="1"/>
          </p:cNvPicPr>
          <p:nvPr/>
        </p:nvPicPr>
        <p:blipFill>
          <a:blip r:embed="rId4"/>
          <a:stretch>
            <a:fillRect/>
          </a:stretch>
        </p:blipFill>
        <p:spPr>
          <a:xfrm>
            <a:off x="6835775" y="4182745"/>
            <a:ext cx="894080" cy="1497965"/>
          </a:xfrm>
          <a:prstGeom prst="rect">
            <a:avLst/>
          </a:prstGeom>
        </p:spPr>
      </p:pic>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403725" y="5212715"/>
            <a:ext cx="585470" cy="585470"/>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Estas son tarjetas interactivas que al pasar el mouse muestran la definición de cada una.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Recursos/TARJETAS INTERACTIVAS.mp4</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398780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F Técnica de preconcentración</a:t>
            </a:r>
          </a:p>
        </p:txBody>
      </p:sp>
      <p:sp>
        <p:nvSpPr>
          <p:cNvPr id="3" name="Cuadro de texto 2"/>
          <p:cNvSpPr txBox="1"/>
          <p:nvPr/>
        </p:nvSpPr>
        <p:spPr>
          <a:xfrm>
            <a:off x="645795" y="1412875"/>
            <a:ext cx="10681970"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Esta técnica consiste en un análisis químico utilizado para concentrar sustancias volátiles presentes en diferentes muestras. </a:t>
            </a:r>
          </a:p>
          <a:p>
            <a:r>
              <a:rPr lang="es-CO" sz="1200">
                <a:solidFill>
                  <a:schemeClr val="bg2">
                    <a:lumMod val="25000"/>
                  </a:schemeClr>
                </a:solidFill>
                <a:latin typeface="Open Sans" panose="020B0606030504020204" pitchFamily="34" charset="0"/>
                <a:sym typeface="+mn-ea"/>
              </a:rPr>
              <a:t>El objetivo de la preconcentración consiste en aumentar la concentración de estas sustancias volátiles, la cual habitualmente se encuentra por debajo del límite de detección de la técnica, y así facilitar su análisis.</a:t>
            </a:r>
          </a:p>
          <a:p>
            <a:r>
              <a:rPr lang="es-CO" sz="1200">
                <a:solidFill>
                  <a:schemeClr val="bg2">
                    <a:lumMod val="25000"/>
                  </a:schemeClr>
                </a:solidFill>
                <a:latin typeface="Open Sans" panose="020B0606030504020204" pitchFamily="34" charset="0"/>
                <a:sym typeface="+mn-ea"/>
              </a:rPr>
              <a:t> </a:t>
            </a:r>
          </a:p>
          <a:p>
            <a:r>
              <a:rPr lang="es-CO" sz="1200">
                <a:solidFill>
                  <a:schemeClr val="bg2">
                    <a:lumMod val="25000"/>
                  </a:schemeClr>
                </a:solidFill>
                <a:latin typeface="Open Sans" panose="020B0606030504020204" pitchFamily="34" charset="0"/>
                <a:sym typeface="+mn-ea"/>
              </a:rPr>
              <a:t>A pesar de los recientes avances en la instrumentación analítica, es aún necesario emplear métodos de separación y preconcentración previo al paso determinativo, los cuales consumen tiempo y constituyen fuentes de errores (por pérdida o contaminación) y deben ser usados solo cuando sean necesarios. El motivo de emplear estos métodos es llevar la concentración de un elemento en el estado de traza a un nivel detectable y/o separarlo de sustancias interferentes.</a:t>
            </a:r>
          </a:p>
          <a:p>
            <a:r>
              <a:rPr lang="es-CO" sz="1200">
                <a:solidFill>
                  <a:schemeClr val="bg2">
                    <a:lumMod val="25000"/>
                  </a:schemeClr>
                </a:solidFill>
                <a:latin typeface="Open Sans" panose="020B0606030504020204" pitchFamily="34" charset="0"/>
                <a:sym typeface="+mn-ea"/>
              </a:rPr>
              <a:t>La extracción con solvente y la cromatografía de intercambio iónico son los métodos más comúnmente usados. A continuación, se muestran los métodos más comunes: </a:t>
            </a:r>
          </a:p>
        </p:txBody>
      </p:sp>
      <p:sp>
        <p:nvSpPr>
          <p:cNvPr id="14" name="Rectángulo 13"/>
          <p:cNvSpPr/>
          <p:nvPr/>
        </p:nvSpPr>
        <p:spPr>
          <a:xfrm>
            <a:off x="5035061" y="3309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3081020"/>
            <a:ext cx="904240" cy="904240"/>
          </a:xfrm>
          <a:prstGeom prst="rect">
            <a:avLst/>
          </a:prstGeom>
        </p:spPr>
      </p:pic>
      <p:sp>
        <p:nvSpPr>
          <p:cNvPr id="2" name="Rectángulo redondeado 1"/>
          <p:cNvSpPr/>
          <p:nvPr/>
        </p:nvSpPr>
        <p:spPr>
          <a:xfrm>
            <a:off x="18567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464560" y="4182745"/>
            <a:ext cx="2444115" cy="829945"/>
          </a:xfrm>
          <a:prstGeom prst="rect">
            <a:avLst/>
          </a:prstGeom>
        </p:spPr>
        <p:txBody>
          <a:bodyPr wrap="square">
            <a:spAutoFit/>
          </a:bodyPr>
          <a:lstStyle/>
          <a:p>
            <a:pPr algn="l">
              <a:lnSpc>
                <a:spcPct val="100000"/>
              </a:lnSpc>
              <a:spcAft>
                <a:spcPts val="800"/>
              </a:spcAft>
            </a:pPr>
            <a:r>
              <a:rPr lang="es-CO" sz="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Con este método se puede extraer componentes solubles de sólidos con ayuda de un disolvente.</a:t>
            </a:r>
          </a:p>
        </p:txBody>
      </p:sp>
      <p:sp>
        <p:nvSpPr>
          <p:cNvPr id="9" name="Rectángulo redondeado 8"/>
          <p:cNvSpPr/>
          <p:nvPr/>
        </p:nvSpPr>
        <p:spPr>
          <a:xfrm>
            <a:off x="65303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7886065" y="3989705"/>
            <a:ext cx="2857500" cy="1883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495273" y="4525978"/>
            <a:ext cx="1638935"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líquido-líquido</a:t>
            </a:r>
          </a:p>
        </p:txBody>
      </p:sp>
      <p:pic>
        <p:nvPicPr>
          <p:cNvPr id="16" name="Imagen 15" descr="solido_liquido"/>
          <p:cNvPicPr>
            <a:picLocks noChangeAspect="1"/>
          </p:cNvPicPr>
          <p:nvPr/>
        </p:nvPicPr>
        <p:blipFill>
          <a:blip r:embed="rId3"/>
          <a:stretch>
            <a:fillRect/>
          </a:stretch>
        </p:blipFill>
        <p:spPr>
          <a:xfrm>
            <a:off x="2129155" y="4112895"/>
            <a:ext cx="887730" cy="1553845"/>
          </a:xfrm>
          <a:prstGeom prst="rect">
            <a:avLst/>
          </a:prstGeom>
        </p:spPr>
      </p:pic>
      <p:pic>
        <p:nvPicPr>
          <p:cNvPr id="17" name="Imagen 16" descr="liquido_liquido"/>
          <p:cNvPicPr>
            <a:picLocks noChangeAspect="1"/>
          </p:cNvPicPr>
          <p:nvPr/>
        </p:nvPicPr>
        <p:blipFill>
          <a:blip r:embed="rId4"/>
          <a:stretch>
            <a:fillRect/>
          </a:stretch>
        </p:blipFill>
        <p:spPr>
          <a:xfrm>
            <a:off x="6835775" y="4182745"/>
            <a:ext cx="894080" cy="1497965"/>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Estas son tarjetas interactivas que al pasar el mouse muestran la definición de cada una.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Recursos/TARJETAS INTERACTIVAS.mp4</a:t>
            </a:r>
          </a:p>
        </p:txBody>
      </p:sp>
      <p:pic>
        <p:nvPicPr>
          <p:cNvPr id="26" name="Imagen 25" descr="btn_limpio"/>
          <p:cNvPicPr>
            <a:picLocks noChangeAspect="1"/>
          </p:cNvPicPr>
          <p:nvPr/>
        </p:nvPicPr>
        <p:blipFill>
          <a:blip r:embed="rId5"/>
          <a:stretch>
            <a:fillRect/>
          </a:stretch>
        </p:blipFill>
        <p:spPr>
          <a:xfrm>
            <a:off x="4087495" y="5132070"/>
            <a:ext cx="1790065" cy="535940"/>
          </a:xfrm>
          <a:prstGeom prst="rect">
            <a:avLst/>
          </a:prstGeom>
        </p:spPr>
      </p:pic>
      <p:sp>
        <p:nvSpPr>
          <p:cNvPr id="27" name="Cuadro de texto 26"/>
          <p:cNvSpPr txBox="1"/>
          <p:nvPr/>
        </p:nvSpPr>
        <p:spPr>
          <a:xfrm>
            <a:off x="4352290" y="5290185"/>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292090" y="5212715"/>
            <a:ext cx="585470" cy="58547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398780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F Técnica de preconcentración</a:t>
            </a:r>
          </a:p>
        </p:txBody>
      </p:sp>
      <p:sp>
        <p:nvSpPr>
          <p:cNvPr id="3" name="Cuadro de texto 2"/>
          <p:cNvSpPr txBox="1"/>
          <p:nvPr/>
        </p:nvSpPr>
        <p:spPr>
          <a:xfrm>
            <a:off x="645795" y="1412875"/>
            <a:ext cx="10681970"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Esta técnica consiste en un análisis químico utilizado para concentrar sustancias volátiles presentes en diferentes muestras. </a:t>
            </a:r>
          </a:p>
          <a:p>
            <a:r>
              <a:rPr lang="es-CO" sz="1200">
                <a:solidFill>
                  <a:schemeClr val="bg2">
                    <a:lumMod val="25000"/>
                  </a:schemeClr>
                </a:solidFill>
                <a:latin typeface="Open Sans" panose="020B0606030504020204" pitchFamily="34" charset="0"/>
                <a:sym typeface="+mn-ea"/>
              </a:rPr>
              <a:t>El objetivo de la preconcentración consiste en aumentar la concentración de estas sustancias volátiles, la cual habitualmente se encuentra por debajo del límite de detección de la técnica, y así facilitar su análisis.</a:t>
            </a:r>
          </a:p>
          <a:p>
            <a:r>
              <a:rPr lang="es-CO" sz="1200">
                <a:solidFill>
                  <a:schemeClr val="bg2">
                    <a:lumMod val="25000"/>
                  </a:schemeClr>
                </a:solidFill>
                <a:latin typeface="Open Sans" panose="020B0606030504020204" pitchFamily="34" charset="0"/>
                <a:sym typeface="+mn-ea"/>
              </a:rPr>
              <a:t> </a:t>
            </a:r>
          </a:p>
          <a:p>
            <a:r>
              <a:rPr lang="es-CO" sz="1200">
                <a:solidFill>
                  <a:schemeClr val="bg2">
                    <a:lumMod val="25000"/>
                  </a:schemeClr>
                </a:solidFill>
                <a:latin typeface="Open Sans" panose="020B0606030504020204" pitchFamily="34" charset="0"/>
                <a:sym typeface="+mn-ea"/>
              </a:rPr>
              <a:t>A pesar de los recientes avances en la instrumentación analítica, es aún necesario emplear métodos de separación y preconcentración previo al paso determinativo, los cuales consumen tiempo y constituyen fuentes de errores (por pérdida o contaminación) y deben ser usados solo cuando sean necesarios. El motivo de emplear estos métodos es llevar la concentración de un elemento en el estado de traza a un nivel detectable y/o separarlo de sustancias interferentes.</a:t>
            </a:r>
          </a:p>
          <a:p>
            <a:r>
              <a:rPr lang="es-CO" sz="1200">
                <a:solidFill>
                  <a:schemeClr val="bg2">
                    <a:lumMod val="25000"/>
                  </a:schemeClr>
                </a:solidFill>
                <a:latin typeface="Open Sans" panose="020B0606030504020204" pitchFamily="34" charset="0"/>
                <a:sym typeface="+mn-ea"/>
              </a:rPr>
              <a:t>La extracción con solvente y la cromatografía de intercambio iónico son los métodos más comúnmente usados. A continuación, se muestran los métodos más comunes: </a:t>
            </a:r>
          </a:p>
        </p:txBody>
      </p:sp>
      <p:sp>
        <p:nvSpPr>
          <p:cNvPr id="14" name="Rectángulo 13"/>
          <p:cNvSpPr/>
          <p:nvPr/>
        </p:nvSpPr>
        <p:spPr>
          <a:xfrm>
            <a:off x="5035061" y="3309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3081020"/>
            <a:ext cx="904240" cy="904240"/>
          </a:xfrm>
          <a:prstGeom prst="rect">
            <a:avLst/>
          </a:prstGeom>
        </p:spPr>
      </p:pic>
      <p:sp>
        <p:nvSpPr>
          <p:cNvPr id="2" name="Rectángulo redondeado 1"/>
          <p:cNvSpPr/>
          <p:nvPr/>
        </p:nvSpPr>
        <p:spPr>
          <a:xfrm>
            <a:off x="18567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464560" y="4182745"/>
            <a:ext cx="2444115" cy="829945"/>
          </a:xfrm>
          <a:prstGeom prst="rect">
            <a:avLst/>
          </a:prstGeom>
        </p:spPr>
        <p:txBody>
          <a:bodyPr wrap="square">
            <a:spAutoFit/>
          </a:bodyPr>
          <a:lstStyle/>
          <a:p>
            <a:pPr algn="l">
              <a:lnSpc>
                <a:spcPct val="100000"/>
              </a:lnSpc>
              <a:spcAft>
                <a:spcPts val="800"/>
              </a:spcAft>
            </a:pPr>
            <a:r>
              <a:rPr lang="es-CO" sz="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Con este método se puede extraer componentes solubles de sólidos con ayuda de un disolvente.</a:t>
            </a:r>
          </a:p>
        </p:txBody>
      </p:sp>
      <p:sp>
        <p:nvSpPr>
          <p:cNvPr id="9" name="Rectángulo redondeado 8"/>
          <p:cNvSpPr/>
          <p:nvPr/>
        </p:nvSpPr>
        <p:spPr>
          <a:xfrm>
            <a:off x="65303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7886065" y="3989705"/>
            <a:ext cx="2857500" cy="1883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495273" y="4525978"/>
            <a:ext cx="1638935"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líquido-líquido</a:t>
            </a:r>
          </a:p>
        </p:txBody>
      </p:sp>
      <p:pic>
        <p:nvPicPr>
          <p:cNvPr id="16" name="Imagen 15" descr="solido_liquido"/>
          <p:cNvPicPr>
            <a:picLocks noChangeAspect="1"/>
          </p:cNvPicPr>
          <p:nvPr/>
        </p:nvPicPr>
        <p:blipFill>
          <a:blip r:embed="rId3"/>
          <a:stretch>
            <a:fillRect/>
          </a:stretch>
        </p:blipFill>
        <p:spPr>
          <a:xfrm>
            <a:off x="2129155" y="4112895"/>
            <a:ext cx="887730" cy="1553845"/>
          </a:xfrm>
          <a:prstGeom prst="rect">
            <a:avLst/>
          </a:prstGeom>
        </p:spPr>
      </p:pic>
      <p:pic>
        <p:nvPicPr>
          <p:cNvPr id="17" name="Imagen 16" descr="liquido_liquido"/>
          <p:cNvPicPr>
            <a:picLocks noChangeAspect="1"/>
          </p:cNvPicPr>
          <p:nvPr/>
        </p:nvPicPr>
        <p:blipFill>
          <a:blip r:embed="rId4"/>
          <a:stretch>
            <a:fillRect/>
          </a:stretch>
        </p:blipFill>
        <p:spPr>
          <a:xfrm>
            <a:off x="6835775" y="4182745"/>
            <a:ext cx="894080" cy="1497965"/>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Estas son tarjetas interactivas que al pasar el mouse muestran la definición de cada una.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Recursos/TARJETAS INTERACTIVAS.mp4</a:t>
            </a:r>
          </a:p>
        </p:txBody>
      </p:sp>
      <p:pic>
        <p:nvPicPr>
          <p:cNvPr id="26" name="Imagen 25" descr="btn_limpio"/>
          <p:cNvPicPr>
            <a:picLocks noChangeAspect="1"/>
          </p:cNvPicPr>
          <p:nvPr/>
        </p:nvPicPr>
        <p:blipFill>
          <a:blip r:embed="rId5"/>
          <a:stretch>
            <a:fillRect/>
          </a:stretch>
        </p:blipFill>
        <p:spPr>
          <a:xfrm>
            <a:off x="4087495" y="5132070"/>
            <a:ext cx="1790065" cy="535940"/>
          </a:xfrm>
          <a:prstGeom prst="rect">
            <a:avLst/>
          </a:prstGeom>
        </p:spPr>
      </p:pic>
      <p:sp>
        <p:nvSpPr>
          <p:cNvPr id="27" name="Cuadro de texto 26"/>
          <p:cNvSpPr txBox="1"/>
          <p:nvPr/>
        </p:nvSpPr>
        <p:spPr>
          <a:xfrm>
            <a:off x="4352290" y="5290185"/>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292090" y="5212715"/>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1183005" y="748665"/>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6" name="Cuadro de texto 5"/>
          <p:cNvSpPr txBox="1"/>
          <p:nvPr/>
        </p:nvSpPr>
        <p:spPr>
          <a:xfrm>
            <a:off x="1630045" y="1405890"/>
            <a:ext cx="9247505"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campos de aplicación de esta operación básica son, por ejemplo, la obtención de aceite de frutos oleaginosos o la lixiviación de minerales. En la siguiente imagen se puede ver a la izquierda el elemento antes de la extracción y a la derecha después de la extracción.</a:t>
            </a:r>
          </a:p>
        </p:txBody>
      </p:sp>
      <p:sp>
        <p:nvSpPr>
          <p:cNvPr id="20" name="Rectángulo 19"/>
          <p:cNvSpPr/>
          <p:nvPr/>
        </p:nvSpPr>
        <p:spPr>
          <a:xfrm>
            <a:off x="4950460" y="1047115"/>
            <a:ext cx="247586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Extracción sólido-líquido</a:t>
            </a:r>
            <a:endPar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8" name="Óvalo 17"/>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9" name="Imagen 18" descr="ejemplo_solido_liquido"/>
          <p:cNvPicPr>
            <a:picLocks noChangeAspect="1"/>
          </p:cNvPicPr>
          <p:nvPr/>
        </p:nvPicPr>
        <p:blipFill>
          <a:blip r:embed="rId8"/>
          <a:stretch>
            <a:fillRect/>
          </a:stretch>
        </p:blipFill>
        <p:spPr>
          <a:xfrm>
            <a:off x="2027555" y="2090420"/>
            <a:ext cx="4241165" cy="1442085"/>
          </a:xfrm>
          <a:prstGeom prst="rect">
            <a:avLst/>
          </a:prstGeom>
        </p:spPr>
      </p:pic>
      <p:sp>
        <p:nvSpPr>
          <p:cNvPr id="21" name="Cuadro de texto 20"/>
          <p:cNvSpPr txBox="1"/>
          <p:nvPr/>
        </p:nvSpPr>
        <p:spPr>
          <a:xfrm>
            <a:off x="6507480" y="2079625"/>
            <a:ext cx="4257675" cy="1383665"/>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1 </a:t>
            </a:r>
            <a:r>
              <a:rPr lang="es-CO" sz="1200">
                <a:solidFill>
                  <a:schemeClr val="bg2">
                    <a:lumMod val="25000"/>
                  </a:schemeClr>
                </a:solidFill>
                <a:latin typeface="Open Sans" panose="020B0606030504020204" pitchFamily="34" charset="0"/>
                <a:sym typeface="+mn-ea"/>
              </a:rPr>
              <a:t>Disolvente.</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Material de extracción (fase portadora sólida con soluto).</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Soluto.</a:t>
            </a:r>
          </a:p>
          <a:p>
            <a:r>
              <a:rPr lang="es-CO" sz="1200" b="1">
                <a:solidFill>
                  <a:schemeClr val="bg2">
                    <a:lumMod val="25000"/>
                  </a:schemeClr>
                </a:solidFill>
                <a:latin typeface="Open Sans" panose="020B0606030504020204" pitchFamily="34" charset="0"/>
                <a:sym typeface="+mn-ea"/>
              </a:rPr>
              <a:t>4 </a:t>
            </a:r>
            <a:r>
              <a:rPr lang="es-CO" sz="1200">
                <a:solidFill>
                  <a:schemeClr val="bg2">
                    <a:lumMod val="25000"/>
                  </a:schemeClr>
                </a:solidFill>
                <a:latin typeface="Open Sans" panose="020B0606030504020204" pitchFamily="34" charset="0"/>
                <a:sym typeface="+mn-ea"/>
              </a:rPr>
              <a:t>Fase portadora sólida lixiviada.</a:t>
            </a:r>
          </a:p>
          <a:p>
            <a:r>
              <a:rPr lang="es-CO" sz="1200" b="1">
                <a:solidFill>
                  <a:schemeClr val="bg2">
                    <a:lumMod val="25000"/>
                  </a:schemeClr>
                </a:solidFill>
                <a:latin typeface="Open Sans" panose="020B0606030504020204" pitchFamily="34" charset="0"/>
                <a:sym typeface="+mn-ea"/>
              </a:rPr>
              <a:t>5</a:t>
            </a:r>
            <a:r>
              <a:rPr lang="es-CO" sz="1200">
                <a:solidFill>
                  <a:schemeClr val="bg2">
                    <a:lumMod val="25000"/>
                  </a:schemeClr>
                </a:solidFill>
                <a:latin typeface="Open Sans" panose="020B0606030504020204" pitchFamily="34" charset="0"/>
                <a:sym typeface="+mn-ea"/>
              </a:rPr>
              <a:t> Disolvente con el soluto de transición en él disuelto.</a:t>
            </a:r>
          </a:p>
        </p:txBody>
      </p:sp>
      <p:sp>
        <p:nvSpPr>
          <p:cNvPr id="22" name="Cuadro de texto 21"/>
          <p:cNvSpPr txBox="1"/>
          <p:nvPr/>
        </p:nvSpPr>
        <p:spPr>
          <a:xfrm>
            <a:off x="1630045" y="3723640"/>
            <a:ext cx="8503920" cy="1938020"/>
          </a:xfrm>
          <a:prstGeom prst="rect">
            <a:avLst/>
          </a:prstGeom>
          <a:noFill/>
        </p:spPr>
        <p:txBody>
          <a:bodyPr wrap="square" rtlCol="0">
            <a:spAutoFit/>
          </a:bodyPr>
          <a:lstStyle/>
          <a:p>
            <a:pPr algn="just"/>
            <a:r>
              <a:rPr lang="es-CO" sz="1200" b="1">
                <a:solidFill>
                  <a:schemeClr val="bg2">
                    <a:lumMod val="25000"/>
                  </a:schemeClr>
                </a:solidFill>
                <a:latin typeface="Open Sans" panose="020B0606030504020204" pitchFamily="34" charset="0"/>
                <a:sym typeface="+mn-ea"/>
              </a:rPr>
              <a:t>Extracción sólido-líquido discontinua</a:t>
            </a:r>
          </a:p>
          <a:p>
            <a:pPr algn="just"/>
            <a:r>
              <a:rPr lang="es-CO" sz="1200">
                <a:solidFill>
                  <a:schemeClr val="bg2">
                    <a:lumMod val="25000"/>
                  </a:schemeClr>
                </a:solidFill>
                <a:latin typeface="Open Sans" panose="020B0606030504020204" pitchFamily="34" charset="0"/>
                <a:sym typeface="+mn-ea"/>
              </a:rPr>
              <a:t>La separación de una mezcla de compuestos sólidos también se puede llevar a cabo aprovechando diferencias de solubilidad de los mismos en un determinado disolvente. En el caso favorable de una mezcla de sólidos en la cual uno de los compuestos es soluble en un determinado disolvente (normalmente un disolvente orgánico), mientras que los otros son insolubles, podemos hacer una extracción consistente en añadir este disolvente a la mezcla contenida en un vaso de precipitados, un matraz o una cápsula de porcelana, en frío o en caliente, agitar o triturar con ayuda de una varilla de vidrio y separar por filtración la disolución que contiene el producto extraído y la fracción insoluble que contiene las impurezas. Si, al contrario, lo que se pretende es disolver las impurezas de la mezcla sólida, dejando el producto deseado como fracción insoluble, el proceso, en lugar de extracción, se denomina lavado.</a:t>
            </a:r>
          </a:p>
        </p:txBody>
      </p:sp>
      <p:sp>
        <p:nvSpPr>
          <p:cNvPr id="25" name="Triángulo rectángulo 24"/>
          <p:cNvSpPr/>
          <p:nvPr/>
        </p:nvSpPr>
        <p:spPr>
          <a:xfrm rot="13440000">
            <a:off x="10081895" y="442023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2"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79685" y="4427220"/>
            <a:ext cx="585470" cy="5854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398780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F Técnica de preconcentración</a:t>
            </a:r>
          </a:p>
        </p:txBody>
      </p:sp>
      <p:sp>
        <p:nvSpPr>
          <p:cNvPr id="3" name="Cuadro de texto 2"/>
          <p:cNvSpPr txBox="1"/>
          <p:nvPr/>
        </p:nvSpPr>
        <p:spPr>
          <a:xfrm>
            <a:off x="645795" y="1412875"/>
            <a:ext cx="10681970"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Esta técnica consiste en un análisis químico utilizado para concentrar sustancias volátiles presentes en diferentes muestras. </a:t>
            </a:r>
          </a:p>
          <a:p>
            <a:r>
              <a:rPr lang="es-CO" sz="1200">
                <a:solidFill>
                  <a:schemeClr val="bg2">
                    <a:lumMod val="25000"/>
                  </a:schemeClr>
                </a:solidFill>
                <a:latin typeface="Open Sans" panose="020B0606030504020204" pitchFamily="34" charset="0"/>
                <a:sym typeface="+mn-ea"/>
              </a:rPr>
              <a:t>El objetivo de la preconcentración consiste en aumentar la concentración de estas sustancias volátiles, la cual habitualmente se encuentra por debajo del límite de detección de la técnica, y así facilitar su análisis.</a:t>
            </a:r>
          </a:p>
          <a:p>
            <a:r>
              <a:rPr lang="es-CO" sz="1200">
                <a:solidFill>
                  <a:schemeClr val="bg2">
                    <a:lumMod val="25000"/>
                  </a:schemeClr>
                </a:solidFill>
                <a:latin typeface="Open Sans" panose="020B0606030504020204" pitchFamily="34" charset="0"/>
                <a:sym typeface="+mn-ea"/>
              </a:rPr>
              <a:t> </a:t>
            </a:r>
          </a:p>
          <a:p>
            <a:r>
              <a:rPr lang="es-CO" sz="1200">
                <a:solidFill>
                  <a:schemeClr val="bg2">
                    <a:lumMod val="25000"/>
                  </a:schemeClr>
                </a:solidFill>
                <a:latin typeface="Open Sans" panose="020B0606030504020204" pitchFamily="34" charset="0"/>
                <a:sym typeface="+mn-ea"/>
              </a:rPr>
              <a:t>A pesar de los recientes avances en la instrumentación analítica, es aún necesario emplear métodos de separación y preconcentración previo al paso determinativo, los cuales consumen tiempo y constituyen fuentes de errores (por pérdida o contaminación) y deben ser usados solo cuando sean necesarios. El motivo de emplear estos métodos es llevar la concentración de un elemento en el estado de traza a un nivel detectable y/o separarlo de sustancias interferentes.</a:t>
            </a:r>
          </a:p>
          <a:p>
            <a:r>
              <a:rPr lang="es-CO" sz="1200">
                <a:solidFill>
                  <a:schemeClr val="bg2">
                    <a:lumMod val="25000"/>
                  </a:schemeClr>
                </a:solidFill>
                <a:latin typeface="Open Sans" panose="020B0606030504020204" pitchFamily="34" charset="0"/>
                <a:sym typeface="+mn-ea"/>
              </a:rPr>
              <a:t>La extracción con solvente y la cromatografía de intercambio iónico son los métodos más comúnmente usados. A continuación, se muestran los métodos más comunes: </a:t>
            </a:r>
          </a:p>
        </p:txBody>
      </p:sp>
      <p:sp>
        <p:nvSpPr>
          <p:cNvPr id="14" name="Rectángulo 13"/>
          <p:cNvSpPr/>
          <p:nvPr/>
        </p:nvSpPr>
        <p:spPr>
          <a:xfrm>
            <a:off x="5035061" y="3309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3081020"/>
            <a:ext cx="904240" cy="904240"/>
          </a:xfrm>
          <a:prstGeom prst="rect">
            <a:avLst/>
          </a:prstGeom>
        </p:spPr>
      </p:pic>
      <p:sp>
        <p:nvSpPr>
          <p:cNvPr id="2" name="Rectángulo redondeado 1"/>
          <p:cNvSpPr/>
          <p:nvPr/>
        </p:nvSpPr>
        <p:spPr>
          <a:xfrm>
            <a:off x="18567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464560" y="4182745"/>
            <a:ext cx="2444115" cy="829945"/>
          </a:xfrm>
          <a:prstGeom prst="rect">
            <a:avLst/>
          </a:prstGeom>
        </p:spPr>
        <p:txBody>
          <a:bodyPr wrap="square">
            <a:spAutoFit/>
          </a:bodyPr>
          <a:lstStyle/>
          <a:p>
            <a:pPr algn="l">
              <a:lnSpc>
                <a:spcPct val="100000"/>
              </a:lnSpc>
              <a:spcAft>
                <a:spcPts val="800"/>
              </a:spcAft>
            </a:pPr>
            <a:r>
              <a:rPr lang="es-CO" sz="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Con este método se puede extraer componentes solubles de sólidos con ayuda de un disolvente.</a:t>
            </a:r>
          </a:p>
        </p:txBody>
      </p:sp>
      <p:sp>
        <p:nvSpPr>
          <p:cNvPr id="9" name="Rectángulo redondeado 8"/>
          <p:cNvSpPr/>
          <p:nvPr/>
        </p:nvSpPr>
        <p:spPr>
          <a:xfrm>
            <a:off x="65303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7886065" y="3989705"/>
            <a:ext cx="2857500" cy="1883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495273" y="4525978"/>
            <a:ext cx="1638935"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líquido-líquido</a:t>
            </a:r>
          </a:p>
        </p:txBody>
      </p:sp>
      <p:pic>
        <p:nvPicPr>
          <p:cNvPr id="16" name="Imagen 15" descr="solido_liquido"/>
          <p:cNvPicPr>
            <a:picLocks noChangeAspect="1"/>
          </p:cNvPicPr>
          <p:nvPr/>
        </p:nvPicPr>
        <p:blipFill>
          <a:blip r:embed="rId3"/>
          <a:stretch>
            <a:fillRect/>
          </a:stretch>
        </p:blipFill>
        <p:spPr>
          <a:xfrm>
            <a:off x="2129155" y="4112895"/>
            <a:ext cx="887730" cy="1553845"/>
          </a:xfrm>
          <a:prstGeom prst="rect">
            <a:avLst/>
          </a:prstGeom>
        </p:spPr>
      </p:pic>
      <p:pic>
        <p:nvPicPr>
          <p:cNvPr id="17" name="Imagen 16" descr="liquido_liquido"/>
          <p:cNvPicPr>
            <a:picLocks noChangeAspect="1"/>
          </p:cNvPicPr>
          <p:nvPr/>
        </p:nvPicPr>
        <p:blipFill>
          <a:blip r:embed="rId4"/>
          <a:stretch>
            <a:fillRect/>
          </a:stretch>
        </p:blipFill>
        <p:spPr>
          <a:xfrm>
            <a:off x="6835775" y="4182745"/>
            <a:ext cx="894080" cy="1497965"/>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Estas son tarjetas interactivas que al pasar el mouse muestran la definición de cada una.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Recursos/TARJETAS INTERACTIVAS.mp4</a:t>
            </a:r>
          </a:p>
        </p:txBody>
      </p:sp>
      <p:pic>
        <p:nvPicPr>
          <p:cNvPr id="26" name="Imagen 25" descr="btn_limpio"/>
          <p:cNvPicPr>
            <a:picLocks noChangeAspect="1"/>
          </p:cNvPicPr>
          <p:nvPr/>
        </p:nvPicPr>
        <p:blipFill>
          <a:blip r:embed="rId5"/>
          <a:stretch>
            <a:fillRect/>
          </a:stretch>
        </p:blipFill>
        <p:spPr>
          <a:xfrm>
            <a:off x="4087495" y="5132070"/>
            <a:ext cx="1790065" cy="535940"/>
          </a:xfrm>
          <a:prstGeom prst="rect">
            <a:avLst/>
          </a:prstGeom>
        </p:spPr>
      </p:pic>
      <p:sp>
        <p:nvSpPr>
          <p:cNvPr id="27" name="Cuadro de texto 26"/>
          <p:cNvSpPr txBox="1"/>
          <p:nvPr/>
        </p:nvSpPr>
        <p:spPr>
          <a:xfrm>
            <a:off x="4352290" y="5290185"/>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292090" y="5212715"/>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1183005" y="748665"/>
            <a:ext cx="10010775" cy="52171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6" name="Cuadro de texto 5"/>
          <p:cNvSpPr txBox="1"/>
          <p:nvPr/>
        </p:nvSpPr>
        <p:spPr>
          <a:xfrm>
            <a:off x="1630045" y="1405890"/>
            <a:ext cx="9247505"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campos de aplicación de esta operación básica son, por ejemplo, la obtención de aceite de frutos oleaginosos o la lixiviación de minerales. En la siguiente imagen se puede ver a la izquierda el elemento antes de la extracción y a la derecha después de la extracción.</a:t>
            </a:r>
          </a:p>
        </p:txBody>
      </p:sp>
      <p:sp>
        <p:nvSpPr>
          <p:cNvPr id="20" name="Rectángulo 19"/>
          <p:cNvSpPr/>
          <p:nvPr/>
        </p:nvSpPr>
        <p:spPr>
          <a:xfrm>
            <a:off x="4950460" y="1047115"/>
            <a:ext cx="247586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Extracción sólido-líquido</a:t>
            </a:r>
            <a:endPar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8" name="Óvalo 17"/>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2"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534650" y="1042670"/>
            <a:ext cx="585470" cy="585470"/>
          </a:xfrm>
          <a:prstGeom prst="rect">
            <a:avLst/>
          </a:prstGeom>
        </p:spPr>
      </p:pic>
      <p:pic>
        <p:nvPicPr>
          <p:cNvPr id="19" name="Imagen 18" descr="ejemplo_solido_liquido"/>
          <p:cNvPicPr>
            <a:picLocks noChangeAspect="1"/>
          </p:cNvPicPr>
          <p:nvPr/>
        </p:nvPicPr>
        <p:blipFill>
          <a:blip r:embed="rId8"/>
          <a:stretch>
            <a:fillRect/>
          </a:stretch>
        </p:blipFill>
        <p:spPr>
          <a:xfrm>
            <a:off x="2027555" y="2090420"/>
            <a:ext cx="4241165" cy="1442085"/>
          </a:xfrm>
          <a:prstGeom prst="rect">
            <a:avLst/>
          </a:prstGeom>
        </p:spPr>
      </p:pic>
      <p:sp>
        <p:nvSpPr>
          <p:cNvPr id="21" name="Cuadro de texto 20"/>
          <p:cNvSpPr txBox="1"/>
          <p:nvPr/>
        </p:nvSpPr>
        <p:spPr>
          <a:xfrm>
            <a:off x="6507480" y="2079625"/>
            <a:ext cx="4257675" cy="1383665"/>
          </a:xfrm>
          <a:prstGeom prst="rect">
            <a:avLst/>
          </a:prstGeom>
          <a:noFill/>
        </p:spPr>
        <p:txBody>
          <a:bodyPr wrap="square" rtlCol="0">
            <a:spAutoFit/>
          </a:bodyPr>
          <a:lstStyle/>
          <a:p>
            <a:r>
              <a:rPr lang="es-CO" sz="1200" b="1">
                <a:solidFill>
                  <a:schemeClr val="bg2">
                    <a:lumMod val="25000"/>
                  </a:schemeClr>
                </a:solidFill>
                <a:latin typeface="Open Sans" panose="020B0606030504020204" pitchFamily="34" charset="0"/>
                <a:sym typeface="+mn-ea"/>
              </a:rPr>
              <a:t>1 </a:t>
            </a:r>
            <a:r>
              <a:rPr lang="es-CO" sz="1200">
                <a:solidFill>
                  <a:schemeClr val="bg2">
                    <a:lumMod val="25000"/>
                  </a:schemeClr>
                </a:solidFill>
                <a:latin typeface="Open Sans" panose="020B0606030504020204" pitchFamily="34" charset="0"/>
                <a:sym typeface="+mn-ea"/>
              </a:rPr>
              <a:t>Disolvente.</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Material de extracción (fase portadora sólida con soluto).</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Soluto.</a:t>
            </a:r>
          </a:p>
          <a:p>
            <a:r>
              <a:rPr lang="es-CO" sz="1200" b="1">
                <a:solidFill>
                  <a:schemeClr val="bg2">
                    <a:lumMod val="25000"/>
                  </a:schemeClr>
                </a:solidFill>
                <a:latin typeface="Open Sans" panose="020B0606030504020204" pitchFamily="34" charset="0"/>
                <a:sym typeface="+mn-ea"/>
              </a:rPr>
              <a:t>4 </a:t>
            </a:r>
            <a:r>
              <a:rPr lang="es-CO" sz="1200">
                <a:solidFill>
                  <a:schemeClr val="bg2">
                    <a:lumMod val="25000"/>
                  </a:schemeClr>
                </a:solidFill>
                <a:latin typeface="Open Sans" panose="020B0606030504020204" pitchFamily="34" charset="0"/>
                <a:sym typeface="+mn-ea"/>
              </a:rPr>
              <a:t>Fase portadora sólida lixiviada.</a:t>
            </a:r>
          </a:p>
          <a:p>
            <a:r>
              <a:rPr lang="es-CO" sz="1200" b="1">
                <a:solidFill>
                  <a:schemeClr val="bg2">
                    <a:lumMod val="25000"/>
                  </a:schemeClr>
                </a:solidFill>
                <a:latin typeface="Open Sans" panose="020B0606030504020204" pitchFamily="34" charset="0"/>
                <a:sym typeface="+mn-ea"/>
              </a:rPr>
              <a:t>5</a:t>
            </a:r>
            <a:r>
              <a:rPr lang="es-CO" sz="1200">
                <a:solidFill>
                  <a:schemeClr val="bg2">
                    <a:lumMod val="25000"/>
                  </a:schemeClr>
                </a:solidFill>
                <a:latin typeface="Open Sans" panose="020B0606030504020204" pitchFamily="34" charset="0"/>
                <a:sym typeface="+mn-ea"/>
              </a:rPr>
              <a:t> Disolvente con el soluto de transición en él disuelto.</a:t>
            </a:r>
          </a:p>
        </p:txBody>
      </p:sp>
      <p:sp>
        <p:nvSpPr>
          <p:cNvPr id="22" name="Cuadro de texto 21"/>
          <p:cNvSpPr txBox="1"/>
          <p:nvPr/>
        </p:nvSpPr>
        <p:spPr>
          <a:xfrm>
            <a:off x="2266950" y="3723640"/>
            <a:ext cx="8503920" cy="1753235"/>
          </a:xfrm>
          <a:prstGeom prst="rect">
            <a:avLst/>
          </a:prstGeom>
          <a:noFill/>
        </p:spPr>
        <p:txBody>
          <a:bodyPr wrap="square" rtlCol="0">
            <a:spAutoFit/>
          </a:bodyPr>
          <a:lstStyle/>
          <a:p>
            <a:pPr algn="just"/>
            <a:r>
              <a:rPr lang="es-CO" sz="1200" b="1">
                <a:solidFill>
                  <a:schemeClr val="bg2">
                    <a:lumMod val="25000"/>
                  </a:schemeClr>
                </a:solidFill>
                <a:latin typeface="Open Sans" panose="020B0606030504020204" pitchFamily="34" charset="0"/>
                <a:sym typeface="+mn-ea"/>
              </a:rPr>
              <a:t>Extracción sólido-líquido continua</a:t>
            </a:r>
          </a:p>
          <a:p>
            <a:pPr algn="just"/>
            <a:r>
              <a:rPr lang="es-CO" sz="1200">
                <a:solidFill>
                  <a:schemeClr val="bg2">
                    <a:lumMod val="25000"/>
                  </a:schemeClr>
                </a:solidFill>
                <a:latin typeface="Open Sans" panose="020B0606030504020204" pitchFamily="34" charset="0"/>
                <a:sym typeface="+mn-ea"/>
              </a:rPr>
              <a:t>La extracción sólido-líquido suele ser mucho más eficiente cuando se hace de manera continua con el disolvente de extracción caliente en un sistema cerrado, utilizando una metodología similar a la comentada para la extracción líquido-líquido continua, basada en la maceración con disolvente orgánico, previamente vaporizado en un matraz y condensado en un refrigerante, de la mezcla sólida a extraer contenida dentro de un cartucho o bolsa de celulosa que se coloca en la cámara de extracción. El paso del disolvente orgánico con parte del producto extraído al matraz inicial, permite que el mismo disolvente orgánico vuelva a ser vaporizado, repitiendo un nuevo ciclo de extracción, mientras que el producto extraído, no volátil, se va concentrando en el matraz.</a:t>
            </a:r>
          </a:p>
        </p:txBody>
      </p:sp>
      <p:sp>
        <p:nvSpPr>
          <p:cNvPr id="23" name="Triángulo rectángulo 22"/>
          <p:cNvSpPr/>
          <p:nvPr/>
        </p:nvSpPr>
        <p:spPr>
          <a:xfrm rot="2700000">
            <a:off x="1939290" y="426529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398780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F Técnica de preconcentración</a:t>
            </a:r>
          </a:p>
        </p:txBody>
      </p:sp>
      <p:sp>
        <p:nvSpPr>
          <p:cNvPr id="3" name="Cuadro de texto 2"/>
          <p:cNvSpPr txBox="1"/>
          <p:nvPr/>
        </p:nvSpPr>
        <p:spPr>
          <a:xfrm>
            <a:off x="645795" y="1412875"/>
            <a:ext cx="10681970"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Esta técnica consiste en un análisis químico utilizado para concentrar sustancias volátiles presentes en diferentes muestras. </a:t>
            </a:r>
          </a:p>
          <a:p>
            <a:r>
              <a:rPr lang="es-CO" sz="1200">
                <a:solidFill>
                  <a:schemeClr val="bg2">
                    <a:lumMod val="25000"/>
                  </a:schemeClr>
                </a:solidFill>
                <a:latin typeface="Open Sans" panose="020B0606030504020204" pitchFamily="34" charset="0"/>
                <a:sym typeface="+mn-ea"/>
              </a:rPr>
              <a:t>El objetivo de la preconcentración consiste en aumentar la concentración de estas sustancias volátiles, la cual habitualmente se encuentra por debajo del límite de detección de la técnica, y así facilitar su análisis.</a:t>
            </a:r>
          </a:p>
          <a:p>
            <a:r>
              <a:rPr lang="es-CO" sz="1200">
                <a:solidFill>
                  <a:schemeClr val="bg2">
                    <a:lumMod val="25000"/>
                  </a:schemeClr>
                </a:solidFill>
                <a:latin typeface="Open Sans" panose="020B0606030504020204" pitchFamily="34" charset="0"/>
                <a:sym typeface="+mn-ea"/>
              </a:rPr>
              <a:t> </a:t>
            </a:r>
          </a:p>
          <a:p>
            <a:r>
              <a:rPr lang="es-CO" sz="1200">
                <a:solidFill>
                  <a:schemeClr val="bg2">
                    <a:lumMod val="25000"/>
                  </a:schemeClr>
                </a:solidFill>
                <a:latin typeface="Open Sans" panose="020B0606030504020204" pitchFamily="34" charset="0"/>
                <a:sym typeface="+mn-ea"/>
              </a:rPr>
              <a:t>A pesar de los recientes avances en la instrumentación analítica, es aún necesario emplear métodos de separación y preconcentración previo al paso determinativo, los cuales consumen tiempo y constituyen fuentes de errores (por pérdida o contaminación) y deben ser usados solo cuando sean necesarios. El motivo de emplear estos métodos es llevar la concentración de un elemento en el estado de traza a un nivel detectable y/o separarlo de sustancias interferentes.</a:t>
            </a:r>
          </a:p>
          <a:p>
            <a:r>
              <a:rPr lang="es-CO" sz="1200">
                <a:solidFill>
                  <a:schemeClr val="bg2">
                    <a:lumMod val="25000"/>
                  </a:schemeClr>
                </a:solidFill>
                <a:latin typeface="Open Sans" panose="020B0606030504020204" pitchFamily="34" charset="0"/>
                <a:sym typeface="+mn-ea"/>
              </a:rPr>
              <a:t>La extracción con solvente y la cromatografía de intercambio iónico son los métodos más comúnmente usados. A continuación, se muestran los métodos más comunes: </a:t>
            </a:r>
          </a:p>
        </p:txBody>
      </p:sp>
      <p:sp>
        <p:nvSpPr>
          <p:cNvPr id="14" name="Rectángulo 13"/>
          <p:cNvSpPr/>
          <p:nvPr/>
        </p:nvSpPr>
        <p:spPr>
          <a:xfrm>
            <a:off x="5035061" y="3309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3081020"/>
            <a:ext cx="904240" cy="904240"/>
          </a:xfrm>
          <a:prstGeom prst="rect">
            <a:avLst/>
          </a:prstGeom>
        </p:spPr>
      </p:pic>
      <p:sp>
        <p:nvSpPr>
          <p:cNvPr id="2" name="Rectángulo redondeado 1"/>
          <p:cNvSpPr/>
          <p:nvPr/>
        </p:nvSpPr>
        <p:spPr>
          <a:xfrm>
            <a:off x="18567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3212465" y="3989705"/>
            <a:ext cx="2857500" cy="1883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870885" y="4525978"/>
            <a:ext cx="154051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sólido-líquido</a:t>
            </a:r>
          </a:p>
        </p:txBody>
      </p:sp>
      <p:sp>
        <p:nvSpPr>
          <p:cNvPr id="9" name="Rectángulo redondeado 8"/>
          <p:cNvSpPr/>
          <p:nvPr/>
        </p:nvSpPr>
        <p:spPr>
          <a:xfrm>
            <a:off x="65303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Rectángulo redondeado 10"/>
          <p:cNvSpPr/>
          <p:nvPr/>
        </p:nvSpPr>
        <p:spPr>
          <a:xfrm>
            <a:off x="7886065" y="3989705"/>
            <a:ext cx="2857500" cy="1883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495273" y="4525978"/>
            <a:ext cx="1638935"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líquido-líquido</a:t>
            </a:r>
          </a:p>
        </p:txBody>
      </p:sp>
      <p:pic>
        <p:nvPicPr>
          <p:cNvPr id="16" name="Imagen 15" descr="solido_liquido"/>
          <p:cNvPicPr>
            <a:picLocks noChangeAspect="1"/>
          </p:cNvPicPr>
          <p:nvPr/>
        </p:nvPicPr>
        <p:blipFill>
          <a:blip r:embed="rId3"/>
          <a:stretch>
            <a:fillRect/>
          </a:stretch>
        </p:blipFill>
        <p:spPr>
          <a:xfrm>
            <a:off x="2129155" y="4112895"/>
            <a:ext cx="887730" cy="1553845"/>
          </a:xfrm>
          <a:prstGeom prst="rect">
            <a:avLst/>
          </a:prstGeom>
        </p:spPr>
      </p:pic>
      <p:pic>
        <p:nvPicPr>
          <p:cNvPr id="17" name="Imagen 16" descr="liquido_liquido"/>
          <p:cNvPicPr>
            <a:picLocks noChangeAspect="1"/>
          </p:cNvPicPr>
          <p:nvPr/>
        </p:nvPicPr>
        <p:blipFill>
          <a:blip r:embed="rId4"/>
          <a:stretch>
            <a:fillRect/>
          </a:stretch>
        </p:blipFill>
        <p:spPr>
          <a:xfrm>
            <a:off x="6835775" y="4182745"/>
            <a:ext cx="894080" cy="1497965"/>
          </a:xfrm>
          <a:prstGeom prst="rect">
            <a:avLst/>
          </a:prstGeom>
        </p:spPr>
      </p:pic>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615170" y="5212715"/>
            <a:ext cx="585470" cy="585470"/>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Estas son tarjetas interactivas que al pasar el mouse muestran la definición de cada una.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Recursos/TARJETAS INTERACTIVAS.mp4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redondeado 22"/>
          <p:cNvSpPr/>
          <p:nvPr/>
        </p:nvSpPr>
        <p:spPr>
          <a:xfrm>
            <a:off x="2604135" y="2482215"/>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6" name="Rectángulo redondeado 5"/>
          <p:cNvSpPr/>
          <p:nvPr/>
        </p:nvSpPr>
        <p:spPr>
          <a:xfrm>
            <a:off x="683895" y="1186815"/>
            <a:ext cx="5800725" cy="582295"/>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600" b="1">
                <a:latin typeface="Open Sans" panose="020B0606030504020204" pitchFamily="34" charset="0"/>
                <a:cs typeface="Open Sans" panose="020B0606030504020204" pitchFamily="34" charset="0"/>
              </a:rPr>
              <a:t>Recepción, almacenamiento y adecuación de muestras</a:t>
            </a:r>
          </a:p>
        </p:txBody>
      </p:sp>
      <p:pic>
        <p:nvPicPr>
          <p:cNvPr id="12"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192051" y="2478614"/>
            <a:ext cx="585665" cy="585665"/>
          </a:xfrm>
          <a:prstGeom prst="rect">
            <a:avLst/>
          </a:prstGeom>
        </p:spPr>
      </p:pic>
      <p:sp>
        <p:nvSpPr>
          <p:cNvPr id="15" name="Cuadro de texto 14"/>
          <p:cNvSpPr txBox="1"/>
          <p:nvPr/>
        </p:nvSpPr>
        <p:spPr>
          <a:xfrm>
            <a:off x="612775" y="1876425"/>
            <a:ext cx="11315065" cy="521970"/>
          </a:xfrm>
          <a:prstGeom prst="rect">
            <a:avLst/>
          </a:prstGeom>
          <a:noFill/>
        </p:spPr>
        <p:txBody>
          <a:bodyPr wrap="square" rtlCol="0">
            <a:spAutoFit/>
          </a:bodyPr>
          <a:lstStyle/>
          <a:p>
            <a:r>
              <a:rPr lang="es-ES" altLang="en-US" sz="1400">
                <a:latin typeface="Open Sans" panose="020B0606030504020204" pitchFamily="34" charset="0"/>
                <a:cs typeface="Open Sans" panose="020B0606030504020204" pitchFamily="34" charset="0"/>
              </a:rPr>
              <a:t>Esta unidad está divida en </a:t>
            </a:r>
            <a:r>
              <a:rPr lang="es-CO" altLang="es-ES" sz="1400">
                <a:latin typeface="Open Sans" panose="020B0606030504020204" pitchFamily="34" charset="0"/>
                <a:cs typeface="Open Sans" panose="020B0606030504020204" pitchFamily="34" charset="0"/>
              </a:rPr>
              <a:t>cuatro </a:t>
            </a:r>
            <a:r>
              <a:rPr lang="es-ES" altLang="en-US" sz="1400">
                <a:latin typeface="Open Sans" panose="020B0606030504020204" pitchFamily="34" charset="0"/>
                <a:cs typeface="Open Sans" panose="020B0606030504020204" pitchFamily="34" charset="0"/>
              </a:rPr>
              <a:t>actividades de aprendizaje, las cuales deberás explorar y desarrollar conforme avance el contenido</a:t>
            </a:r>
            <a:r>
              <a:rPr lang="es-CO" altLang="es-ES" sz="1400">
                <a:latin typeface="Open Sans" panose="020B0606030504020204" pitchFamily="34" charset="0"/>
                <a:cs typeface="Open Sans" panose="020B0606030504020204" pitchFamily="34" charset="0"/>
              </a:rPr>
              <a:t>.</a:t>
            </a:r>
          </a:p>
        </p:txBody>
      </p:sp>
      <p:pic>
        <p:nvPicPr>
          <p:cNvPr id="19" name="Imagen 18" descr="icono-cerebro-linea"/>
          <p:cNvPicPr>
            <a:picLocks noChangeAspect="1"/>
          </p:cNvPicPr>
          <p:nvPr/>
        </p:nvPicPr>
        <p:blipFill>
          <a:blip r:embed="rId4"/>
          <a:stretch>
            <a:fillRect/>
          </a:stretch>
        </p:blipFill>
        <p:spPr>
          <a:xfrm>
            <a:off x="2651760" y="2329180"/>
            <a:ext cx="685800" cy="685800"/>
          </a:xfrm>
          <a:prstGeom prst="rect">
            <a:avLst/>
          </a:prstGeom>
        </p:spPr>
      </p:pic>
      <p:pic>
        <p:nvPicPr>
          <p:cNvPr id="20" name="Imagen 19" descr="icono-tijera-linea"/>
          <p:cNvPicPr>
            <a:picLocks noChangeAspect="1"/>
          </p:cNvPicPr>
          <p:nvPr/>
        </p:nvPicPr>
        <p:blipFill>
          <a:blip r:embed="rId5"/>
          <a:stretch>
            <a:fillRect/>
          </a:stretch>
        </p:blipFill>
        <p:spPr>
          <a:xfrm>
            <a:off x="6191250" y="2329180"/>
            <a:ext cx="685800" cy="685800"/>
          </a:xfrm>
          <a:prstGeom prst="rect">
            <a:avLst/>
          </a:prstGeom>
        </p:spPr>
      </p:pic>
      <p:sp>
        <p:nvSpPr>
          <p:cNvPr id="21" name="Cuadro de texto 20"/>
          <p:cNvSpPr txBox="1"/>
          <p:nvPr/>
        </p:nvSpPr>
        <p:spPr>
          <a:xfrm>
            <a:off x="3337560" y="2478405"/>
            <a:ext cx="2124075" cy="368300"/>
          </a:xfrm>
          <a:prstGeom prst="rect">
            <a:avLst/>
          </a:prstGeom>
          <a:noFill/>
        </p:spPr>
        <p:txBody>
          <a:bodyPr wrap="square" rtlCol="0">
            <a:spAutoFit/>
          </a:bodyPr>
          <a:lstStyle/>
          <a:p>
            <a:r>
              <a:rPr lang="es-ES" altLang="en-US"/>
              <a:t>Lo que aprenderás</a:t>
            </a:r>
          </a:p>
        </p:txBody>
      </p:sp>
      <p:sp>
        <p:nvSpPr>
          <p:cNvPr id="22" name="Cuadro de texto 21"/>
          <p:cNvSpPr txBox="1"/>
          <p:nvPr/>
        </p:nvSpPr>
        <p:spPr>
          <a:xfrm>
            <a:off x="6829425" y="2482215"/>
            <a:ext cx="2447925" cy="368300"/>
          </a:xfrm>
          <a:prstGeom prst="rect">
            <a:avLst/>
          </a:prstGeom>
          <a:noFill/>
        </p:spPr>
        <p:txBody>
          <a:bodyPr wrap="square" rtlCol="0">
            <a:spAutoFit/>
          </a:bodyPr>
          <a:lstStyle/>
          <a:p>
            <a:r>
              <a:rPr lang="es-ES" altLang="en-US"/>
              <a:t>Lo que vas a necesitar</a:t>
            </a:r>
          </a:p>
        </p:txBody>
      </p:sp>
      <p:sp>
        <p:nvSpPr>
          <p:cNvPr id="24" name="Rectángulo redondeado 23"/>
          <p:cNvSpPr/>
          <p:nvPr/>
        </p:nvSpPr>
        <p:spPr>
          <a:xfrm>
            <a:off x="6255385" y="2483485"/>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Cuadro de texto 24"/>
          <p:cNvSpPr txBox="1"/>
          <p:nvPr/>
        </p:nvSpPr>
        <p:spPr>
          <a:xfrm>
            <a:off x="2604770" y="3262630"/>
            <a:ext cx="6672580" cy="2245360"/>
          </a:xfrm>
          <a:prstGeom prst="rect">
            <a:avLst/>
          </a:prstGeom>
          <a:noFill/>
        </p:spPr>
        <p:txBody>
          <a:bodyPr wrap="square" rtlCol="0">
            <a:spAutoFit/>
          </a:bodyPr>
          <a:lstStyle/>
          <a:p>
            <a:pPr marL="285750" indent="-285750">
              <a:buFont typeface="Wingdings" panose="05000000000000000000" charset="0"/>
              <a:buChar char="ü"/>
            </a:pPr>
            <a:r>
              <a:rPr sz="1400">
                <a:latin typeface="Open Sans" panose="020B0606030504020204" pitchFamily="34" charset="0"/>
                <a:cs typeface="Open Sans" panose="020B0606030504020204" pitchFamily="34" charset="0"/>
              </a:rPr>
              <a:t>Los procesos de preparación de muestras según su naturaleza, estado físico y propiedades.</a:t>
            </a:r>
          </a:p>
          <a:p>
            <a:pPr marL="285750" indent="-285750">
              <a:buFont typeface="Wingdings" panose="05000000000000000000" charset="0"/>
              <a:buChar char="ü"/>
            </a:pPr>
            <a:endParaRPr sz="1400">
              <a:latin typeface="Open Sans" panose="020B0606030504020204" pitchFamily="34" charset="0"/>
              <a:cs typeface="Open Sans" panose="020B0606030504020204" pitchFamily="34" charset="0"/>
            </a:endParaRPr>
          </a:p>
          <a:p>
            <a:pPr marL="285750" indent="-285750">
              <a:buFont typeface="Wingdings" panose="05000000000000000000" charset="0"/>
              <a:buChar char="ü"/>
            </a:pPr>
            <a:r>
              <a:rPr sz="1400">
                <a:latin typeface="Open Sans" panose="020B0606030504020204" pitchFamily="34" charset="0"/>
                <a:cs typeface="Open Sans" panose="020B0606030504020204" pitchFamily="34" charset="0"/>
              </a:rPr>
              <a:t>Lineamientos sobre la conservación, preservación, empaque, documentación y marcación de muestras para laboratorio.</a:t>
            </a:r>
          </a:p>
          <a:p>
            <a:pPr marL="285750" indent="-285750">
              <a:buFont typeface="Wingdings" panose="05000000000000000000" charset="0"/>
              <a:buChar char="ü"/>
            </a:pPr>
            <a:endParaRPr sz="1400">
              <a:latin typeface="Open Sans" panose="020B0606030504020204" pitchFamily="34" charset="0"/>
              <a:cs typeface="Open Sans" panose="020B0606030504020204" pitchFamily="34" charset="0"/>
            </a:endParaRPr>
          </a:p>
          <a:p>
            <a:pPr marL="285750" indent="-285750">
              <a:buFont typeface="Wingdings" panose="05000000000000000000" charset="0"/>
              <a:buChar char="ü"/>
            </a:pPr>
            <a:r>
              <a:rPr sz="1400">
                <a:latin typeface="Open Sans" panose="020B0606030504020204" pitchFamily="34" charset="0"/>
                <a:cs typeface="Open Sans" panose="020B0606030504020204" pitchFamily="34" charset="0"/>
              </a:rPr>
              <a:t>Criterios básicos sobre buenas prácticas de almacenamiento de muestras, según naturaleza, peligrosidad y prioridad del ensayo.</a:t>
            </a:r>
          </a:p>
          <a:p>
            <a:pPr marL="285750" indent="-285750">
              <a:buFont typeface="Wingdings" panose="05000000000000000000" charset="0"/>
              <a:buChar char="ü"/>
            </a:pPr>
            <a:endParaRPr sz="1400">
              <a:latin typeface="Open Sans" panose="020B0606030504020204" pitchFamily="34" charset="0"/>
              <a:cs typeface="Open Sans" panose="020B0606030504020204" pitchFamily="34" charset="0"/>
            </a:endParaRPr>
          </a:p>
          <a:p>
            <a:pPr marL="285750" indent="-285750">
              <a:buFont typeface="Wingdings" panose="05000000000000000000" charset="0"/>
              <a:buChar char="ü"/>
            </a:pPr>
            <a:r>
              <a:rPr sz="1400">
                <a:latin typeface="Open Sans" panose="020B0606030504020204" pitchFamily="34" charset="0"/>
                <a:cs typeface="Open Sans" panose="020B0606030504020204" pitchFamily="34" charset="0"/>
              </a:rPr>
              <a:t>Técnicas analíticas a utilizar en el tratamiento de muestras. </a:t>
            </a:r>
          </a:p>
        </p:txBody>
      </p:sp>
      <p:sp>
        <p:nvSpPr>
          <p:cNvPr id="4" name="Rectángulo 3"/>
          <p:cNvSpPr/>
          <p:nvPr/>
        </p:nvSpPr>
        <p:spPr>
          <a:xfrm>
            <a:off x="12310745" y="13335"/>
            <a:ext cx="1703070" cy="6829425"/>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200">
                <a:solidFill>
                  <a:schemeClr val="tx1"/>
                </a:solidFill>
              </a:rPr>
              <a:t>La apariencia en programación queda así:</a:t>
            </a:r>
          </a:p>
          <a:p>
            <a:pPr algn="l"/>
            <a:endParaRPr lang="es-CO" altLang="es-ES" sz="1200">
              <a:solidFill>
                <a:schemeClr val="tx1"/>
              </a:solidFill>
            </a:endParaRPr>
          </a:p>
          <a:p>
            <a:pPr algn="l"/>
            <a:r>
              <a:rPr lang="es-CO" altLang="es-ES" sz="1200">
                <a:solidFill>
                  <a:schemeClr val="tx1"/>
                </a:solidFill>
              </a:rPr>
              <a:t>https://codepen.io/rafaelavlucas/pen/MLKGba</a:t>
            </a:r>
          </a:p>
        </p:txBody>
      </p:sp>
      <p:sp>
        <p:nvSpPr>
          <p:cNvPr id="7" name="Rectángulo 6"/>
          <p:cNvSpPr/>
          <p:nvPr/>
        </p:nvSpPr>
        <p:spPr>
          <a:xfrm>
            <a:off x="285115" y="6107430"/>
            <a:ext cx="2355215" cy="67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398780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F Técnica de preconcentración</a:t>
            </a:r>
          </a:p>
        </p:txBody>
      </p:sp>
      <p:sp>
        <p:nvSpPr>
          <p:cNvPr id="3" name="Cuadro de texto 2"/>
          <p:cNvSpPr txBox="1"/>
          <p:nvPr/>
        </p:nvSpPr>
        <p:spPr>
          <a:xfrm>
            <a:off x="645795" y="1412875"/>
            <a:ext cx="10681970"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Esta técnica consiste en un análisis químico utilizado para concentrar sustancias volátiles presentes en diferentes muestras. </a:t>
            </a:r>
          </a:p>
          <a:p>
            <a:r>
              <a:rPr lang="es-CO" sz="1200">
                <a:solidFill>
                  <a:schemeClr val="bg2">
                    <a:lumMod val="25000"/>
                  </a:schemeClr>
                </a:solidFill>
                <a:latin typeface="Open Sans" panose="020B0606030504020204" pitchFamily="34" charset="0"/>
                <a:sym typeface="+mn-ea"/>
              </a:rPr>
              <a:t>El objetivo de la preconcentración consiste en aumentar la concentración de estas sustancias volátiles, la cual habitualmente se encuentra por debajo del límite de detección de la técnica, y así facilitar su análisis.</a:t>
            </a:r>
          </a:p>
          <a:p>
            <a:r>
              <a:rPr lang="es-CO" sz="1200">
                <a:solidFill>
                  <a:schemeClr val="bg2">
                    <a:lumMod val="25000"/>
                  </a:schemeClr>
                </a:solidFill>
                <a:latin typeface="Open Sans" panose="020B0606030504020204" pitchFamily="34" charset="0"/>
                <a:sym typeface="+mn-ea"/>
              </a:rPr>
              <a:t> </a:t>
            </a:r>
          </a:p>
          <a:p>
            <a:r>
              <a:rPr lang="es-CO" sz="1200">
                <a:solidFill>
                  <a:schemeClr val="bg2">
                    <a:lumMod val="25000"/>
                  </a:schemeClr>
                </a:solidFill>
                <a:latin typeface="Open Sans" panose="020B0606030504020204" pitchFamily="34" charset="0"/>
                <a:sym typeface="+mn-ea"/>
              </a:rPr>
              <a:t>A pesar de los recientes avances en la instrumentación analítica, es aún necesario emplear métodos de separación y preconcentración previo al paso determinativo, los cuales consumen tiempo y constituyen fuentes de errores (por pérdida o contaminación) y deben ser usados solo cuando sean necesarios. El motivo de emplear estos métodos es llevar la concentración de un elemento en el estado de traza a un nivel detectable y/o separarlo de sustancias interferentes.</a:t>
            </a:r>
          </a:p>
          <a:p>
            <a:r>
              <a:rPr lang="es-CO" sz="1200">
                <a:solidFill>
                  <a:schemeClr val="bg2">
                    <a:lumMod val="25000"/>
                  </a:schemeClr>
                </a:solidFill>
                <a:latin typeface="Open Sans" panose="020B0606030504020204" pitchFamily="34" charset="0"/>
                <a:sym typeface="+mn-ea"/>
              </a:rPr>
              <a:t>La extracción con solvente y la cromatografía de intercambio iónico son los métodos más comúnmente usados. A continuación, se muestran los métodos más comunes: </a:t>
            </a:r>
          </a:p>
        </p:txBody>
      </p:sp>
      <p:sp>
        <p:nvSpPr>
          <p:cNvPr id="14" name="Rectángulo 13"/>
          <p:cNvSpPr/>
          <p:nvPr/>
        </p:nvSpPr>
        <p:spPr>
          <a:xfrm>
            <a:off x="5035061" y="3309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3081020"/>
            <a:ext cx="904240" cy="904240"/>
          </a:xfrm>
          <a:prstGeom prst="rect">
            <a:avLst/>
          </a:prstGeom>
        </p:spPr>
      </p:pic>
      <p:sp>
        <p:nvSpPr>
          <p:cNvPr id="2" name="Rectángulo redondeado 1"/>
          <p:cNvSpPr/>
          <p:nvPr/>
        </p:nvSpPr>
        <p:spPr>
          <a:xfrm>
            <a:off x="18567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3212465" y="3989705"/>
            <a:ext cx="2857500" cy="1883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870885" y="4525978"/>
            <a:ext cx="154051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sólido-líquido</a:t>
            </a:r>
          </a:p>
        </p:txBody>
      </p:sp>
      <p:sp>
        <p:nvSpPr>
          <p:cNvPr id="9" name="Rectángulo redondeado 8"/>
          <p:cNvSpPr/>
          <p:nvPr/>
        </p:nvSpPr>
        <p:spPr>
          <a:xfrm>
            <a:off x="65303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023860" y="4182745"/>
            <a:ext cx="2604135" cy="1014730"/>
          </a:xfrm>
          <a:prstGeom prst="rect">
            <a:avLst/>
          </a:prstGeom>
        </p:spPr>
        <p:txBody>
          <a:bodyPr wrap="square">
            <a:spAutoFit/>
          </a:bodyPr>
          <a:lstStyle/>
          <a:p>
            <a:pPr algn="l">
              <a:lnSpc>
                <a:spcPct val="100000"/>
              </a:lnSpc>
              <a:spcAft>
                <a:spcPts val="800"/>
              </a:spcAft>
            </a:pPr>
            <a:r>
              <a:rPr lang="es-CO" sz="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Con este método se separa un componente de una mezcla líquida, con ayuda de un disolvente, que preferentemente lo disuelve.</a:t>
            </a:r>
          </a:p>
        </p:txBody>
      </p:sp>
      <p:pic>
        <p:nvPicPr>
          <p:cNvPr id="16" name="Imagen 15" descr="solido_liquido"/>
          <p:cNvPicPr>
            <a:picLocks noChangeAspect="1"/>
          </p:cNvPicPr>
          <p:nvPr/>
        </p:nvPicPr>
        <p:blipFill>
          <a:blip r:embed="rId3"/>
          <a:stretch>
            <a:fillRect/>
          </a:stretch>
        </p:blipFill>
        <p:spPr>
          <a:xfrm>
            <a:off x="2129155" y="4112895"/>
            <a:ext cx="887730" cy="1553845"/>
          </a:xfrm>
          <a:prstGeom prst="rect">
            <a:avLst/>
          </a:prstGeom>
        </p:spPr>
      </p:pic>
      <p:pic>
        <p:nvPicPr>
          <p:cNvPr id="17" name="Imagen 16" descr="liquido_liquido"/>
          <p:cNvPicPr>
            <a:picLocks noChangeAspect="1"/>
          </p:cNvPicPr>
          <p:nvPr/>
        </p:nvPicPr>
        <p:blipFill>
          <a:blip r:embed="rId4"/>
          <a:stretch>
            <a:fillRect/>
          </a:stretch>
        </p:blipFill>
        <p:spPr>
          <a:xfrm>
            <a:off x="6835775" y="4182745"/>
            <a:ext cx="894080" cy="1497965"/>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Estas son tarjetas interactivas que al pasar el mouse muestran la definición de cada una.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Recursos/TARJETAS INTERACTIVAS.mp4</a:t>
            </a:r>
          </a:p>
        </p:txBody>
      </p:sp>
      <p:pic>
        <p:nvPicPr>
          <p:cNvPr id="26" name="Imagen 25" descr="btn_limpio"/>
          <p:cNvPicPr>
            <a:picLocks noChangeAspect="1"/>
          </p:cNvPicPr>
          <p:nvPr/>
        </p:nvPicPr>
        <p:blipFill>
          <a:blip r:embed="rId5"/>
          <a:stretch>
            <a:fillRect/>
          </a:stretch>
        </p:blipFill>
        <p:spPr>
          <a:xfrm>
            <a:off x="8796655" y="5197475"/>
            <a:ext cx="1790065" cy="535940"/>
          </a:xfrm>
          <a:prstGeom prst="rect">
            <a:avLst/>
          </a:prstGeom>
        </p:spPr>
      </p:pic>
      <p:sp>
        <p:nvSpPr>
          <p:cNvPr id="27" name="Cuadro de texto 26"/>
          <p:cNvSpPr txBox="1"/>
          <p:nvPr/>
        </p:nvSpPr>
        <p:spPr>
          <a:xfrm>
            <a:off x="9061450" y="535559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001250" y="5287645"/>
            <a:ext cx="585470" cy="58547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398780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F Técnica de preconcentración</a:t>
            </a:r>
          </a:p>
        </p:txBody>
      </p:sp>
      <p:sp>
        <p:nvSpPr>
          <p:cNvPr id="3" name="Cuadro de texto 2"/>
          <p:cNvSpPr txBox="1"/>
          <p:nvPr/>
        </p:nvSpPr>
        <p:spPr>
          <a:xfrm>
            <a:off x="645795" y="1412875"/>
            <a:ext cx="10681970"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Esta técnica consiste en un análisis químico utilizado para concentrar sustancias volátiles presentes en diferentes muestras. </a:t>
            </a:r>
          </a:p>
          <a:p>
            <a:r>
              <a:rPr lang="es-CO" sz="1200">
                <a:solidFill>
                  <a:schemeClr val="bg2">
                    <a:lumMod val="25000"/>
                  </a:schemeClr>
                </a:solidFill>
                <a:latin typeface="Open Sans" panose="020B0606030504020204" pitchFamily="34" charset="0"/>
                <a:sym typeface="+mn-ea"/>
              </a:rPr>
              <a:t>El objetivo de la preconcentración consiste en aumentar la concentración de estas sustancias volátiles, la cual habitualmente se encuentra por debajo del límite de detección de la técnica, y así facilitar su análisis.</a:t>
            </a:r>
          </a:p>
          <a:p>
            <a:r>
              <a:rPr lang="es-CO" sz="1200">
                <a:solidFill>
                  <a:schemeClr val="bg2">
                    <a:lumMod val="25000"/>
                  </a:schemeClr>
                </a:solidFill>
                <a:latin typeface="Open Sans" panose="020B0606030504020204" pitchFamily="34" charset="0"/>
                <a:sym typeface="+mn-ea"/>
              </a:rPr>
              <a:t> </a:t>
            </a:r>
          </a:p>
          <a:p>
            <a:r>
              <a:rPr lang="es-CO" sz="1200">
                <a:solidFill>
                  <a:schemeClr val="bg2">
                    <a:lumMod val="25000"/>
                  </a:schemeClr>
                </a:solidFill>
                <a:latin typeface="Open Sans" panose="020B0606030504020204" pitchFamily="34" charset="0"/>
                <a:sym typeface="+mn-ea"/>
              </a:rPr>
              <a:t>A pesar de los recientes avances en la instrumentación analítica, es aún necesario emplear métodos de separación y preconcentración previo al paso determinativo, los cuales consumen tiempo y constituyen fuentes de errores (por pérdida o contaminación) y deben ser usados solo cuando sean necesarios. El motivo de emplear estos métodos es llevar la concentración de un elemento en el estado de traza a un nivel detectable y/o separarlo de sustancias interferentes.</a:t>
            </a:r>
          </a:p>
          <a:p>
            <a:r>
              <a:rPr lang="es-CO" sz="1200">
                <a:solidFill>
                  <a:schemeClr val="bg2">
                    <a:lumMod val="25000"/>
                  </a:schemeClr>
                </a:solidFill>
                <a:latin typeface="Open Sans" panose="020B0606030504020204" pitchFamily="34" charset="0"/>
                <a:sym typeface="+mn-ea"/>
              </a:rPr>
              <a:t>La extracción con solvente y la cromatografía de intercambio iónico son los métodos más comúnmente usados. A continuación, se muestran los métodos más comunes: </a:t>
            </a:r>
          </a:p>
        </p:txBody>
      </p:sp>
      <p:sp>
        <p:nvSpPr>
          <p:cNvPr id="14" name="Rectángulo 13"/>
          <p:cNvSpPr/>
          <p:nvPr/>
        </p:nvSpPr>
        <p:spPr>
          <a:xfrm>
            <a:off x="5035061" y="3309530"/>
            <a:ext cx="212217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botón</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2"/>
          <a:stretch>
            <a:fillRect/>
          </a:stretch>
        </p:blipFill>
        <p:spPr>
          <a:xfrm>
            <a:off x="4244340" y="3081020"/>
            <a:ext cx="904240" cy="904240"/>
          </a:xfrm>
          <a:prstGeom prst="rect">
            <a:avLst/>
          </a:prstGeom>
        </p:spPr>
      </p:pic>
      <p:sp>
        <p:nvSpPr>
          <p:cNvPr id="2" name="Rectángulo redondeado 1"/>
          <p:cNvSpPr/>
          <p:nvPr/>
        </p:nvSpPr>
        <p:spPr>
          <a:xfrm>
            <a:off x="18567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3212465" y="3989705"/>
            <a:ext cx="2857500" cy="1883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Rectángulo 6"/>
          <p:cNvSpPr/>
          <p:nvPr/>
        </p:nvSpPr>
        <p:spPr>
          <a:xfrm>
            <a:off x="3870885" y="4525978"/>
            <a:ext cx="1540510" cy="686435"/>
          </a:xfrm>
          <a:prstGeom prst="rect">
            <a:avLst/>
          </a:prstGeom>
        </p:spPr>
        <p:txBody>
          <a:bodyPr wrap="none">
            <a:spAutoFit/>
          </a:bodyPr>
          <a:lstStyle/>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Extracción </a:t>
            </a:r>
          </a:p>
          <a:p>
            <a:pPr algn="ctr">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sólido-líquido</a:t>
            </a:r>
          </a:p>
        </p:txBody>
      </p:sp>
      <p:sp>
        <p:nvSpPr>
          <p:cNvPr id="9" name="Rectángulo redondeado 8"/>
          <p:cNvSpPr/>
          <p:nvPr/>
        </p:nvSpPr>
        <p:spPr>
          <a:xfrm>
            <a:off x="6530340" y="3989705"/>
            <a:ext cx="4211955" cy="1883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Rectángulo 12"/>
          <p:cNvSpPr/>
          <p:nvPr/>
        </p:nvSpPr>
        <p:spPr>
          <a:xfrm>
            <a:off x="8023860" y="4182745"/>
            <a:ext cx="2604135" cy="1014730"/>
          </a:xfrm>
          <a:prstGeom prst="rect">
            <a:avLst/>
          </a:prstGeom>
        </p:spPr>
        <p:txBody>
          <a:bodyPr wrap="square">
            <a:spAutoFit/>
          </a:bodyPr>
          <a:lstStyle/>
          <a:p>
            <a:pPr algn="l">
              <a:lnSpc>
                <a:spcPct val="100000"/>
              </a:lnSpc>
              <a:spcAft>
                <a:spcPts val="800"/>
              </a:spcAft>
            </a:pPr>
            <a:r>
              <a:rPr lang="es-CO" sz="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Con este método se separa un componente de una mezcla líquida, con ayuda de un disolvente, que preferentemente lo disuelve.</a:t>
            </a:r>
          </a:p>
        </p:txBody>
      </p:sp>
      <p:pic>
        <p:nvPicPr>
          <p:cNvPr id="16" name="Imagen 15" descr="solido_liquido"/>
          <p:cNvPicPr>
            <a:picLocks noChangeAspect="1"/>
          </p:cNvPicPr>
          <p:nvPr/>
        </p:nvPicPr>
        <p:blipFill>
          <a:blip r:embed="rId3"/>
          <a:stretch>
            <a:fillRect/>
          </a:stretch>
        </p:blipFill>
        <p:spPr>
          <a:xfrm>
            <a:off x="2129155" y="4112895"/>
            <a:ext cx="887730" cy="1553845"/>
          </a:xfrm>
          <a:prstGeom prst="rect">
            <a:avLst/>
          </a:prstGeom>
        </p:spPr>
      </p:pic>
      <p:pic>
        <p:nvPicPr>
          <p:cNvPr id="17" name="Imagen 16" descr="liquido_liquido"/>
          <p:cNvPicPr>
            <a:picLocks noChangeAspect="1"/>
          </p:cNvPicPr>
          <p:nvPr/>
        </p:nvPicPr>
        <p:blipFill>
          <a:blip r:embed="rId4"/>
          <a:stretch>
            <a:fillRect/>
          </a:stretch>
        </p:blipFill>
        <p:spPr>
          <a:xfrm>
            <a:off x="6835775" y="4182745"/>
            <a:ext cx="894080" cy="1497965"/>
          </a:xfrm>
          <a:prstGeom prst="rect">
            <a:avLst/>
          </a:prstGeom>
        </p:spPr>
      </p:pic>
      <p:sp>
        <p:nvSpPr>
          <p:cNvPr id="30" name="Rectángulo 2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Estas son tarjetas interactivas que al pasar el mouse muestran la definición de cada una. </a:t>
            </a:r>
          </a:p>
          <a:p>
            <a:pPr algn="l"/>
            <a:r>
              <a:rPr lang="es-CO" altLang="es-ES" sz="1000" dirty="0">
                <a:solidFill>
                  <a:schemeClr val="tx1"/>
                </a:solidFill>
                <a:latin typeface="Open Sans" panose="020B0606030504020204" pitchFamily="34" charset="0"/>
                <a:cs typeface="Open Sans" panose="020B0606030504020204" pitchFamily="34" charset="0"/>
                <a:sym typeface="+mn-ea"/>
              </a:rPr>
              <a:t>Ejm: Recursos/TARJETAS INTERACTIVAS.mp4</a:t>
            </a:r>
          </a:p>
        </p:txBody>
      </p:sp>
      <p:pic>
        <p:nvPicPr>
          <p:cNvPr id="26" name="Imagen 25" descr="btn_limpio"/>
          <p:cNvPicPr>
            <a:picLocks noChangeAspect="1"/>
          </p:cNvPicPr>
          <p:nvPr/>
        </p:nvPicPr>
        <p:blipFill>
          <a:blip r:embed="rId5"/>
          <a:stretch>
            <a:fillRect/>
          </a:stretch>
        </p:blipFill>
        <p:spPr>
          <a:xfrm>
            <a:off x="8796655" y="5197475"/>
            <a:ext cx="1790065" cy="535940"/>
          </a:xfrm>
          <a:prstGeom prst="rect">
            <a:avLst/>
          </a:prstGeom>
        </p:spPr>
      </p:pic>
      <p:sp>
        <p:nvSpPr>
          <p:cNvPr id="27" name="Cuadro de texto 26"/>
          <p:cNvSpPr txBox="1"/>
          <p:nvPr/>
        </p:nvSpPr>
        <p:spPr>
          <a:xfrm>
            <a:off x="9061450" y="535559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001250" y="5287645"/>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1183005" y="748665"/>
            <a:ext cx="10010775" cy="399605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2" name="Cuadro de texto 11"/>
          <p:cNvSpPr txBox="1"/>
          <p:nvPr/>
        </p:nvSpPr>
        <p:spPr>
          <a:xfrm>
            <a:off x="1630045" y="1405890"/>
            <a:ext cx="9247505"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campos de aplicación de esta operación son, por ejemplo, la separación de vitaminas de soluciones acuosas o la separación de aromáticos de fracciones de petróleo.</a:t>
            </a:r>
          </a:p>
        </p:txBody>
      </p:sp>
      <p:sp>
        <p:nvSpPr>
          <p:cNvPr id="20" name="Rectángulo 19"/>
          <p:cNvSpPr/>
          <p:nvPr/>
        </p:nvSpPr>
        <p:spPr>
          <a:xfrm>
            <a:off x="4950460" y="1047115"/>
            <a:ext cx="247586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Extracción líquido-líquido</a:t>
            </a:r>
            <a:endPar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9" name="Imagen 18" descr="ejemplo_liquido_liquido"/>
          <p:cNvPicPr>
            <a:picLocks noChangeAspect="1"/>
          </p:cNvPicPr>
          <p:nvPr/>
        </p:nvPicPr>
        <p:blipFill>
          <a:blip r:embed="rId8"/>
          <a:stretch>
            <a:fillRect/>
          </a:stretch>
        </p:blipFill>
        <p:spPr>
          <a:xfrm>
            <a:off x="1630045" y="1960245"/>
            <a:ext cx="4810760" cy="1457325"/>
          </a:xfrm>
          <a:prstGeom prst="rect">
            <a:avLst/>
          </a:prstGeom>
        </p:spPr>
      </p:pic>
      <p:sp>
        <p:nvSpPr>
          <p:cNvPr id="21" name="Cuadro de texto 20"/>
          <p:cNvSpPr txBox="1"/>
          <p:nvPr/>
        </p:nvSpPr>
        <p:spPr>
          <a:xfrm>
            <a:off x="6507480" y="2252345"/>
            <a:ext cx="4257675"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Extracción ideal: al unir la mezcla de partida (A+C) y el disolvente (B), el soluto (A) pasa al disolvente. Tras la decantación se obtienen dos fases: fase extracto (A+B) y el líquido portador (C)</a:t>
            </a:r>
          </a:p>
        </p:txBody>
      </p:sp>
      <p:sp>
        <p:nvSpPr>
          <p:cNvPr id="11" name="Cuadro de texto 10"/>
          <p:cNvSpPr txBox="1"/>
          <p:nvPr/>
        </p:nvSpPr>
        <p:spPr>
          <a:xfrm>
            <a:off x="1630045" y="3780155"/>
            <a:ext cx="9247505"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extracción líquido-líquido se puede realizar de dos maneras, simple y continua, estos procesos se detallan adelante en la lectura del contenido .</a:t>
            </a:r>
          </a:p>
        </p:txBody>
      </p:sp>
      <p:sp>
        <p:nvSpPr>
          <p:cNvPr id="22" name="Óvalo 21"/>
          <p:cNvSpPr/>
          <p:nvPr/>
        </p:nvSpPr>
        <p:spPr>
          <a:xfrm>
            <a:off x="10448290" y="1042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586720" y="1042670"/>
            <a:ext cx="585470" cy="5854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7052310" y="3187700"/>
            <a:ext cx="3937000" cy="2264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1014428"/>
            <a:ext cx="450977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Procesos para la extracción líquido-líquido</a:t>
            </a:r>
          </a:p>
        </p:txBody>
      </p:sp>
      <p:sp>
        <p:nvSpPr>
          <p:cNvPr id="3" name="Cuadro de texto 2"/>
          <p:cNvSpPr txBox="1"/>
          <p:nvPr/>
        </p:nvSpPr>
        <p:spPr>
          <a:xfrm>
            <a:off x="645795" y="141287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 continuación, se presentan las dos maneras para llevar a cabo una extracción líquido-líquido.</a:t>
            </a:r>
          </a:p>
        </p:txBody>
      </p:sp>
      <p:sp>
        <p:nvSpPr>
          <p:cNvPr id="6" name="Rectángulo redondeado 5"/>
          <p:cNvSpPr/>
          <p:nvPr/>
        </p:nvSpPr>
        <p:spPr>
          <a:xfrm>
            <a:off x="720725" y="3747770"/>
            <a:ext cx="3947795" cy="19894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6" name="Imagen 25" descr="btn_limpio"/>
          <p:cNvPicPr>
            <a:picLocks noChangeAspect="1"/>
          </p:cNvPicPr>
          <p:nvPr/>
        </p:nvPicPr>
        <p:blipFill>
          <a:blip r:embed="rId2"/>
          <a:stretch>
            <a:fillRect/>
          </a:stretch>
        </p:blipFill>
        <p:spPr>
          <a:xfrm>
            <a:off x="9178290" y="4806315"/>
            <a:ext cx="1790065" cy="535940"/>
          </a:xfrm>
          <a:prstGeom prst="rect">
            <a:avLst/>
          </a:prstGeom>
        </p:spPr>
      </p:pic>
      <p:sp>
        <p:nvSpPr>
          <p:cNvPr id="27" name="Cuadro de texto 26"/>
          <p:cNvSpPr txBox="1"/>
          <p:nvPr/>
        </p:nvSpPr>
        <p:spPr>
          <a:xfrm>
            <a:off x="9443085" y="49644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1" name="Cuadro de texto 10"/>
          <p:cNvSpPr txBox="1"/>
          <p:nvPr/>
        </p:nvSpPr>
        <p:spPr>
          <a:xfrm>
            <a:off x="755015" y="4061460"/>
            <a:ext cx="378269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muy útil para </a:t>
            </a:r>
          </a:p>
          <a:p>
            <a:r>
              <a:rPr lang="es-CO" sz="1200">
                <a:solidFill>
                  <a:schemeClr val="bg2">
                    <a:lumMod val="25000"/>
                  </a:schemeClr>
                </a:solidFill>
                <a:latin typeface="Open Sans" panose="020B0606030504020204" pitchFamily="34" charset="0"/>
                <a:sym typeface="+mn-ea"/>
              </a:rPr>
              <a:t>separar componentes de una mezcla. </a:t>
            </a:r>
          </a:p>
          <a:p>
            <a:r>
              <a:rPr lang="es-CO" sz="1200">
                <a:solidFill>
                  <a:schemeClr val="bg2">
                    <a:lumMod val="25000"/>
                  </a:schemeClr>
                </a:solidFill>
                <a:latin typeface="Open Sans" panose="020B0606030504020204" pitchFamily="34" charset="0"/>
                <a:sym typeface="+mn-ea"/>
              </a:rPr>
              <a:t>Su éxito depende de la diferencia de solubilidad del compuesto a extraer en dos disolventes diferentes. </a:t>
            </a:r>
          </a:p>
        </p:txBody>
      </p:sp>
      <p:pic>
        <p:nvPicPr>
          <p:cNvPr id="12" name="Imagen 11" descr="quimica_botones"/>
          <p:cNvPicPr>
            <a:picLocks noChangeAspect="1"/>
          </p:cNvPicPr>
          <p:nvPr/>
        </p:nvPicPr>
        <p:blipFill>
          <a:blip r:embed="rId3"/>
          <a:stretch>
            <a:fillRect/>
          </a:stretch>
        </p:blipFill>
        <p:spPr>
          <a:xfrm>
            <a:off x="2915285" y="1514475"/>
            <a:ext cx="5892165" cy="4756150"/>
          </a:xfrm>
          <a:prstGeom prst="rect">
            <a:avLst/>
          </a:prstGeom>
        </p:spPr>
      </p:pic>
      <p:sp>
        <p:nvSpPr>
          <p:cNvPr id="18" name="Cuadro de texto 17"/>
          <p:cNvSpPr txBox="1"/>
          <p:nvPr/>
        </p:nvSpPr>
        <p:spPr>
          <a:xfrm>
            <a:off x="7265670" y="3696970"/>
            <a:ext cx="378269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que se utiliza cuando el reparto del compuesto a extraer en el disolvente de extracción, no es suficientemente favorable y la solubilidad del compuesto a extraer en los disolventes de extracción habituales, no es muy elevada.</a:t>
            </a:r>
          </a:p>
        </p:txBody>
      </p:sp>
      <p:pic>
        <p:nvPicPr>
          <p:cNvPr id="19" name="Imagen 18" descr="btn_limpio"/>
          <p:cNvPicPr>
            <a:picLocks noChangeAspect="1"/>
          </p:cNvPicPr>
          <p:nvPr/>
        </p:nvPicPr>
        <p:blipFill>
          <a:blip r:embed="rId2"/>
          <a:stretch>
            <a:fillRect/>
          </a:stretch>
        </p:blipFill>
        <p:spPr>
          <a:xfrm>
            <a:off x="857885" y="5017135"/>
            <a:ext cx="1790065" cy="535940"/>
          </a:xfrm>
          <a:prstGeom prst="rect">
            <a:avLst/>
          </a:prstGeom>
        </p:spPr>
      </p:pic>
      <p:sp>
        <p:nvSpPr>
          <p:cNvPr id="20" name="Cuadro de texto 19"/>
          <p:cNvSpPr txBox="1"/>
          <p:nvPr/>
        </p:nvSpPr>
        <p:spPr>
          <a:xfrm>
            <a:off x="1122680" y="517525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Proceso</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940560" y="5076190"/>
            <a:ext cx="585470" cy="585470"/>
          </a:xfrm>
          <a:prstGeom prst="rect">
            <a:avLst/>
          </a:prstGeom>
        </p:spPr>
      </p:pic>
      <p:pic>
        <p:nvPicPr>
          <p:cNvPr id="21" name="Imagen 20" descr="btn_limpio"/>
          <p:cNvPicPr>
            <a:picLocks noChangeAspect="1"/>
          </p:cNvPicPr>
          <p:nvPr/>
        </p:nvPicPr>
        <p:blipFill>
          <a:blip r:embed="rId2"/>
          <a:stretch>
            <a:fillRect/>
          </a:stretch>
        </p:blipFill>
        <p:spPr>
          <a:xfrm>
            <a:off x="2526030" y="5007610"/>
            <a:ext cx="2011680" cy="602615"/>
          </a:xfrm>
          <a:prstGeom prst="rect">
            <a:avLst/>
          </a:prstGeom>
        </p:spPr>
      </p:pic>
      <p:sp>
        <p:nvSpPr>
          <p:cNvPr id="22" name="Cuadro de texto 21"/>
          <p:cNvSpPr txBox="1"/>
          <p:nvPr/>
        </p:nvSpPr>
        <p:spPr>
          <a:xfrm>
            <a:off x="2688590" y="5196205"/>
            <a:ext cx="1312545" cy="245110"/>
          </a:xfrm>
          <a:prstGeom prst="rect">
            <a:avLst/>
          </a:prstGeom>
          <a:noFill/>
        </p:spPr>
        <p:txBody>
          <a:bodyPr wrap="square" rtlCol="0">
            <a:spAutoFit/>
          </a:bodyPr>
          <a:lstStyle/>
          <a:p>
            <a:pPr algn="l"/>
            <a:r>
              <a:rPr lang="es-CO" sz="1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Características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7052310" y="3187700"/>
            <a:ext cx="3937000" cy="2264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1014428"/>
            <a:ext cx="450977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Procesos para la extracción líquido-líquido</a:t>
            </a:r>
          </a:p>
        </p:txBody>
      </p:sp>
      <p:sp>
        <p:nvSpPr>
          <p:cNvPr id="3" name="Cuadro de texto 2"/>
          <p:cNvSpPr txBox="1"/>
          <p:nvPr/>
        </p:nvSpPr>
        <p:spPr>
          <a:xfrm>
            <a:off x="645795" y="141287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 continuación, se presentan las dos maneras para llevar a cabo una extracción líquido-líquido.</a:t>
            </a:r>
          </a:p>
        </p:txBody>
      </p:sp>
      <p:sp>
        <p:nvSpPr>
          <p:cNvPr id="6" name="Rectángulo redondeado 5"/>
          <p:cNvSpPr/>
          <p:nvPr/>
        </p:nvSpPr>
        <p:spPr>
          <a:xfrm>
            <a:off x="720725" y="3747770"/>
            <a:ext cx="3947795" cy="1798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6" name="Imagen 25" descr="btn_limpio"/>
          <p:cNvPicPr>
            <a:picLocks noChangeAspect="1"/>
          </p:cNvPicPr>
          <p:nvPr/>
        </p:nvPicPr>
        <p:blipFill>
          <a:blip r:embed="rId2"/>
          <a:stretch>
            <a:fillRect/>
          </a:stretch>
        </p:blipFill>
        <p:spPr>
          <a:xfrm>
            <a:off x="9178290" y="4806315"/>
            <a:ext cx="1790065" cy="535940"/>
          </a:xfrm>
          <a:prstGeom prst="rect">
            <a:avLst/>
          </a:prstGeom>
        </p:spPr>
      </p:pic>
      <p:sp>
        <p:nvSpPr>
          <p:cNvPr id="27" name="Cuadro de texto 26"/>
          <p:cNvSpPr txBox="1"/>
          <p:nvPr/>
        </p:nvSpPr>
        <p:spPr>
          <a:xfrm>
            <a:off x="9443085" y="49644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1" name="Cuadro de texto 10"/>
          <p:cNvSpPr txBox="1"/>
          <p:nvPr/>
        </p:nvSpPr>
        <p:spPr>
          <a:xfrm>
            <a:off x="755015" y="4061460"/>
            <a:ext cx="378269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muy útil para </a:t>
            </a:r>
          </a:p>
          <a:p>
            <a:r>
              <a:rPr lang="es-CO" sz="1200">
                <a:solidFill>
                  <a:schemeClr val="bg2">
                    <a:lumMod val="25000"/>
                  </a:schemeClr>
                </a:solidFill>
                <a:latin typeface="Open Sans" panose="020B0606030504020204" pitchFamily="34" charset="0"/>
                <a:sym typeface="+mn-ea"/>
              </a:rPr>
              <a:t>separar componentes de una mezcla. </a:t>
            </a:r>
          </a:p>
          <a:p>
            <a:r>
              <a:rPr lang="es-CO" sz="1200">
                <a:solidFill>
                  <a:schemeClr val="bg2">
                    <a:lumMod val="25000"/>
                  </a:schemeClr>
                </a:solidFill>
                <a:latin typeface="Open Sans" panose="020B0606030504020204" pitchFamily="34" charset="0"/>
                <a:sym typeface="+mn-ea"/>
              </a:rPr>
              <a:t>Su éxito depende de la diferencia de solubilidad del compuesto a extraer en dos disolventes diferentes. </a:t>
            </a:r>
          </a:p>
        </p:txBody>
      </p:sp>
      <p:pic>
        <p:nvPicPr>
          <p:cNvPr id="12" name="Imagen 11" descr="quimica_botones"/>
          <p:cNvPicPr>
            <a:picLocks noChangeAspect="1"/>
          </p:cNvPicPr>
          <p:nvPr/>
        </p:nvPicPr>
        <p:blipFill>
          <a:blip r:embed="rId3"/>
          <a:stretch>
            <a:fillRect/>
          </a:stretch>
        </p:blipFill>
        <p:spPr>
          <a:xfrm>
            <a:off x="2915285" y="1514475"/>
            <a:ext cx="5892165" cy="4756150"/>
          </a:xfrm>
          <a:prstGeom prst="rect">
            <a:avLst/>
          </a:prstGeom>
        </p:spPr>
      </p:pic>
      <p:sp>
        <p:nvSpPr>
          <p:cNvPr id="18" name="Cuadro de texto 17"/>
          <p:cNvSpPr txBox="1"/>
          <p:nvPr/>
        </p:nvSpPr>
        <p:spPr>
          <a:xfrm>
            <a:off x="7265670" y="3696970"/>
            <a:ext cx="378269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que se utiliza cuando el reparto del compuesto a extraer en el disolvente de extracción, no es suficientemente favorable y la solubilidad del compuesto a extraer en los disolventes de extracción habituales, no es muy elevada.</a:t>
            </a:r>
          </a:p>
        </p:txBody>
      </p:sp>
      <p:pic>
        <p:nvPicPr>
          <p:cNvPr id="19" name="Imagen 18" descr="btn_limpio"/>
          <p:cNvPicPr>
            <a:picLocks noChangeAspect="1"/>
          </p:cNvPicPr>
          <p:nvPr/>
        </p:nvPicPr>
        <p:blipFill>
          <a:blip r:embed="rId2"/>
          <a:stretch>
            <a:fillRect/>
          </a:stretch>
        </p:blipFill>
        <p:spPr>
          <a:xfrm>
            <a:off x="2747645" y="4946015"/>
            <a:ext cx="1790065" cy="535940"/>
          </a:xfrm>
          <a:prstGeom prst="rect">
            <a:avLst/>
          </a:prstGeom>
        </p:spPr>
      </p:pic>
      <p:sp>
        <p:nvSpPr>
          <p:cNvPr id="20" name="Cuadro de texto 19"/>
          <p:cNvSpPr txBox="1"/>
          <p:nvPr/>
        </p:nvSpPr>
        <p:spPr>
          <a:xfrm>
            <a:off x="3012440" y="51041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838575" y="5076190"/>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Rectángulo redondeado 1"/>
          <p:cNvSpPr/>
          <p:nvPr/>
        </p:nvSpPr>
        <p:spPr>
          <a:xfrm>
            <a:off x="1183005" y="537845"/>
            <a:ext cx="10010775" cy="564515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Cuadro de texto 6"/>
          <p:cNvSpPr txBox="1"/>
          <p:nvPr/>
        </p:nvSpPr>
        <p:spPr>
          <a:xfrm>
            <a:off x="1630045" y="1182370"/>
            <a:ext cx="9247505"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método consiste en agitar un compuesto con dos disolventes inmiscibles, el cual se distribuye entre los dos disolventes. </a:t>
            </a:r>
          </a:p>
          <a:p>
            <a:r>
              <a:rPr lang="es-CO" sz="1200">
                <a:solidFill>
                  <a:schemeClr val="bg2">
                    <a:lumMod val="25000"/>
                  </a:schemeClr>
                </a:solidFill>
                <a:latin typeface="Open Sans" panose="020B0606030504020204" pitchFamily="34" charset="0"/>
                <a:sym typeface="+mn-ea"/>
              </a:rPr>
              <a:t>A una temperatura determinada, la relación de concentraciones del compuesto en cada disolvente es siempre constante, y esta constante es lo que se denomina coeficiente de distribución o de reparto (K = concentración en disolvente2 / concentración en disolvente1).</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Es frecuente obtener mezclas de reacción en disolución o suspensión acuosa (bien porque la reacción se haya llevado a cabo en medio acuoso o bien porque durante el final de reacción se haya añadido una disolución acuosa sobre la mezcla de reacción inicial). En estas situaciones, la extracción del producto de reacción deseado a partir de esta mezcla acuosa se puede conseguir:</a:t>
            </a:r>
          </a:p>
        </p:txBody>
      </p:sp>
      <p:sp>
        <p:nvSpPr>
          <p:cNvPr id="9" name="Rectángulo 8"/>
          <p:cNvSpPr/>
          <p:nvPr/>
        </p:nvSpPr>
        <p:spPr>
          <a:xfrm>
            <a:off x="4617720" y="855345"/>
            <a:ext cx="314134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Extracción líquido-líquido simple</a:t>
            </a:r>
            <a:endPar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2" name="Óvalo 21"/>
          <p:cNvSpPr/>
          <p:nvPr/>
        </p:nvSpPr>
        <p:spPr>
          <a:xfrm>
            <a:off x="10448290" y="798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13440000">
            <a:off x="10389870" y="409702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62895" y="4061460"/>
            <a:ext cx="585470" cy="585470"/>
          </a:xfrm>
          <a:prstGeom prst="rect">
            <a:avLst/>
          </a:prstGeom>
        </p:spPr>
      </p:pic>
      <p:sp>
        <p:nvSpPr>
          <p:cNvPr id="16" name="Cuadro de texto 15"/>
          <p:cNvSpPr txBox="1"/>
          <p:nvPr/>
        </p:nvSpPr>
        <p:spPr>
          <a:xfrm>
            <a:off x="2832100" y="3997325"/>
            <a:ext cx="7793355"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Adicionando un disolvente orgánico adecuado, con una densidad diferente al agua, que sea inmiscible con el agua y capaz de solubilizar la máxima cantidad de producto a extraer, pero no las impurezas que lo acompañan en la mezcla de reacción.</a:t>
            </a:r>
          </a:p>
        </p:txBody>
      </p:sp>
      <p:pic>
        <p:nvPicPr>
          <p:cNvPr id="17" name="Imagen 16" descr="uno"/>
          <p:cNvPicPr>
            <a:picLocks noChangeAspect="1"/>
          </p:cNvPicPr>
          <p:nvPr/>
        </p:nvPicPr>
        <p:blipFill>
          <a:blip r:embed="rId6"/>
          <a:stretch>
            <a:fillRect/>
          </a:stretch>
        </p:blipFill>
        <p:spPr>
          <a:xfrm>
            <a:off x="1865630" y="3543300"/>
            <a:ext cx="882015" cy="190881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7052310" y="3187700"/>
            <a:ext cx="3937000" cy="2264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1014428"/>
            <a:ext cx="450977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Procesos para la extracción líquido-líquido</a:t>
            </a:r>
          </a:p>
        </p:txBody>
      </p:sp>
      <p:sp>
        <p:nvSpPr>
          <p:cNvPr id="3" name="Cuadro de texto 2"/>
          <p:cNvSpPr txBox="1"/>
          <p:nvPr/>
        </p:nvSpPr>
        <p:spPr>
          <a:xfrm>
            <a:off x="645795" y="141287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 continuación, se presentan las dos maneras para llevar a cabo una extracción líquido-líquido.</a:t>
            </a:r>
          </a:p>
        </p:txBody>
      </p:sp>
      <p:sp>
        <p:nvSpPr>
          <p:cNvPr id="6" name="Rectángulo redondeado 5"/>
          <p:cNvSpPr/>
          <p:nvPr/>
        </p:nvSpPr>
        <p:spPr>
          <a:xfrm>
            <a:off x="720725" y="3747770"/>
            <a:ext cx="3947795" cy="1798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6" name="Imagen 25" descr="btn_limpio"/>
          <p:cNvPicPr>
            <a:picLocks noChangeAspect="1"/>
          </p:cNvPicPr>
          <p:nvPr/>
        </p:nvPicPr>
        <p:blipFill>
          <a:blip r:embed="rId2"/>
          <a:stretch>
            <a:fillRect/>
          </a:stretch>
        </p:blipFill>
        <p:spPr>
          <a:xfrm>
            <a:off x="9178290" y="4806315"/>
            <a:ext cx="1790065" cy="535940"/>
          </a:xfrm>
          <a:prstGeom prst="rect">
            <a:avLst/>
          </a:prstGeom>
        </p:spPr>
      </p:pic>
      <p:sp>
        <p:nvSpPr>
          <p:cNvPr id="27" name="Cuadro de texto 26"/>
          <p:cNvSpPr txBox="1"/>
          <p:nvPr/>
        </p:nvSpPr>
        <p:spPr>
          <a:xfrm>
            <a:off x="9443085" y="49644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1" name="Cuadro de texto 10"/>
          <p:cNvSpPr txBox="1"/>
          <p:nvPr/>
        </p:nvSpPr>
        <p:spPr>
          <a:xfrm>
            <a:off x="755015" y="4061460"/>
            <a:ext cx="378269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muy útil para </a:t>
            </a:r>
          </a:p>
          <a:p>
            <a:r>
              <a:rPr lang="es-CO" sz="1200">
                <a:solidFill>
                  <a:schemeClr val="bg2">
                    <a:lumMod val="25000"/>
                  </a:schemeClr>
                </a:solidFill>
                <a:latin typeface="Open Sans" panose="020B0606030504020204" pitchFamily="34" charset="0"/>
                <a:sym typeface="+mn-ea"/>
              </a:rPr>
              <a:t>separar componentes de una mezcla. </a:t>
            </a:r>
          </a:p>
          <a:p>
            <a:r>
              <a:rPr lang="es-CO" sz="1200">
                <a:solidFill>
                  <a:schemeClr val="bg2">
                    <a:lumMod val="25000"/>
                  </a:schemeClr>
                </a:solidFill>
                <a:latin typeface="Open Sans" panose="020B0606030504020204" pitchFamily="34" charset="0"/>
                <a:sym typeface="+mn-ea"/>
              </a:rPr>
              <a:t>Su éxito depende de la diferencia de solubilidad del compuesto a extraer en dos disolventes diferentes. </a:t>
            </a:r>
          </a:p>
        </p:txBody>
      </p:sp>
      <p:pic>
        <p:nvPicPr>
          <p:cNvPr id="12" name="Imagen 11" descr="quimica_botones"/>
          <p:cNvPicPr>
            <a:picLocks noChangeAspect="1"/>
          </p:cNvPicPr>
          <p:nvPr/>
        </p:nvPicPr>
        <p:blipFill>
          <a:blip r:embed="rId3"/>
          <a:stretch>
            <a:fillRect/>
          </a:stretch>
        </p:blipFill>
        <p:spPr>
          <a:xfrm>
            <a:off x="2915285" y="1514475"/>
            <a:ext cx="5892165" cy="4756150"/>
          </a:xfrm>
          <a:prstGeom prst="rect">
            <a:avLst/>
          </a:prstGeom>
        </p:spPr>
      </p:pic>
      <p:sp>
        <p:nvSpPr>
          <p:cNvPr id="18" name="Cuadro de texto 17"/>
          <p:cNvSpPr txBox="1"/>
          <p:nvPr/>
        </p:nvSpPr>
        <p:spPr>
          <a:xfrm>
            <a:off x="7265670" y="3696970"/>
            <a:ext cx="378269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que se utiliza cuando el reparto del compuesto a extraer en el disolvente de extracción, no es suficientemente favorable y la solubilidad del compuesto a extraer en los disolventes de extracción habituales, no es muy elevada.</a:t>
            </a:r>
          </a:p>
        </p:txBody>
      </p:sp>
      <p:pic>
        <p:nvPicPr>
          <p:cNvPr id="19" name="Imagen 18" descr="btn_limpio"/>
          <p:cNvPicPr>
            <a:picLocks noChangeAspect="1"/>
          </p:cNvPicPr>
          <p:nvPr/>
        </p:nvPicPr>
        <p:blipFill>
          <a:blip r:embed="rId2"/>
          <a:stretch>
            <a:fillRect/>
          </a:stretch>
        </p:blipFill>
        <p:spPr>
          <a:xfrm>
            <a:off x="2747645" y="4946015"/>
            <a:ext cx="1790065" cy="535940"/>
          </a:xfrm>
          <a:prstGeom prst="rect">
            <a:avLst/>
          </a:prstGeom>
        </p:spPr>
      </p:pic>
      <p:sp>
        <p:nvSpPr>
          <p:cNvPr id="20" name="Cuadro de texto 19"/>
          <p:cNvSpPr txBox="1"/>
          <p:nvPr/>
        </p:nvSpPr>
        <p:spPr>
          <a:xfrm>
            <a:off x="3012440" y="51041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838575" y="5076190"/>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Rectángulo redondeado 1"/>
          <p:cNvSpPr/>
          <p:nvPr/>
        </p:nvSpPr>
        <p:spPr>
          <a:xfrm>
            <a:off x="1183005" y="537845"/>
            <a:ext cx="10010775" cy="564515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Cuadro de texto 6"/>
          <p:cNvSpPr txBox="1"/>
          <p:nvPr/>
        </p:nvSpPr>
        <p:spPr>
          <a:xfrm>
            <a:off x="1630045" y="1182370"/>
            <a:ext cx="9247505"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método consiste en agitar un compuesto con dos disolventes inmiscibles, el cual se distribuye entre los dos disolventes. </a:t>
            </a:r>
          </a:p>
          <a:p>
            <a:r>
              <a:rPr lang="es-CO" sz="1200">
                <a:solidFill>
                  <a:schemeClr val="bg2">
                    <a:lumMod val="25000"/>
                  </a:schemeClr>
                </a:solidFill>
                <a:latin typeface="Open Sans" panose="020B0606030504020204" pitchFamily="34" charset="0"/>
                <a:sym typeface="+mn-ea"/>
              </a:rPr>
              <a:t>A una temperatura determinada, la relación de concentraciones del compuesto en cada disolvente es siempre constante, y esta constante es lo que se denomina coeficiente de distribución o de reparto (K = concentración en disolvente2 / concentración en disolvente1).</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Es frecuente obtener mezclas de reacción en disolución o suspensión acuosa (bien porque la reacción se haya llevado a cabo en medio acuoso o bien porque durante el final de reacción se haya añadido una disolución acuosa sobre la mezcla de reacción inicial). En estas situaciones, la extracción del producto de reacción deseado a partir de esta mezcla acuosa se puede conseguir:</a:t>
            </a:r>
          </a:p>
        </p:txBody>
      </p:sp>
      <p:sp>
        <p:nvSpPr>
          <p:cNvPr id="9" name="Rectángulo 8"/>
          <p:cNvSpPr/>
          <p:nvPr/>
        </p:nvSpPr>
        <p:spPr>
          <a:xfrm>
            <a:off x="4617720" y="855345"/>
            <a:ext cx="314134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Extracción líquido-líquido simple</a:t>
            </a:r>
            <a:endPar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2" name="Óvalo 21"/>
          <p:cNvSpPr/>
          <p:nvPr/>
        </p:nvSpPr>
        <p:spPr>
          <a:xfrm>
            <a:off x="10448290" y="798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13440000">
            <a:off x="10389870" y="409702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62895" y="4061460"/>
            <a:ext cx="585470" cy="585470"/>
          </a:xfrm>
          <a:prstGeom prst="rect">
            <a:avLst/>
          </a:prstGeom>
        </p:spPr>
      </p:pic>
      <p:sp>
        <p:nvSpPr>
          <p:cNvPr id="23" name="Triángulo rectángulo 22"/>
          <p:cNvSpPr/>
          <p:nvPr/>
        </p:nvSpPr>
        <p:spPr>
          <a:xfrm rot="2700000">
            <a:off x="1483995" y="41211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Cuadro de texto 15"/>
          <p:cNvSpPr txBox="1"/>
          <p:nvPr/>
        </p:nvSpPr>
        <p:spPr>
          <a:xfrm>
            <a:off x="2832100" y="3997325"/>
            <a:ext cx="779335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Después de agitar la mezcla de las dos fases para aumentar la superficie de contacto entre ellas y permitir un equilibrio más rápido del producto a extraer entre las dos, se producirá una transferencia del producto deseado desde la fase acuosa inicial hacia la fase orgánica, en una cantidad tanto mayor cuanto más sea su coeficiente de reparto entre el disolvente orgánico de extracción elegido y el agua.</a:t>
            </a:r>
          </a:p>
        </p:txBody>
      </p:sp>
      <p:pic>
        <p:nvPicPr>
          <p:cNvPr id="14" name="Imagen 13" descr="dos"/>
          <p:cNvPicPr>
            <a:picLocks noChangeAspect="1"/>
          </p:cNvPicPr>
          <p:nvPr/>
        </p:nvPicPr>
        <p:blipFill>
          <a:blip r:embed="rId6"/>
          <a:stretch>
            <a:fillRect/>
          </a:stretch>
        </p:blipFill>
        <p:spPr>
          <a:xfrm>
            <a:off x="1760220" y="3545840"/>
            <a:ext cx="1164590" cy="181229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7052310" y="3187700"/>
            <a:ext cx="3937000" cy="2264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1014428"/>
            <a:ext cx="450977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Procesos para la extracción líquido-líquido</a:t>
            </a:r>
          </a:p>
        </p:txBody>
      </p:sp>
      <p:sp>
        <p:nvSpPr>
          <p:cNvPr id="3" name="Cuadro de texto 2"/>
          <p:cNvSpPr txBox="1"/>
          <p:nvPr/>
        </p:nvSpPr>
        <p:spPr>
          <a:xfrm>
            <a:off x="645795" y="141287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 continuación, se presentan las dos maneras para llevar a cabo una extracción líquido-líquido.</a:t>
            </a:r>
          </a:p>
        </p:txBody>
      </p:sp>
      <p:sp>
        <p:nvSpPr>
          <p:cNvPr id="6" name="Rectángulo redondeado 5"/>
          <p:cNvSpPr/>
          <p:nvPr/>
        </p:nvSpPr>
        <p:spPr>
          <a:xfrm>
            <a:off x="720725" y="3747770"/>
            <a:ext cx="3947795" cy="1798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6" name="Imagen 25" descr="btn_limpio"/>
          <p:cNvPicPr>
            <a:picLocks noChangeAspect="1"/>
          </p:cNvPicPr>
          <p:nvPr/>
        </p:nvPicPr>
        <p:blipFill>
          <a:blip r:embed="rId2"/>
          <a:stretch>
            <a:fillRect/>
          </a:stretch>
        </p:blipFill>
        <p:spPr>
          <a:xfrm>
            <a:off x="9178290" y="4806315"/>
            <a:ext cx="1790065" cy="535940"/>
          </a:xfrm>
          <a:prstGeom prst="rect">
            <a:avLst/>
          </a:prstGeom>
        </p:spPr>
      </p:pic>
      <p:sp>
        <p:nvSpPr>
          <p:cNvPr id="27" name="Cuadro de texto 26"/>
          <p:cNvSpPr txBox="1"/>
          <p:nvPr/>
        </p:nvSpPr>
        <p:spPr>
          <a:xfrm>
            <a:off x="9443085" y="49644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1" name="Cuadro de texto 10"/>
          <p:cNvSpPr txBox="1"/>
          <p:nvPr/>
        </p:nvSpPr>
        <p:spPr>
          <a:xfrm>
            <a:off x="755015" y="4061460"/>
            <a:ext cx="378269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muy útil para </a:t>
            </a:r>
          </a:p>
          <a:p>
            <a:r>
              <a:rPr lang="es-CO" sz="1200">
                <a:solidFill>
                  <a:schemeClr val="bg2">
                    <a:lumMod val="25000"/>
                  </a:schemeClr>
                </a:solidFill>
                <a:latin typeface="Open Sans" panose="020B0606030504020204" pitchFamily="34" charset="0"/>
                <a:sym typeface="+mn-ea"/>
              </a:rPr>
              <a:t>separar componentes de una mezcla. </a:t>
            </a:r>
          </a:p>
          <a:p>
            <a:r>
              <a:rPr lang="es-CO" sz="1200">
                <a:solidFill>
                  <a:schemeClr val="bg2">
                    <a:lumMod val="25000"/>
                  </a:schemeClr>
                </a:solidFill>
                <a:latin typeface="Open Sans" panose="020B0606030504020204" pitchFamily="34" charset="0"/>
                <a:sym typeface="+mn-ea"/>
              </a:rPr>
              <a:t>Su éxito depende de la diferencia de solubilidad del compuesto a extraer en dos disolventes diferentes. </a:t>
            </a:r>
          </a:p>
        </p:txBody>
      </p:sp>
      <p:pic>
        <p:nvPicPr>
          <p:cNvPr id="12" name="Imagen 11" descr="quimica_botones"/>
          <p:cNvPicPr>
            <a:picLocks noChangeAspect="1"/>
          </p:cNvPicPr>
          <p:nvPr/>
        </p:nvPicPr>
        <p:blipFill>
          <a:blip r:embed="rId3"/>
          <a:stretch>
            <a:fillRect/>
          </a:stretch>
        </p:blipFill>
        <p:spPr>
          <a:xfrm>
            <a:off x="2915285" y="1514475"/>
            <a:ext cx="5892165" cy="4756150"/>
          </a:xfrm>
          <a:prstGeom prst="rect">
            <a:avLst/>
          </a:prstGeom>
        </p:spPr>
      </p:pic>
      <p:sp>
        <p:nvSpPr>
          <p:cNvPr id="18" name="Cuadro de texto 17"/>
          <p:cNvSpPr txBox="1"/>
          <p:nvPr/>
        </p:nvSpPr>
        <p:spPr>
          <a:xfrm>
            <a:off x="7265670" y="3696970"/>
            <a:ext cx="378269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que se utiliza cuando el reparto del compuesto a extraer en el disolvente de extracción, no es suficientemente favorable y la solubilidad del compuesto a extraer en los disolventes de extracción habituales, no es muy elevada.</a:t>
            </a:r>
          </a:p>
        </p:txBody>
      </p:sp>
      <p:pic>
        <p:nvPicPr>
          <p:cNvPr id="19" name="Imagen 18" descr="btn_limpio"/>
          <p:cNvPicPr>
            <a:picLocks noChangeAspect="1"/>
          </p:cNvPicPr>
          <p:nvPr/>
        </p:nvPicPr>
        <p:blipFill>
          <a:blip r:embed="rId2"/>
          <a:stretch>
            <a:fillRect/>
          </a:stretch>
        </p:blipFill>
        <p:spPr>
          <a:xfrm>
            <a:off x="2747645" y="4946015"/>
            <a:ext cx="1790065" cy="535940"/>
          </a:xfrm>
          <a:prstGeom prst="rect">
            <a:avLst/>
          </a:prstGeom>
        </p:spPr>
      </p:pic>
      <p:sp>
        <p:nvSpPr>
          <p:cNvPr id="20" name="Cuadro de texto 19"/>
          <p:cNvSpPr txBox="1"/>
          <p:nvPr/>
        </p:nvSpPr>
        <p:spPr>
          <a:xfrm>
            <a:off x="3012440" y="51041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838575" y="5076190"/>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Rectángulo redondeado 1"/>
          <p:cNvSpPr/>
          <p:nvPr/>
        </p:nvSpPr>
        <p:spPr>
          <a:xfrm>
            <a:off x="1183005" y="537845"/>
            <a:ext cx="10010775" cy="564515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Cuadro de texto 6"/>
          <p:cNvSpPr txBox="1"/>
          <p:nvPr/>
        </p:nvSpPr>
        <p:spPr>
          <a:xfrm>
            <a:off x="1630045" y="1182370"/>
            <a:ext cx="9247505"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método consiste en agitar un compuesto con dos disolventes inmiscibles, el cual se distribuye entre los dos disolventes. </a:t>
            </a:r>
          </a:p>
          <a:p>
            <a:r>
              <a:rPr lang="es-CO" sz="1200">
                <a:solidFill>
                  <a:schemeClr val="bg2">
                    <a:lumMod val="25000"/>
                  </a:schemeClr>
                </a:solidFill>
                <a:latin typeface="Open Sans" panose="020B0606030504020204" pitchFamily="34" charset="0"/>
                <a:sym typeface="+mn-ea"/>
              </a:rPr>
              <a:t>A una temperatura determinada, la relación de concentraciones del compuesto en cada disolvente es siempre constante, y esta constante es lo que se denomina coeficiente de distribución o de reparto (K = concentración en disolvente2 / concentración en disolvente1).</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Es frecuente obtener mezclas de reacción en disolución o suspensión acuosa (bien porque la reacción se haya llevado a cabo en medio acuoso o bien porque durante el final de reacción se haya añadido una disolución acuosa sobre la mezcla de reacción inicial). En estas situaciones, la extracción del producto de reacción deseado a partir de esta mezcla acuosa se puede conseguir:</a:t>
            </a:r>
          </a:p>
        </p:txBody>
      </p:sp>
      <p:sp>
        <p:nvSpPr>
          <p:cNvPr id="9" name="Rectángulo 8"/>
          <p:cNvSpPr/>
          <p:nvPr/>
        </p:nvSpPr>
        <p:spPr>
          <a:xfrm>
            <a:off x="4617720" y="855345"/>
            <a:ext cx="314134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Extracción líquido-líquido simple</a:t>
            </a:r>
            <a:endPar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2" name="Óvalo 21"/>
          <p:cNvSpPr/>
          <p:nvPr/>
        </p:nvSpPr>
        <p:spPr>
          <a:xfrm>
            <a:off x="10448290" y="798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13440000">
            <a:off x="10389870" y="409702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62895" y="4061460"/>
            <a:ext cx="585470" cy="585470"/>
          </a:xfrm>
          <a:prstGeom prst="rect">
            <a:avLst/>
          </a:prstGeom>
        </p:spPr>
      </p:pic>
      <p:sp>
        <p:nvSpPr>
          <p:cNvPr id="23" name="Triángulo rectángulo 22"/>
          <p:cNvSpPr/>
          <p:nvPr/>
        </p:nvSpPr>
        <p:spPr>
          <a:xfrm rot="2700000">
            <a:off x="1483995" y="41211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Cuadro de texto 15"/>
          <p:cNvSpPr txBox="1"/>
          <p:nvPr/>
        </p:nvSpPr>
        <p:spPr>
          <a:xfrm>
            <a:off x="2832100" y="3997325"/>
            <a:ext cx="7793355"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Unos minutos después de la agitación, las dos fases se separan de nuevo, espontáneamente por decantación, debido a la diferencia de densidades entre ellas, con lo que la fase orgánica que contiene el producto deseado se podrá separar mediante una simple decantación de la fase acuosa conteniendo impurezas. La posición relativa de ambas fases depende de la relación de densidades.</a:t>
            </a:r>
          </a:p>
        </p:txBody>
      </p:sp>
      <p:pic>
        <p:nvPicPr>
          <p:cNvPr id="15" name="Imagen 14" descr="tres"/>
          <p:cNvPicPr>
            <a:picLocks noChangeAspect="1"/>
          </p:cNvPicPr>
          <p:nvPr/>
        </p:nvPicPr>
        <p:blipFill>
          <a:blip r:embed="rId6"/>
          <a:stretch>
            <a:fillRect/>
          </a:stretch>
        </p:blipFill>
        <p:spPr>
          <a:xfrm>
            <a:off x="1847850" y="3545840"/>
            <a:ext cx="1106170" cy="179641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7052310" y="3187700"/>
            <a:ext cx="3937000" cy="2264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1014428"/>
            <a:ext cx="450977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Procesos para la extracción líquido-líquido</a:t>
            </a:r>
          </a:p>
        </p:txBody>
      </p:sp>
      <p:sp>
        <p:nvSpPr>
          <p:cNvPr id="3" name="Cuadro de texto 2"/>
          <p:cNvSpPr txBox="1"/>
          <p:nvPr/>
        </p:nvSpPr>
        <p:spPr>
          <a:xfrm>
            <a:off x="645795" y="141287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 continuación, se presentan las dos maneras para llevar a cabo una extracción líquido-líquido.</a:t>
            </a:r>
          </a:p>
        </p:txBody>
      </p:sp>
      <p:sp>
        <p:nvSpPr>
          <p:cNvPr id="6" name="Rectángulo redondeado 5"/>
          <p:cNvSpPr/>
          <p:nvPr/>
        </p:nvSpPr>
        <p:spPr>
          <a:xfrm>
            <a:off x="720725" y="3747770"/>
            <a:ext cx="3947795" cy="1798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6" name="Imagen 25" descr="btn_limpio"/>
          <p:cNvPicPr>
            <a:picLocks noChangeAspect="1"/>
          </p:cNvPicPr>
          <p:nvPr/>
        </p:nvPicPr>
        <p:blipFill>
          <a:blip r:embed="rId2"/>
          <a:stretch>
            <a:fillRect/>
          </a:stretch>
        </p:blipFill>
        <p:spPr>
          <a:xfrm>
            <a:off x="9178290" y="4806315"/>
            <a:ext cx="1790065" cy="535940"/>
          </a:xfrm>
          <a:prstGeom prst="rect">
            <a:avLst/>
          </a:prstGeom>
        </p:spPr>
      </p:pic>
      <p:sp>
        <p:nvSpPr>
          <p:cNvPr id="27" name="Cuadro de texto 26"/>
          <p:cNvSpPr txBox="1"/>
          <p:nvPr/>
        </p:nvSpPr>
        <p:spPr>
          <a:xfrm>
            <a:off x="9443085" y="49644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1" name="Cuadro de texto 10"/>
          <p:cNvSpPr txBox="1"/>
          <p:nvPr/>
        </p:nvSpPr>
        <p:spPr>
          <a:xfrm>
            <a:off x="755015" y="4061460"/>
            <a:ext cx="378269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muy útil para </a:t>
            </a:r>
          </a:p>
          <a:p>
            <a:r>
              <a:rPr lang="es-CO" sz="1200">
                <a:solidFill>
                  <a:schemeClr val="bg2">
                    <a:lumMod val="25000"/>
                  </a:schemeClr>
                </a:solidFill>
                <a:latin typeface="Open Sans" panose="020B0606030504020204" pitchFamily="34" charset="0"/>
                <a:sym typeface="+mn-ea"/>
              </a:rPr>
              <a:t>separar componentes de una mezcla. </a:t>
            </a:r>
          </a:p>
          <a:p>
            <a:r>
              <a:rPr lang="es-CO" sz="1200">
                <a:solidFill>
                  <a:schemeClr val="bg2">
                    <a:lumMod val="25000"/>
                  </a:schemeClr>
                </a:solidFill>
                <a:latin typeface="Open Sans" panose="020B0606030504020204" pitchFamily="34" charset="0"/>
                <a:sym typeface="+mn-ea"/>
              </a:rPr>
              <a:t>Su éxito depende de la diferencia de solubilidad del compuesto a extraer en dos disolventes diferentes. </a:t>
            </a:r>
          </a:p>
        </p:txBody>
      </p:sp>
      <p:pic>
        <p:nvPicPr>
          <p:cNvPr id="12" name="Imagen 11" descr="quimica_botones"/>
          <p:cNvPicPr>
            <a:picLocks noChangeAspect="1"/>
          </p:cNvPicPr>
          <p:nvPr/>
        </p:nvPicPr>
        <p:blipFill>
          <a:blip r:embed="rId3"/>
          <a:stretch>
            <a:fillRect/>
          </a:stretch>
        </p:blipFill>
        <p:spPr>
          <a:xfrm>
            <a:off x="2915285" y="1514475"/>
            <a:ext cx="5892165" cy="4756150"/>
          </a:xfrm>
          <a:prstGeom prst="rect">
            <a:avLst/>
          </a:prstGeom>
        </p:spPr>
      </p:pic>
      <p:sp>
        <p:nvSpPr>
          <p:cNvPr id="18" name="Cuadro de texto 17"/>
          <p:cNvSpPr txBox="1"/>
          <p:nvPr/>
        </p:nvSpPr>
        <p:spPr>
          <a:xfrm>
            <a:off x="7265670" y="3696970"/>
            <a:ext cx="378269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que se utiliza cuando el reparto del compuesto a extraer en el disolvente de extracción, no es suficientemente favorable y la solubilidad del compuesto a extraer en los disolventes de extracción habituales, no es muy elevada.</a:t>
            </a:r>
          </a:p>
        </p:txBody>
      </p:sp>
      <p:pic>
        <p:nvPicPr>
          <p:cNvPr id="19" name="Imagen 18" descr="btn_limpio"/>
          <p:cNvPicPr>
            <a:picLocks noChangeAspect="1"/>
          </p:cNvPicPr>
          <p:nvPr/>
        </p:nvPicPr>
        <p:blipFill>
          <a:blip r:embed="rId2"/>
          <a:stretch>
            <a:fillRect/>
          </a:stretch>
        </p:blipFill>
        <p:spPr>
          <a:xfrm>
            <a:off x="2747645" y="4946015"/>
            <a:ext cx="1790065" cy="535940"/>
          </a:xfrm>
          <a:prstGeom prst="rect">
            <a:avLst/>
          </a:prstGeom>
        </p:spPr>
      </p:pic>
      <p:sp>
        <p:nvSpPr>
          <p:cNvPr id="20" name="Cuadro de texto 19"/>
          <p:cNvSpPr txBox="1"/>
          <p:nvPr/>
        </p:nvSpPr>
        <p:spPr>
          <a:xfrm>
            <a:off x="3012440" y="51041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838575" y="5076190"/>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Rectángulo redondeado 1"/>
          <p:cNvSpPr/>
          <p:nvPr/>
        </p:nvSpPr>
        <p:spPr>
          <a:xfrm>
            <a:off x="1183005" y="537845"/>
            <a:ext cx="10010775" cy="564515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Cuadro de texto 6"/>
          <p:cNvSpPr txBox="1"/>
          <p:nvPr/>
        </p:nvSpPr>
        <p:spPr>
          <a:xfrm>
            <a:off x="1630045" y="1182370"/>
            <a:ext cx="9247505"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método consiste en agitar un compuesto con dos disolventes inmiscibles, el cual se distribuye entre los dos disolventes. </a:t>
            </a:r>
          </a:p>
          <a:p>
            <a:r>
              <a:rPr lang="es-CO" sz="1200">
                <a:solidFill>
                  <a:schemeClr val="bg2">
                    <a:lumMod val="25000"/>
                  </a:schemeClr>
                </a:solidFill>
                <a:latin typeface="Open Sans" panose="020B0606030504020204" pitchFamily="34" charset="0"/>
                <a:sym typeface="+mn-ea"/>
              </a:rPr>
              <a:t>A una temperatura determinada, la relación de concentraciones del compuesto en cada disolvente es siempre constante, y esta constante es lo que se denomina coeficiente de distribución o de reparto (K = concentración en disolvente2 / concentración en disolvente1).</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Es frecuente obtener mezclas de reacción en disolución o suspensión acuosa (bien porque la reacción se haya llevado a cabo en medio acuoso o bien porque durante el final de reacción se haya añadido una disolución acuosa sobre la mezcla de reacción inicial). En estas situaciones, la extracción del producto de reacción deseado a partir de esta mezcla acuosa se puede conseguir:</a:t>
            </a:r>
          </a:p>
        </p:txBody>
      </p:sp>
      <p:sp>
        <p:nvSpPr>
          <p:cNvPr id="9" name="Rectángulo 8"/>
          <p:cNvSpPr/>
          <p:nvPr/>
        </p:nvSpPr>
        <p:spPr>
          <a:xfrm>
            <a:off x="4617720" y="855345"/>
            <a:ext cx="314134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Extracción líquido-líquido simple</a:t>
            </a:r>
            <a:endPar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2" name="Óvalo 21"/>
          <p:cNvSpPr/>
          <p:nvPr/>
        </p:nvSpPr>
        <p:spPr>
          <a:xfrm>
            <a:off x="10448290" y="798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13440000">
            <a:off x="10389870" y="409702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62895" y="4061460"/>
            <a:ext cx="585470" cy="585470"/>
          </a:xfrm>
          <a:prstGeom prst="rect">
            <a:avLst/>
          </a:prstGeom>
        </p:spPr>
      </p:pic>
      <p:sp>
        <p:nvSpPr>
          <p:cNvPr id="23" name="Triángulo rectángulo 22"/>
          <p:cNvSpPr/>
          <p:nvPr/>
        </p:nvSpPr>
        <p:spPr>
          <a:xfrm rot="2700000">
            <a:off x="1483995" y="41211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Cuadro de texto 15"/>
          <p:cNvSpPr txBox="1"/>
          <p:nvPr/>
        </p:nvSpPr>
        <p:spPr>
          <a:xfrm>
            <a:off x="2832100" y="3814445"/>
            <a:ext cx="779335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Dado que después de esta extracción, la fase acuosa frecuentemente aún contiene cierta cantidad del producto deseado, se suele repetir el proceso de extracción un par de veces más con disolvente orgánico puro, para optimizar su separación. Es más eficiente una extracción con n porciones de un volumen V / n de disolvente de extracción que una sola extracción con un volumen V de disolvente. Por lo tanto, cuanto mayor sea el número de extracciones con volúmenes pequeños de disolvente de extracción, mayor será la cantidad de producto extraído.</a:t>
            </a:r>
          </a:p>
        </p:txBody>
      </p:sp>
      <p:pic>
        <p:nvPicPr>
          <p:cNvPr id="14" name="Imagen 13" descr="cuatro"/>
          <p:cNvPicPr>
            <a:picLocks noChangeAspect="1"/>
          </p:cNvPicPr>
          <p:nvPr/>
        </p:nvPicPr>
        <p:blipFill>
          <a:blip r:embed="rId6"/>
          <a:stretch>
            <a:fillRect/>
          </a:stretch>
        </p:blipFill>
        <p:spPr>
          <a:xfrm>
            <a:off x="1832610" y="3527425"/>
            <a:ext cx="1093470" cy="183388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7052310" y="3187700"/>
            <a:ext cx="3937000" cy="2264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1014428"/>
            <a:ext cx="450977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Procesos para la extracción líquido-líquido</a:t>
            </a:r>
          </a:p>
        </p:txBody>
      </p:sp>
      <p:sp>
        <p:nvSpPr>
          <p:cNvPr id="3" name="Cuadro de texto 2"/>
          <p:cNvSpPr txBox="1"/>
          <p:nvPr/>
        </p:nvSpPr>
        <p:spPr>
          <a:xfrm>
            <a:off x="645795" y="141287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 continuación, se presentan las dos maneras para llevar a cabo una extracción líquido-líquido.</a:t>
            </a:r>
          </a:p>
        </p:txBody>
      </p:sp>
      <p:sp>
        <p:nvSpPr>
          <p:cNvPr id="6" name="Rectángulo redondeado 5"/>
          <p:cNvSpPr/>
          <p:nvPr/>
        </p:nvSpPr>
        <p:spPr>
          <a:xfrm>
            <a:off x="720725" y="3747770"/>
            <a:ext cx="3947795" cy="1798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6" name="Imagen 25" descr="btn_limpio"/>
          <p:cNvPicPr>
            <a:picLocks noChangeAspect="1"/>
          </p:cNvPicPr>
          <p:nvPr/>
        </p:nvPicPr>
        <p:blipFill>
          <a:blip r:embed="rId2"/>
          <a:stretch>
            <a:fillRect/>
          </a:stretch>
        </p:blipFill>
        <p:spPr>
          <a:xfrm>
            <a:off x="9178290" y="4806315"/>
            <a:ext cx="1790065" cy="535940"/>
          </a:xfrm>
          <a:prstGeom prst="rect">
            <a:avLst/>
          </a:prstGeom>
        </p:spPr>
      </p:pic>
      <p:sp>
        <p:nvSpPr>
          <p:cNvPr id="27" name="Cuadro de texto 26"/>
          <p:cNvSpPr txBox="1"/>
          <p:nvPr/>
        </p:nvSpPr>
        <p:spPr>
          <a:xfrm>
            <a:off x="9443085" y="49644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1" name="Cuadro de texto 10"/>
          <p:cNvSpPr txBox="1"/>
          <p:nvPr/>
        </p:nvSpPr>
        <p:spPr>
          <a:xfrm>
            <a:off x="755015" y="4061460"/>
            <a:ext cx="378269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muy útil para </a:t>
            </a:r>
          </a:p>
          <a:p>
            <a:r>
              <a:rPr lang="es-CO" sz="1200">
                <a:solidFill>
                  <a:schemeClr val="bg2">
                    <a:lumMod val="25000"/>
                  </a:schemeClr>
                </a:solidFill>
                <a:latin typeface="Open Sans" panose="020B0606030504020204" pitchFamily="34" charset="0"/>
                <a:sym typeface="+mn-ea"/>
              </a:rPr>
              <a:t>separar componentes de una mezcla. </a:t>
            </a:r>
          </a:p>
          <a:p>
            <a:r>
              <a:rPr lang="es-CO" sz="1200">
                <a:solidFill>
                  <a:schemeClr val="bg2">
                    <a:lumMod val="25000"/>
                  </a:schemeClr>
                </a:solidFill>
                <a:latin typeface="Open Sans" panose="020B0606030504020204" pitchFamily="34" charset="0"/>
                <a:sym typeface="+mn-ea"/>
              </a:rPr>
              <a:t>Su éxito depende de la diferencia de solubilidad del compuesto a extraer en dos disolventes diferentes. </a:t>
            </a:r>
          </a:p>
        </p:txBody>
      </p:sp>
      <p:pic>
        <p:nvPicPr>
          <p:cNvPr id="12" name="Imagen 11" descr="quimica_botones"/>
          <p:cNvPicPr>
            <a:picLocks noChangeAspect="1"/>
          </p:cNvPicPr>
          <p:nvPr/>
        </p:nvPicPr>
        <p:blipFill>
          <a:blip r:embed="rId3"/>
          <a:stretch>
            <a:fillRect/>
          </a:stretch>
        </p:blipFill>
        <p:spPr>
          <a:xfrm>
            <a:off x="2915285" y="1514475"/>
            <a:ext cx="5892165" cy="4756150"/>
          </a:xfrm>
          <a:prstGeom prst="rect">
            <a:avLst/>
          </a:prstGeom>
        </p:spPr>
      </p:pic>
      <p:sp>
        <p:nvSpPr>
          <p:cNvPr id="18" name="Cuadro de texto 17"/>
          <p:cNvSpPr txBox="1"/>
          <p:nvPr/>
        </p:nvSpPr>
        <p:spPr>
          <a:xfrm>
            <a:off x="7265670" y="3696970"/>
            <a:ext cx="378269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que se utiliza cuando el reparto del compuesto a extraer en el disolvente de extracción, no es suficientemente favorable y la solubilidad del compuesto a extraer en los disolventes de extracción habituales, no es muy elevada.</a:t>
            </a:r>
          </a:p>
        </p:txBody>
      </p:sp>
      <p:pic>
        <p:nvPicPr>
          <p:cNvPr id="19" name="Imagen 18" descr="btn_limpio"/>
          <p:cNvPicPr>
            <a:picLocks noChangeAspect="1"/>
          </p:cNvPicPr>
          <p:nvPr/>
        </p:nvPicPr>
        <p:blipFill>
          <a:blip r:embed="rId2"/>
          <a:stretch>
            <a:fillRect/>
          </a:stretch>
        </p:blipFill>
        <p:spPr>
          <a:xfrm>
            <a:off x="2747645" y="4946015"/>
            <a:ext cx="1790065" cy="535940"/>
          </a:xfrm>
          <a:prstGeom prst="rect">
            <a:avLst/>
          </a:prstGeom>
        </p:spPr>
      </p:pic>
      <p:sp>
        <p:nvSpPr>
          <p:cNvPr id="20" name="Cuadro de texto 19"/>
          <p:cNvSpPr txBox="1"/>
          <p:nvPr/>
        </p:nvSpPr>
        <p:spPr>
          <a:xfrm>
            <a:off x="3012440" y="51041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838575" y="5076190"/>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Rectángulo redondeado 1"/>
          <p:cNvSpPr/>
          <p:nvPr/>
        </p:nvSpPr>
        <p:spPr>
          <a:xfrm>
            <a:off x="1183005" y="537845"/>
            <a:ext cx="10010775" cy="564515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Cuadro de texto 6"/>
          <p:cNvSpPr txBox="1"/>
          <p:nvPr/>
        </p:nvSpPr>
        <p:spPr>
          <a:xfrm>
            <a:off x="1630045" y="1182370"/>
            <a:ext cx="9247505" cy="193802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método consiste en agitar un compuesto con dos disolventes inmiscibles, el cual se distribuye entre los dos disolventes. </a:t>
            </a:r>
          </a:p>
          <a:p>
            <a:r>
              <a:rPr lang="es-CO" sz="1200">
                <a:solidFill>
                  <a:schemeClr val="bg2">
                    <a:lumMod val="25000"/>
                  </a:schemeClr>
                </a:solidFill>
                <a:latin typeface="Open Sans" panose="020B0606030504020204" pitchFamily="34" charset="0"/>
                <a:sym typeface="+mn-ea"/>
              </a:rPr>
              <a:t>A una temperatura determinada, la relación de concentraciones del compuesto en cada disolvente es siempre constante, y esta constante es lo que se denomina coeficiente de distribución o de reparto (K = concentración en disolvente2 / concentración en disolvente1).</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Es frecuente obtener mezclas de reacción en disolución o suspensión acuosa (bien porque la reacción se haya llevado a cabo en medio acuoso o bien porque durante el final de reacción se haya añadido una disolución acuosa sobre la mezcla de reacción inicial). En estas situaciones, la extracción del producto de reacción deseado a partir de esta mezcla acuosa se puede conseguir:</a:t>
            </a:r>
          </a:p>
        </p:txBody>
      </p:sp>
      <p:sp>
        <p:nvSpPr>
          <p:cNvPr id="9" name="Rectángulo 8"/>
          <p:cNvSpPr/>
          <p:nvPr/>
        </p:nvSpPr>
        <p:spPr>
          <a:xfrm>
            <a:off x="4617720" y="855345"/>
            <a:ext cx="314134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Extracción líquido-líquido simple</a:t>
            </a:r>
            <a:endPar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2" name="Óvalo 21"/>
          <p:cNvSpPr/>
          <p:nvPr/>
        </p:nvSpPr>
        <p:spPr>
          <a:xfrm>
            <a:off x="10448290" y="798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307320" y="647065"/>
            <a:ext cx="585470" cy="585470"/>
          </a:xfrm>
          <a:prstGeom prst="rect">
            <a:avLst/>
          </a:prstGeom>
        </p:spPr>
      </p:pic>
      <p:sp>
        <p:nvSpPr>
          <p:cNvPr id="23" name="Triángulo rectángulo 22"/>
          <p:cNvSpPr/>
          <p:nvPr/>
        </p:nvSpPr>
        <p:spPr>
          <a:xfrm rot="2700000">
            <a:off x="1483995" y="41211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Cuadro de texto 15"/>
          <p:cNvSpPr txBox="1"/>
          <p:nvPr/>
        </p:nvSpPr>
        <p:spPr>
          <a:xfrm>
            <a:off x="2832100" y="3763645"/>
            <a:ext cx="7793355" cy="138366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Una vez finalizada la operación de extracción, se tiene que recuperar el producto extraído a partir de las fases orgánicas reunidas. Para ello, se tiene que secar la fase orgánica resultante con un agente desecante, filtrar la suspensión resultante y finalmente eliminar el disolvente orgánico de la disolución seca conteniendo el producto extraído por destilación o evaporación. Aunque normalmente la extracción se utiliza para separar el producto deseado selectivamente de una mezcla, a veces lo que se pretende con la extracción es eliminar impurezas no deseadas de una disolución.</a:t>
            </a:r>
          </a:p>
        </p:txBody>
      </p:sp>
      <p:pic>
        <p:nvPicPr>
          <p:cNvPr id="15" name="Imagen 14" descr="cinco"/>
          <p:cNvPicPr>
            <a:picLocks noChangeAspect="1"/>
          </p:cNvPicPr>
          <p:nvPr/>
        </p:nvPicPr>
        <p:blipFill>
          <a:blip r:embed="rId6"/>
          <a:stretch>
            <a:fillRect/>
          </a:stretch>
        </p:blipFill>
        <p:spPr>
          <a:xfrm>
            <a:off x="1709420" y="3575685"/>
            <a:ext cx="1240155" cy="17437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7052310" y="3187700"/>
            <a:ext cx="3937000" cy="2264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1014428"/>
            <a:ext cx="450977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Procesos para la extracción líquido-líquido</a:t>
            </a:r>
          </a:p>
        </p:txBody>
      </p:sp>
      <p:sp>
        <p:nvSpPr>
          <p:cNvPr id="3" name="Cuadro de texto 2"/>
          <p:cNvSpPr txBox="1"/>
          <p:nvPr/>
        </p:nvSpPr>
        <p:spPr>
          <a:xfrm>
            <a:off x="645795" y="141287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 continuación, se presentan las dos maneras para llevar a cabo una extracción líquido-líquido.</a:t>
            </a:r>
          </a:p>
        </p:txBody>
      </p:sp>
      <p:sp>
        <p:nvSpPr>
          <p:cNvPr id="6" name="Rectángulo redondeado 5"/>
          <p:cNvSpPr/>
          <p:nvPr/>
        </p:nvSpPr>
        <p:spPr>
          <a:xfrm>
            <a:off x="720725" y="3747770"/>
            <a:ext cx="3947795" cy="19894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6" name="Imagen 25" descr="btn_limpio"/>
          <p:cNvPicPr>
            <a:picLocks noChangeAspect="1"/>
          </p:cNvPicPr>
          <p:nvPr/>
        </p:nvPicPr>
        <p:blipFill>
          <a:blip r:embed="rId2"/>
          <a:stretch>
            <a:fillRect/>
          </a:stretch>
        </p:blipFill>
        <p:spPr>
          <a:xfrm>
            <a:off x="9178290" y="4806315"/>
            <a:ext cx="1790065" cy="535940"/>
          </a:xfrm>
          <a:prstGeom prst="rect">
            <a:avLst/>
          </a:prstGeom>
        </p:spPr>
      </p:pic>
      <p:sp>
        <p:nvSpPr>
          <p:cNvPr id="27" name="Cuadro de texto 26"/>
          <p:cNvSpPr txBox="1"/>
          <p:nvPr/>
        </p:nvSpPr>
        <p:spPr>
          <a:xfrm>
            <a:off x="9443085" y="49644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1" name="Cuadro de texto 10"/>
          <p:cNvSpPr txBox="1"/>
          <p:nvPr/>
        </p:nvSpPr>
        <p:spPr>
          <a:xfrm>
            <a:off x="755015" y="4061460"/>
            <a:ext cx="378269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muy útil para </a:t>
            </a:r>
          </a:p>
          <a:p>
            <a:r>
              <a:rPr lang="es-CO" sz="1200">
                <a:solidFill>
                  <a:schemeClr val="bg2">
                    <a:lumMod val="25000"/>
                  </a:schemeClr>
                </a:solidFill>
                <a:latin typeface="Open Sans" panose="020B0606030504020204" pitchFamily="34" charset="0"/>
                <a:sym typeface="+mn-ea"/>
              </a:rPr>
              <a:t>separar componentes de una mezcla. </a:t>
            </a:r>
          </a:p>
          <a:p>
            <a:r>
              <a:rPr lang="es-CO" sz="1200">
                <a:solidFill>
                  <a:schemeClr val="bg2">
                    <a:lumMod val="25000"/>
                  </a:schemeClr>
                </a:solidFill>
                <a:latin typeface="Open Sans" panose="020B0606030504020204" pitchFamily="34" charset="0"/>
                <a:sym typeface="+mn-ea"/>
              </a:rPr>
              <a:t>Su éxito depende de la diferencia de solubilidad del compuesto a extraer en dos disolventes diferentes. </a:t>
            </a:r>
          </a:p>
        </p:txBody>
      </p:sp>
      <p:pic>
        <p:nvPicPr>
          <p:cNvPr id="12" name="Imagen 11" descr="quimica_botones"/>
          <p:cNvPicPr>
            <a:picLocks noChangeAspect="1"/>
          </p:cNvPicPr>
          <p:nvPr/>
        </p:nvPicPr>
        <p:blipFill>
          <a:blip r:embed="rId3"/>
          <a:stretch>
            <a:fillRect/>
          </a:stretch>
        </p:blipFill>
        <p:spPr>
          <a:xfrm>
            <a:off x="2915285" y="1514475"/>
            <a:ext cx="5892165" cy="4756150"/>
          </a:xfrm>
          <a:prstGeom prst="rect">
            <a:avLst/>
          </a:prstGeom>
        </p:spPr>
      </p:pic>
      <p:sp>
        <p:nvSpPr>
          <p:cNvPr id="18" name="Cuadro de texto 17"/>
          <p:cNvSpPr txBox="1"/>
          <p:nvPr/>
        </p:nvSpPr>
        <p:spPr>
          <a:xfrm>
            <a:off x="7265670" y="3696970"/>
            <a:ext cx="378269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que se utiliza cuando el reparto del compuesto a extraer en el disolvente de extracción, no es suficientemente favorable y la solubilidad del compuesto a extraer en los disolventes de extracción habituales, no es muy elevada.</a:t>
            </a:r>
          </a:p>
        </p:txBody>
      </p:sp>
      <p:pic>
        <p:nvPicPr>
          <p:cNvPr id="19" name="Imagen 18" descr="btn_limpio"/>
          <p:cNvPicPr>
            <a:picLocks noChangeAspect="1"/>
          </p:cNvPicPr>
          <p:nvPr/>
        </p:nvPicPr>
        <p:blipFill>
          <a:blip r:embed="rId2"/>
          <a:stretch>
            <a:fillRect/>
          </a:stretch>
        </p:blipFill>
        <p:spPr>
          <a:xfrm>
            <a:off x="857885" y="5017135"/>
            <a:ext cx="1790065" cy="535940"/>
          </a:xfrm>
          <a:prstGeom prst="rect">
            <a:avLst/>
          </a:prstGeom>
        </p:spPr>
      </p:pic>
      <p:sp>
        <p:nvSpPr>
          <p:cNvPr id="20" name="Cuadro de texto 19"/>
          <p:cNvSpPr txBox="1"/>
          <p:nvPr/>
        </p:nvSpPr>
        <p:spPr>
          <a:xfrm>
            <a:off x="1122680" y="517525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Proceso</a:t>
            </a:r>
          </a:p>
        </p:txBody>
      </p:sp>
      <p:pic>
        <p:nvPicPr>
          <p:cNvPr id="21" name="Imagen 20" descr="btn_limpio"/>
          <p:cNvPicPr>
            <a:picLocks noChangeAspect="1"/>
          </p:cNvPicPr>
          <p:nvPr/>
        </p:nvPicPr>
        <p:blipFill>
          <a:blip r:embed="rId2"/>
          <a:stretch>
            <a:fillRect/>
          </a:stretch>
        </p:blipFill>
        <p:spPr>
          <a:xfrm>
            <a:off x="2526030" y="5007610"/>
            <a:ext cx="2011680" cy="602615"/>
          </a:xfrm>
          <a:prstGeom prst="rect">
            <a:avLst/>
          </a:prstGeom>
        </p:spPr>
      </p:pic>
      <p:sp>
        <p:nvSpPr>
          <p:cNvPr id="22" name="Cuadro de texto 21"/>
          <p:cNvSpPr txBox="1"/>
          <p:nvPr/>
        </p:nvSpPr>
        <p:spPr>
          <a:xfrm>
            <a:off x="2688590" y="5196205"/>
            <a:ext cx="1312545" cy="245110"/>
          </a:xfrm>
          <a:prstGeom prst="rect">
            <a:avLst/>
          </a:prstGeom>
          <a:noFill/>
        </p:spPr>
        <p:txBody>
          <a:bodyPr wrap="square" rtlCol="0">
            <a:spAutoFit/>
          </a:bodyPr>
          <a:lstStyle/>
          <a:p>
            <a:pPr algn="l"/>
            <a:r>
              <a:rPr lang="es-CO" sz="1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Características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823970" y="5151755"/>
            <a:ext cx="585470" cy="58547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7052310" y="3187700"/>
            <a:ext cx="3937000" cy="2264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1014428"/>
            <a:ext cx="450977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Procesos para la extracción líquido-líquido</a:t>
            </a:r>
          </a:p>
        </p:txBody>
      </p:sp>
      <p:sp>
        <p:nvSpPr>
          <p:cNvPr id="3" name="Cuadro de texto 2"/>
          <p:cNvSpPr txBox="1"/>
          <p:nvPr/>
        </p:nvSpPr>
        <p:spPr>
          <a:xfrm>
            <a:off x="645795" y="141287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 continuación, se presentan las dos maneras para llevar a cabo una extracción líquido-líquido.</a:t>
            </a:r>
          </a:p>
        </p:txBody>
      </p:sp>
      <p:sp>
        <p:nvSpPr>
          <p:cNvPr id="6" name="Rectángulo redondeado 5"/>
          <p:cNvSpPr/>
          <p:nvPr/>
        </p:nvSpPr>
        <p:spPr>
          <a:xfrm>
            <a:off x="720725" y="3747770"/>
            <a:ext cx="3947795" cy="1798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6" name="Imagen 25" descr="btn_limpio"/>
          <p:cNvPicPr>
            <a:picLocks noChangeAspect="1"/>
          </p:cNvPicPr>
          <p:nvPr/>
        </p:nvPicPr>
        <p:blipFill>
          <a:blip r:embed="rId2"/>
          <a:stretch>
            <a:fillRect/>
          </a:stretch>
        </p:blipFill>
        <p:spPr>
          <a:xfrm>
            <a:off x="9178290" y="4806315"/>
            <a:ext cx="1790065" cy="535940"/>
          </a:xfrm>
          <a:prstGeom prst="rect">
            <a:avLst/>
          </a:prstGeom>
        </p:spPr>
      </p:pic>
      <p:sp>
        <p:nvSpPr>
          <p:cNvPr id="27" name="Cuadro de texto 26"/>
          <p:cNvSpPr txBox="1"/>
          <p:nvPr/>
        </p:nvSpPr>
        <p:spPr>
          <a:xfrm>
            <a:off x="9443085" y="49644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1" name="Cuadro de texto 10"/>
          <p:cNvSpPr txBox="1"/>
          <p:nvPr/>
        </p:nvSpPr>
        <p:spPr>
          <a:xfrm>
            <a:off x="755015" y="4061460"/>
            <a:ext cx="378269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muy útil para </a:t>
            </a:r>
          </a:p>
          <a:p>
            <a:r>
              <a:rPr lang="es-CO" sz="1200">
                <a:solidFill>
                  <a:schemeClr val="bg2">
                    <a:lumMod val="25000"/>
                  </a:schemeClr>
                </a:solidFill>
                <a:latin typeface="Open Sans" panose="020B0606030504020204" pitchFamily="34" charset="0"/>
                <a:sym typeface="+mn-ea"/>
              </a:rPr>
              <a:t>separar componentes de una mezcla. </a:t>
            </a:r>
          </a:p>
          <a:p>
            <a:r>
              <a:rPr lang="es-CO" sz="1200">
                <a:solidFill>
                  <a:schemeClr val="bg2">
                    <a:lumMod val="25000"/>
                  </a:schemeClr>
                </a:solidFill>
                <a:latin typeface="Open Sans" panose="020B0606030504020204" pitchFamily="34" charset="0"/>
                <a:sym typeface="+mn-ea"/>
              </a:rPr>
              <a:t>Su éxito depende de la diferencia de solubilidad del compuesto a extraer en dos disolventes diferentes. </a:t>
            </a:r>
          </a:p>
        </p:txBody>
      </p:sp>
      <p:pic>
        <p:nvPicPr>
          <p:cNvPr id="12" name="Imagen 11" descr="quimica_botones"/>
          <p:cNvPicPr>
            <a:picLocks noChangeAspect="1"/>
          </p:cNvPicPr>
          <p:nvPr/>
        </p:nvPicPr>
        <p:blipFill>
          <a:blip r:embed="rId3"/>
          <a:stretch>
            <a:fillRect/>
          </a:stretch>
        </p:blipFill>
        <p:spPr>
          <a:xfrm>
            <a:off x="2915285" y="1514475"/>
            <a:ext cx="5892165" cy="4756150"/>
          </a:xfrm>
          <a:prstGeom prst="rect">
            <a:avLst/>
          </a:prstGeom>
        </p:spPr>
      </p:pic>
      <p:sp>
        <p:nvSpPr>
          <p:cNvPr id="18" name="Cuadro de texto 17"/>
          <p:cNvSpPr txBox="1"/>
          <p:nvPr/>
        </p:nvSpPr>
        <p:spPr>
          <a:xfrm>
            <a:off x="7265670" y="3696970"/>
            <a:ext cx="378269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que se utiliza cuando el reparto del compuesto a extraer en el disolvente de extracción, no es suficientemente favorable y la solubilidad del compuesto a extraer en los disolventes de extracción habituales, no es muy elevada.</a:t>
            </a:r>
          </a:p>
        </p:txBody>
      </p:sp>
      <p:pic>
        <p:nvPicPr>
          <p:cNvPr id="19" name="Imagen 18" descr="btn_limpio"/>
          <p:cNvPicPr>
            <a:picLocks noChangeAspect="1"/>
          </p:cNvPicPr>
          <p:nvPr/>
        </p:nvPicPr>
        <p:blipFill>
          <a:blip r:embed="rId2"/>
          <a:stretch>
            <a:fillRect/>
          </a:stretch>
        </p:blipFill>
        <p:spPr>
          <a:xfrm>
            <a:off x="2747645" y="4946015"/>
            <a:ext cx="1790065" cy="535940"/>
          </a:xfrm>
          <a:prstGeom prst="rect">
            <a:avLst/>
          </a:prstGeom>
        </p:spPr>
      </p:pic>
      <p:sp>
        <p:nvSpPr>
          <p:cNvPr id="20" name="Cuadro de texto 19"/>
          <p:cNvSpPr txBox="1"/>
          <p:nvPr/>
        </p:nvSpPr>
        <p:spPr>
          <a:xfrm>
            <a:off x="3012440" y="51041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838575" y="5076190"/>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Rectángulo redondeado 1"/>
          <p:cNvSpPr/>
          <p:nvPr/>
        </p:nvSpPr>
        <p:spPr>
          <a:xfrm>
            <a:off x="1183005" y="537845"/>
            <a:ext cx="10010775" cy="564515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Cuadro de texto 6"/>
          <p:cNvSpPr txBox="1"/>
          <p:nvPr/>
        </p:nvSpPr>
        <p:spPr>
          <a:xfrm>
            <a:off x="1630045" y="1182370"/>
            <a:ext cx="9247505"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La extracción selectiva de un componente de una mezcla disuelta en un determinado disolvente se puede conseguir añadiendo otro disolvente que cumpla las siguientes condiciones:</a:t>
            </a:r>
          </a:p>
        </p:txBody>
      </p:sp>
      <p:sp>
        <p:nvSpPr>
          <p:cNvPr id="9" name="Rectángulo 8"/>
          <p:cNvSpPr/>
          <p:nvPr/>
        </p:nvSpPr>
        <p:spPr>
          <a:xfrm>
            <a:off x="4049395" y="855345"/>
            <a:ext cx="4093210"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Características del disolvente de extracción</a:t>
            </a:r>
          </a:p>
        </p:txBody>
      </p:sp>
      <p:sp>
        <p:nvSpPr>
          <p:cNvPr id="22" name="Óvalo 21"/>
          <p:cNvSpPr/>
          <p:nvPr/>
        </p:nvSpPr>
        <p:spPr>
          <a:xfrm>
            <a:off x="10448290" y="798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13440000">
            <a:off x="10396855" y="322961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62895" y="3475990"/>
            <a:ext cx="585470" cy="585470"/>
          </a:xfrm>
          <a:prstGeom prst="rect">
            <a:avLst/>
          </a:prstGeom>
        </p:spPr>
      </p:pic>
      <p:sp>
        <p:nvSpPr>
          <p:cNvPr id="16" name="Cuadro de texto 15"/>
          <p:cNvSpPr txBox="1"/>
          <p:nvPr/>
        </p:nvSpPr>
        <p:spPr>
          <a:xfrm>
            <a:off x="1731645" y="1873250"/>
            <a:ext cx="4047490" cy="3415030"/>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Que no sea miscible con el otro disolvente. El agua o una disolución acuosa suele ser uno de los disolventes implicados. El otro disolvente es un disolvente orgánico.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Que el componente deseado sea mucho más soluble en el disolvente de extracción que en el disolvente original.</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Que el resto de componentes no sean solubles en el disolvente de extracción.</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Que sea suficientemente volátil, de manera que se pueda eliminar fácilmente del producto extraído mediante destilación o evaporación.</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Los disolventes orgánicos con baja polaridad como el diclorometano, el éter dietílico, el acetato de etilo, el hexano o el tolueno son los que se suelen utilizar como disolventes orgánicos de extracción.</a:t>
            </a:r>
          </a:p>
          <a:p>
            <a:endParaRPr lang="es-CO" sz="1200">
              <a:solidFill>
                <a:schemeClr val="bg2">
                  <a:lumMod val="25000"/>
                </a:schemeClr>
              </a:solidFill>
              <a:latin typeface="Open Sans" panose="020B0606030504020204" pitchFamily="34" charset="0"/>
              <a:sym typeface="+mn-ea"/>
            </a:endParaRPr>
          </a:p>
        </p:txBody>
      </p:sp>
      <p:pic>
        <p:nvPicPr>
          <p:cNvPr id="37" name="Imagen 36" descr="elementos"/>
          <p:cNvPicPr>
            <a:picLocks noChangeAspect="1"/>
          </p:cNvPicPr>
          <p:nvPr/>
        </p:nvPicPr>
        <p:blipFill>
          <a:blip r:embed="rId6"/>
          <a:stretch>
            <a:fillRect/>
          </a:stretch>
        </p:blipFill>
        <p:spPr>
          <a:xfrm>
            <a:off x="5735955" y="1775460"/>
            <a:ext cx="742950" cy="3209290"/>
          </a:xfrm>
          <a:prstGeom prst="rect">
            <a:avLst/>
          </a:prstGeom>
        </p:spPr>
      </p:pic>
      <p:sp>
        <p:nvSpPr>
          <p:cNvPr id="15" name="Cuadro de texto 14"/>
          <p:cNvSpPr txBox="1"/>
          <p:nvPr/>
        </p:nvSpPr>
        <p:spPr>
          <a:xfrm>
            <a:off x="6560185" y="1873250"/>
            <a:ext cx="4047490" cy="3230245"/>
          </a:xfrm>
          <a:prstGeom prst="rect">
            <a:avLst/>
          </a:prstGeom>
          <a:noFill/>
        </p:spPr>
        <p:txBody>
          <a:bodyPr wrap="square" rtlCol="0">
            <a:spAutoFit/>
          </a:bodyPr>
          <a:lstStyle/>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Que no sea tóxico ni inflamable, aunque, desafortunadamente hay pocos disolventes que cumplan estos dos criterios: hay disolventes relativamente no tóxicos pero inflamables como el hexano, otros no son inflamables, pero sí tóxicos como el diclorometano o el cloroformo, y otros son tóxicos e inflamables como el benceno.</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Disolventes inmiscibles con el agua: Disolventes utilizados con mayor frecuencia.</a:t>
            </a:r>
          </a:p>
          <a:p>
            <a:pPr marL="171450" indent="-171450">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Cuanto más polar es el disolvente orgánico, más miscible (soluble) es con el agua. Por ejemplo, disolventes polares como el metanol, el etanol o la acetona son miscibles con el agua, y por lo tanto, no son adecuados para extracciones líquido-líquido.</a:t>
            </a:r>
          </a:p>
          <a:p>
            <a:endParaRPr lang="es-CO" sz="1200">
              <a:solidFill>
                <a:schemeClr val="bg2">
                  <a:lumMod val="25000"/>
                </a:schemeClr>
              </a:solidFill>
              <a:latin typeface="Open Sans" panose="020B0606030504020204" pitchFamily="34"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redondeado 22"/>
          <p:cNvSpPr/>
          <p:nvPr/>
        </p:nvSpPr>
        <p:spPr>
          <a:xfrm>
            <a:off x="2566035" y="2482215"/>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5" name="Cuadro de texto 14"/>
          <p:cNvSpPr txBox="1"/>
          <p:nvPr/>
        </p:nvSpPr>
        <p:spPr>
          <a:xfrm>
            <a:off x="612775" y="1876425"/>
            <a:ext cx="11315065" cy="521970"/>
          </a:xfrm>
          <a:prstGeom prst="rect">
            <a:avLst/>
          </a:prstGeom>
          <a:noFill/>
        </p:spPr>
        <p:txBody>
          <a:bodyPr wrap="square" rtlCol="0">
            <a:spAutoFit/>
          </a:bodyPr>
          <a:lstStyle/>
          <a:p>
            <a:r>
              <a:rPr lang="es-ES" altLang="en-US" sz="1400">
                <a:latin typeface="Open Sans" panose="020B0606030504020204" pitchFamily="34" charset="0"/>
                <a:cs typeface="Open Sans" panose="020B0606030504020204" pitchFamily="34" charset="0"/>
              </a:rPr>
              <a:t>Esta unidad está divida en </a:t>
            </a:r>
            <a:r>
              <a:rPr lang="es-CO" altLang="es-ES" sz="1400">
                <a:latin typeface="Open Sans" panose="020B0606030504020204" pitchFamily="34" charset="0"/>
                <a:cs typeface="Open Sans" panose="020B0606030504020204" pitchFamily="34" charset="0"/>
              </a:rPr>
              <a:t>cuatro </a:t>
            </a:r>
            <a:r>
              <a:rPr lang="es-ES" altLang="en-US" sz="1400">
                <a:latin typeface="Open Sans" panose="020B0606030504020204" pitchFamily="34" charset="0"/>
                <a:cs typeface="Open Sans" panose="020B0606030504020204" pitchFamily="34" charset="0"/>
              </a:rPr>
              <a:t>actividades de aprendizaje, las cuales deberás explorar y desarrollar conforme avance el contenido</a:t>
            </a:r>
            <a:r>
              <a:rPr lang="es-CO" altLang="es-ES" sz="1400">
                <a:latin typeface="Open Sans" panose="020B0606030504020204" pitchFamily="34" charset="0"/>
                <a:cs typeface="Open Sans" panose="020B0606030504020204" pitchFamily="34" charset="0"/>
              </a:rPr>
              <a:t>.</a:t>
            </a:r>
          </a:p>
        </p:txBody>
      </p:sp>
      <p:pic>
        <p:nvPicPr>
          <p:cNvPr id="19" name="Imagen 18" descr="icono-cerebro-linea"/>
          <p:cNvPicPr>
            <a:picLocks noChangeAspect="1"/>
          </p:cNvPicPr>
          <p:nvPr/>
        </p:nvPicPr>
        <p:blipFill>
          <a:blip r:embed="rId2"/>
          <a:stretch>
            <a:fillRect/>
          </a:stretch>
        </p:blipFill>
        <p:spPr>
          <a:xfrm>
            <a:off x="2651760" y="2329180"/>
            <a:ext cx="685800" cy="685800"/>
          </a:xfrm>
          <a:prstGeom prst="rect">
            <a:avLst/>
          </a:prstGeom>
        </p:spPr>
      </p:pic>
      <p:pic>
        <p:nvPicPr>
          <p:cNvPr id="20" name="Imagen 19" descr="icono-tijera-linea"/>
          <p:cNvPicPr>
            <a:picLocks noChangeAspect="1"/>
          </p:cNvPicPr>
          <p:nvPr/>
        </p:nvPicPr>
        <p:blipFill>
          <a:blip r:embed="rId3"/>
          <a:stretch>
            <a:fillRect/>
          </a:stretch>
        </p:blipFill>
        <p:spPr>
          <a:xfrm>
            <a:off x="6191250" y="2329180"/>
            <a:ext cx="685800" cy="685800"/>
          </a:xfrm>
          <a:prstGeom prst="rect">
            <a:avLst/>
          </a:prstGeom>
        </p:spPr>
      </p:pic>
      <p:sp>
        <p:nvSpPr>
          <p:cNvPr id="21" name="Cuadro de texto 20"/>
          <p:cNvSpPr txBox="1"/>
          <p:nvPr/>
        </p:nvSpPr>
        <p:spPr>
          <a:xfrm>
            <a:off x="3337560" y="2478405"/>
            <a:ext cx="2124075" cy="368300"/>
          </a:xfrm>
          <a:prstGeom prst="rect">
            <a:avLst/>
          </a:prstGeom>
          <a:noFill/>
        </p:spPr>
        <p:txBody>
          <a:bodyPr wrap="square" rtlCol="0">
            <a:spAutoFit/>
          </a:bodyPr>
          <a:lstStyle/>
          <a:p>
            <a:r>
              <a:rPr lang="es-ES" altLang="en-US"/>
              <a:t>Lo que aprenderás</a:t>
            </a:r>
          </a:p>
        </p:txBody>
      </p:sp>
      <p:sp>
        <p:nvSpPr>
          <p:cNvPr id="22" name="Cuadro de texto 21"/>
          <p:cNvSpPr txBox="1"/>
          <p:nvPr/>
        </p:nvSpPr>
        <p:spPr>
          <a:xfrm>
            <a:off x="6829425" y="2482215"/>
            <a:ext cx="2447925" cy="368300"/>
          </a:xfrm>
          <a:prstGeom prst="rect">
            <a:avLst/>
          </a:prstGeom>
          <a:noFill/>
        </p:spPr>
        <p:txBody>
          <a:bodyPr wrap="square" rtlCol="0">
            <a:spAutoFit/>
          </a:bodyPr>
          <a:lstStyle/>
          <a:p>
            <a:r>
              <a:rPr lang="es-ES" altLang="en-US"/>
              <a:t>Lo que vas a necesitar</a:t>
            </a:r>
          </a:p>
        </p:txBody>
      </p:sp>
      <p:sp>
        <p:nvSpPr>
          <p:cNvPr id="24" name="Rectángulo redondeado 23"/>
          <p:cNvSpPr/>
          <p:nvPr/>
        </p:nvSpPr>
        <p:spPr>
          <a:xfrm>
            <a:off x="6255385" y="2483485"/>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6" name="Cuadro de texto 25"/>
          <p:cNvSpPr txBox="1"/>
          <p:nvPr/>
        </p:nvSpPr>
        <p:spPr>
          <a:xfrm>
            <a:off x="2565400" y="3266440"/>
            <a:ext cx="6712585" cy="1814830"/>
          </a:xfrm>
          <a:prstGeom prst="rect">
            <a:avLst/>
          </a:prstGeom>
          <a:noFill/>
        </p:spPr>
        <p:txBody>
          <a:bodyPr wrap="square" rtlCol="0">
            <a:spAutoFit/>
          </a:bodyPr>
          <a:lstStyle/>
          <a:p>
            <a:pPr marL="285750" indent="-285750">
              <a:buFont typeface="Wingdings" panose="05000000000000000000" charset="0"/>
              <a:buChar char="ü"/>
            </a:pPr>
            <a:r>
              <a:rPr lang="es-ES" altLang="en-US" sz="1400">
                <a:latin typeface="Open Sans" panose="020B0606030504020204" pitchFamily="34" charset="0"/>
                <a:cs typeface="Open Sans" panose="020B0606030504020204" pitchFamily="34" charset="0"/>
              </a:rPr>
              <a:t>Implementar el trabajo multidisciplinario permitiendo fortalecer los planteamientos hechos.</a:t>
            </a:r>
          </a:p>
          <a:p>
            <a:pPr marL="285750" indent="-285750">
              <a:buFont typeface="Wingdings" panose="05000000000000000000" charset="0"/>
              <a:buChar char="ü"/>
            </a:pPr>
            <a:endParaRPr lang="es-ES" altLang="en-US" sz="1400">
              <a:latin typeface="Open Sans" panose="020B0606030504020204" pitchFamily="34" charset="0"/>
              <a:cs typeface="Open Sans" panose="020B0606030504020204" pitchFamily="34" charset="0"/>
            </a:endParaRPr>
          </a:p>
          <a:p>
            <a:pPr marL="285750" indent="-285750">
              <a:buFont typeface="Wingdings" panose="05000000000000000000" charset="0"/>
              <a:buChar char="ü"/>
            </a:pPr>
            <a:r>
              <a:rPr lang="es-ES" altLang="en-US" sz="1400">
                <a:latin typeface="Open Sans" panose="020B0606030504020204" pitchFamily="34" charset="0"/>
                <a:cs typeface="Open Sans" panose="020B0606030504020204" pitchFamily="34" charset="0"/>
              </a:rPr>
              <a:t>Identificar las características e interpretación de los manuales, esquemas e instructivos.</a:t>
            </a:r>
          </a:p>
          <a:p>
            <a:pPr marL="285750" indent="-285750">
              <a:buFont typeface="Wingdings" panose="05000000000000000000" charset="0"/>
              <a:buChar char="ü"/>
            </a:pPr>
            <a:endParaRPr lang="es-ES" altLang="en-US" sz="1400">
              <a:latin typeface="Open Sans" panose="020B0606030504020204" pitchFamily="34" charset="0"/>
              <a:cs typeface="Open Sans" panose="020B0606030504020204" pitchFamily="34" charset="0"/>
            </a:endParaRPr>
          </a:p>
          <a:p>
            <a:pPr marL="285750" indent="-285750">
              <a:buFont typeface="Wingdings" panose="05000000000000000000" charset="0"/>
              <a:buChar char="ü"/>
            </a:pPr>
            <a:r>
              <a:rPr lang="es-ES" altLang="en-US" sz="1400">
                <a:latin typeface="Open Sans" panose="020B0606030504020204" pitchFamily="34" charset="0"/>
                <a:cs typeface="Open Sans" panose="020B0606030504020204" pitchFamily="34" charset="0"/>
              </a:rPr>
              <a:t>Lograr comunicar de forma explícita y concreta los resultados del trabajo realizado.</a:t>
            </a:r>
          </a:p>
        </p:txBody>
      </p:sp>
      <p:pic>
        <p:nvPicPr>
          <p:cNvPr id="27"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976651" y="2483694"/>
            <a:ext cx="585665" cy="585665"/>
          </a:xfrm>
          <a:prstGeom prst="rect">
            <a:avLst/>
          </a:prstGeom>
        </p:spPr>
      </p:pic>
      <p:pic>
        <p:nvPicPr>
          <p:cNvPr id="34"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7341" y="6207969"/>
            <a:ext cx="585665" cy="585665"/>
          </a:xfrm>
          <a:prstGeom prst="rect">
            <a:avLst/>
          </a:prstGeom>
        </p:spPr>
      </p:pic>
      <p:sp>
        <p:nvSpPr>
          <p:cNvPr id="3" name="Rectángulo 2"/>
          <p:cNvSpPr/>
          <p:nvPr/>
        </p:nvSpPr>
        <p:spPr>
          <a:xfrm>
            <a:off x="12310745" y="13335"/>
            <a:ext cx="1703070" cy="6829425"/>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200">
                <a:solidFill>
                  <a:schemeClr val="tx1"/>
                </a:solidFill>
              </a:rPr>
              <a:t>La apariencia en programación queda así:</a:t>
            </a:r>
          </a:p>
          <a:p>
            <a:pPr algn="l"/>
            <a:endParaRPr lang="es-CO" altLang="es-ES" sz="1200">
              <a:solidFill>
                <a:schemeClr val="tx1"/>
              </a:solidFill>
            </a:endParaRPr>
          </a:p>
          <a:p>
            <a:pPr algn="l"/>
            <a:r>
              <a:rPr lang="es-CO" altLang="es-ES" sz="1200">
                <a:solidFill>
                  <a:schemeClr val="tx1"/>
                </a:solidFill>
              </a:rPr>
              <a:t>https://codepen.io/rafaelavlucas/pen/MLKGba</a:t>
            </a:r>
          </a:p>
        </p:txBody>
      </p:sp>
      <p:sp>
        <p:nvSpPr>
          <p:cNvPr id="7" name="Rectángulo 6"/>
          <p:cNvSpPr/>
          <p:nvPr/>
        </p:nvSpPr>
        <p:spPr>
          <a:xfrm>
            <a:off x="285115" y="6107430"/>
            <a:ext cx="2355215" cy="67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683895" y="1186815"/>
            <a:ext cx="5800725" cy="582295"/>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600" b="1">
                <a:latin typeface="Open Sans" panose="020B0606030504020204" pitchFamily="34" charset="0"/>
                <a:cs typeface="Open Sans" panose="020B0606030504020204" pitchFamily="34" charset="0"/>
              </a:rPr>
              <a:t>Recepción, almacenamiento y adecuación de muestras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7052310" y="3187700"/>
            <a:ext cx="3937000" cy="2264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1014428"/>
            <a:ext cx="450977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Procesos para la extracción líquido-líquido</a:t>
            </a:r>
          </a:p>
        </p:txBody>
      </p:sp>
      <p:sp>
        <p:nvSpPr>
          <p:cNvPr id="3" name="Cuadro de texto 2"/>
          <p:cNvSpPr txBox="1"/>
          <p:nvPr/>
        </p:nvSpPr>
        <p:spPr>
          <a:xfrm>
            <a:off x="645795" y="141287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 continuación, se presentan las dos maneras para llevar a cabo una extracción líquido-líquido.</a:t>
            </a:r>
          </a:p>
        </p:txBody>
      </p:sp>
      <p:sp>
        <p:nvSpPr>
          <p:cNvPr id="6" name="Rectángulo redondeado 5"/>
          <p:cNvSpPr/>
          <p:nvPr/>
        </p:nvSpPr>
        <p:spPr>
          <a:xfrm>
            <a:off x="720725" y="3747770"/>
            <a:ext cx="3947795" cy="1798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6" name="Imagen 25" descr="btn_limpio"/>
          <p:cNvPicPr>
            <a:picLocks noChangeAspect="1"/>
          </p:cNvPicPr>
          <p:nvPr/>
        </p:nvPicPr>
        <p:blipFill>
          <a:blip r:embed="rId2"/>
          <a:stretch>
            <a:fillRect/>
          </a:stretch>
        </p:blipFill>
        <p:spPr>
          <a:xfrm>
            <a:off x="9178290" y="4806315"/>
            <a:ext cx="1790065" cy="535940"/>
          </a:xfrm>
          <a:prstGeom prst="rect">
            <a:avLst/>
          </a:prstGeom>
        </p:spPr>
      </p:pic>
      <p:sp>
        <p:nvSpPr>
          <p:cNvPr id="27" name="Cuadro de texto 26"/>
          <p:cNvSpPr txBox="1"/>
          <p:nvPr/>
        </p:nvSpPr>
        <p:spPr>
          <a:xfrm>
            <a:off x="9443085" y="49644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1" name="Cuadro de texto 10"/>
          <p:cNvSpPr txBox="1"/>
          <p:nvPr/>
        </p:nvSpPr>
        <p:spPr>
          <a:xfrm>
            <a:off x="755015" y="4061460"/>
            <a:ext cx="378269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muy útil para </a:t>
            </a:r>
          </a:p>
          <a:p>
            <a:r>
              <a:rPr lang="es-CO" sz="1200">
                <a:solidFill>
                  <a:schemeClr val="bg2">
                    <a:lumMod val="25000"/>
                  </a:schemeClr>
                </a:solidFill>
                <a:latin typeface="Open Sans" panose="020B0606030504020204" pitchFamily="34" charset="0"/>
                <a:sym typeface="+mn-ea"/>
              </a:rPr>
              <a:t>separar componentes de una mezcla. </a:t>
            </a:r>
          </a:p>
          <a:p>
            <a:r>
              <a:rPr lang="es-CO" sz="1200">
                <a:solidFill>
                  <a:schemeClr val="bg2">
                    <a:lumMod val="25000"/>
                  </a:schemeClr>
                </a:solidFill>
                <a:latin typeface="Open Sans" panose="020B0606030504020204" pitchFamily="34" charset="0"/>
                <a:sym typeface="+mn-ea"/>
              </a:rPr>
              <a:t>Su éxito depende de la diferencia de solubilidad del compuesto a extraer en dos disolventes diferentes. </a:t>
            </a:r>
          </a:p>
        </p:txBody>
      </p:sp>
      <p:pic>
        <p:nvPicPr>
          <p:cNvPr id="12" name="Imagen 11" descr="quimica_botones"/>
          <p:cNvPicPr>
            <a:picLocks noChangeAspect="1"/>
          </p:cNvPicPr>
          <p:nvPr/>
        </p:nvPicPr>
        <p:blipFill>
          <a:blip r:embed="rId3"/>
          <a:stretch>
            <a:fillRect/>
          </a:stretch>
        </p:blipFill>
        <p:spPr>
          <a:xfrm>
            <a:off x="2915285" y="1514475"/>
            <a:ext cx="5892165" cy="4756150"/>
          </a:xfrm>
          <a:prstGeom prst="rect">
            <a:avLst/>
          </a:prstGeom>
        </p:spPr>
      </p:pic>
      <p:sp>
        <p:nvSpPr>
          <p:cNvPr id="18" name="Cuadro de texto 17"/>
          <p:cNvSpPr txBox="1"/>
          <p:nvPr/>
        </p:nvSpPr>
        <p:spPr>
          <a:xfrm>
            <a:off x="7265670" y="3696970"/>
            <a:ext cx="378269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que se utiliza cuando el reparto del compuesto a extraer en el disolvente de extracción, no es suficientemente favorable y la solubilidad del compuesto a extraer en los disolventes de extracción habituales, no es muy elevada.</a:t>
            </a:r>
          </a:p>
        </p:txBody>
      </p:sp>
      <p:pic>
        <p:nvPicPr>
          <p:cNvPr id="19" name="Imagen 18" descr="btn_limpio"/>
          <p:cNvPicPr>
            <a:picLocks noChangeAspect="1"/>
          </p:cNvPicPr>
          <p:nvPr/>
        </p:nvPicPr>
        <p:blipFill>
          <a:blip r:embed="rId2"/>
          <a:stretch>
            <a:fillRect/>
          </a:stretch>
        </p:blipFill>
        <p:spPr>
          <a:xfrm>
            <a:off x="2747645" y="4946015"/>
            <a:ext cx="1790065" cy="535940"/>
          </a:xfrm>
          <a:prstGeom prst="rect">
            <a:avLst/>
          </a:prstGeom>
        </p:spPr>
      </p:pic>
      <p:sp>
        <p:nvSpPr>
          <p:cNvPr id="20" name="Cuadro de texto 19"/>
          <p:cNvSpPr txBox="1"/>
          <p:nvPr/>
        </p:nvSpPr>
        <p:spPr>
          <a:xfrm>
            <a:off x="3012440" y="51041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838575" y="5076190"/>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Rectángulo redondeado 1"/>
          <p:cNvSpPr/>
          <p:nvPr/>
        </p:nvSpPr>
        <p:spPr>
          <a:xfrm>
            <a:off x="1172845" y="527050"/>
            <a:ext cx="10010775" cy="564515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Cuadro de texto 6"/>
          <p:cNvSpPr txBox="1"/>
          <p:nvPr/>
        </p:nvSpPr>
        <p:spPr>
          <a:xfrm>
            <a:off x="1630045" y="1233170"/>
            <a:ext cx="395605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Valor de referencia Densidad del agua: 1,0 g/m</a:t>
            </a:r>
          </a:p>
        </p:txBody>
      </p:sp>
      <p:sp>
        <p:nvSpPr>
          <p:cNvPr id="9" name="Rectángulo 8"/>
          <p:cNvSpPr/>
          <p:nvPr/>
        </p:nvSpPr>
        <p:spPr>
          <a:xfrm>
            <a:off x="3441065" y="845185"/>
            <a:ext cx="530923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Tabla de disolventes de extracción comúnmente utilizado</a:t>
            </a:r>
          </a:p>
        </p:txBody>
      </p:sp>
      <p:sp>
        <p:nvSpPr>
          <p:cNvPr id="22" name="Óvalo 21"/>
          <p:cNvSpPr/>
          <p:nvPr/>
        </p:nvSpPr>
        <p:spPr>
          <a:xfrm>
            <a:off x="10448290" y="798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382885" y="647065"/>
            <a:ext cx="585470" cy="585470"/>
          </a:xfrm>
          <a:prstGeom prst="rect">
            <a:avLst/>
          </a:prstGeom>
        </p:spPr>
      </p:pic>
      <p:sp>
        <p:nvSpPr>
          <p:cNvPr id="23" name="Triángulo rectángulo 22"/>
          <p:cNvSpPr/>
          <p:nvPr/>
        </p:nvSpPr>
        <p:spPr>
          <a:xfrm rot="2700000">
            <a:off x="1569085" y="3267075"/>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37" name="Imagen 36" descr="elementos"/>
          <p:cNvPicPr>
            <a:picLocks noChangeAspect="1"/>
          </p:cNvPicPr>
          <p:nvPr/>
        </p:nvPicPr>
        <p:blipFill>
          <a:blip r:embed="rId6"/>
          <a:stretch>
            <a:fillRect/>
          </a:stretch>
        </p:blipFill>
        <p:spPr>
          <a:xfrm>
            <a:off x="2172335" y="1894840"/>
            <a:ext cx="742950" cy="3209290"/>
          </a:xfrm>
          <a:prstGeom prst="rect">
            <a:avLst/>
          </a:prstGeom>
        </p:spPr>
      </p:pic>
      <p:pic>
        <p:nvPicPr>
          <p:cNvPr id="14" name="Imagen 13" descr="tabla"/>
          <p:cNvPicPr>
            <a:picLocks noChangeAspect="1"/>
          </p:cNvPicPr>
          <p:nvPr/>
        </p:nvPicPr>
        <p:blipFill>
          <a:blip r:embed="rId7"/>
          <a:stretch>
            <a:fillRect/>
          </a:stretch>
        </p:blipFill>
        <p:spPr>
          <a:xfrm>
            <a:off x="3359150" y="1860550"/>
            <a:ext cx="6730365" cy="31375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7052310" y="3187700"/>
            <a:ext cx="3937000" cy="2264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1014428"/>
            <a:ext cx="450977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Procesos para la extracción líquido-líquido</a:t>
            </a:r>
          </a:p>
        </p:txBody>
      </p:sp>
      <p:sp>
        <p:nvSpPr>
          <p:cNvPr id="3" name="Cuadro de texto 2"/>
          <p:cNvSpPr txBox="1"/>
          <p:nvPr/>
        </p:nvSpPr>
        <p:spPr>
          <a:xfrm>
            <a:off x="645795" y="141287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 continuación, se presentan las dos maneras para llevar a cabo una extracción líquido-líquido.</a:t>
            </a:r>
          </a:p>
        </p:txBody>
      </p:sp>
      <p:sp>
        <p:nvSpPr>
          <p:cNvPr id="6" name="Rectángulo redondeado 5"/>
          <p:cNvSpPr/>
          <p:nvPr/>
        </p:nvSpPr>
        <p:spPr>
          <a:xfrm>
            <a:off x="720725" y="3747770"/>
            <a:ext cx="3947795" cy="19894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6" name="Imagen 25" descr="btn_limpio"/>
          <p:cNvPicPr>
            <a:picLocks noChangeAspect="1"/>
          </p:cNvPicPr>
          <p:nvPr/>
        </p:nvPicPr>
        <p:blipFill>
          <a:blip r:embed="rId2"/>
          <a:stretch>
            <a:fillRect/>
          </a:stretch>
        </p:blipFill>
        <p:spPr>
          <a:xfrm>
            <a:off x="9178290" y="4806315"/>
            <a:ext cx="1790065" cy="535940"/>
          </a:xfrm>
          <a:prstGeom prst="rect">
            <a:avLst/>
          </a:prstGeom>
        </p:spPr>
      </p:pic>
      <p:sp>
        <p:nvSpPr>
          <p:cNvPr id="27" name="Cuadro de texto 26"/>
          <p:cNvSpPr txBox="1"/>
          <p:nvPr/>
        </p:nvSpPr>
        <p:spPr>
          <a:xfrm>
            <a:off x="9443085" y="49644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1" name="Cuadro de texto 10"/>
          <p:cNvSpPr txBox="1"/>
          <p:nvPr/>
        </p:nvSpPr>
        <p:spPr>
          <a:xfrm>
            <a:off x="755015" y="4061460"/>
            <a:ext cx="378269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muy útil para </a:t>
            </a:r>
          </a:p>
          <a:p>
            <a:r>
              <a:rPr lang="es-CO" sz="1200">
                <a:solidFill>
                  <a:schemeClr val="bg2">
                    <a:lumMod val="25000"/>
                  </a:schemeClr>
                </a:solidFill>
                <a:latin typeface="Open Sans" panose="020B0606030504020204" pitchFamily="34" charset="0"/>
                <a:sym typeface="+mn-ea"/>
              </a:rPr>
              <a:t>separar componentes de una mezcla. </a:t>
            </a:r>
          </a:p>
          <a:p>
            <a:r>
              <a:rPr lang="es-CO" sz="1200">
                <a:solidFill>
                  <a:schemeClr val="bg2">
                    <a:lumMod val="25000"/>
                  </a:schemeClr>
                </a:solidFill>
                <a:latin typeface="Open Sans" panose="020B0606030504020204" pitchFamily="34" charset="0"/>
                <a:sym typeface="+mn-ea"/>
              </a:rPr>
              <a:t>Su éxito depende de la diferencia de solubilidad del compuesto a extraer en dos disolventes diferentes. </a:t>
            </a:r>
          </a:p>
        </p:txBody>
      </p:sp>
      <p:pic>
        <p:nvPicPr>
          <p:cNvPr id="12" name="Imagen 11" descr="quimica_botones"/>
          <p:cNvPicPr>
            <a:picLocks noChangeAspect="1"/>
          </p:cNvPicPr>
          <p:nvPr/>
        </p:nvPicPr>
        <p:blipFill>
          <a:blip r:embed="rId3"/>
          <a:stretch>
            <a:fillRect/>
          </a:stretch>
        </p:blipFill>
        <p:spPr>
          <a:xfrm>
            <a:off x="2915285" y="1514475"/>
            <a:ext cx="5892165" cy="4756150"/>
          </a:xfrm>
          <a:prstGeom prst="rect">
            <a:avLst/>
          </a:prstGeom>
        </p:spPr>
      </p:pic>
      <p:sp>
        <p:nvSpPr>
          <p:cNvPr id="18" name="Cuadro de texto 17"/>
          <p:cNvSpPr txBox="1"/>
          <p:nvPr/>
        </p:nvSpPr>
        <p:spPr>
          <a:xfrm>
            <a:off x="7265670" y="3696970"/>
            <a:ext cx="378269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que se utiliza cuando el reparto del compuesto a extraer en el disolvente de extracción, no es suficientemente favorable y la solubilidad del compuesto a extraer en los disolventes de extracción habituales, no es muy elevada.</a:t>
            </a:r>
          </a:p>
        </p:txBody>
      </p:sp>
      <p:pic>
        <p:nvPicPr>
          <p:cNvPr id="19" name="Imagen 18" descr="btn_limpio"/>
          <p:cNvPicPr>
            <a:picLocks noChangeAspect="1"/>
          </p:cNvPicPr>
          <p:nvPr/>
        </p:nvPicPr>
        <p:blipFill>
          <a:blip r:embed="rId2"/>
          <a:stretch>
            <a:fillRect/>
          </a:stretch>
        </p:blipFill>
        <p:spPr>
          <a:xfrm>
            <a:off x="857885" y="5017135"/>
            <a:ext cx="1790065" cy="535940"/>
          </a:xfrm>
          <a:prstGeom prst="rect">
            <a:avLst/>
          </a:prstGeom>
        </p:spPr>
      </p:pic>
      <p:sp>
        <p:nvSpPr>
          <p:cNvPr id="20" name="Cuadro de texto 19"/>
          <p:cNvSpPr txBox="1"/>
          <p:nvPr/>
        </p:nvSpPr>
        <p:spPr>
          <a:xfrm>
            <a:off x="1122680" y="517525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Proceso</a:t>
            </a:r>
          </a:p>
        </p:txBody>
      </p:sp>
      <p:pic>
        <p:nvPicPr>
          <p:cNvPr id="21" name="Imagen 20" descr="btn_limpio"/>
          <p:cNvPicPr>
            <a:picLocks noChangeAspect="1"/>
          </p:cNvPicPr>
          <p:nvPr/>
        </p:nvPicPr>
        <p:blipFill>
          <a:blip r:embed="rId2"/>
          <a:stretch>
            <a:fillRect/>
          </a:stretch>
        </p:blipFill>
        <p:spPr>
          <a:xfrm>
            <a:off x="2526030" y="5007610"/>
            <a:ext cx="2011680" cy="602615"/>
          </a:xfrm>
          <a:prstGeom prst="rect">
            <a:avLst/>
          </a:prstGeom>
        </p:spPr>
      </p:pic>
      <p:sp>
        <p:nvSpPr>
          <p:cNvPr id="22" name="Cuadro de texto 21"/>
          <p:cNvSpPr txBox="1"/>
          <p:nvPr/>
        </p:nvSpPr>
        <p:spPr>
          <a:xfrm>
            <a:off x="2688590" y="5196205"/>
            <a:ext cx="1312545" cy="245110"/>
          </a:xfrm>
          <a:prstGeom prst="rect">
            <a:avLst/>
          </a:prstGeom>
          <a:noFill/>
        </p:spPr>
        <p:txBody>
          <a:bodyPr wrap="square" rtlCol="0">
            <a:spAutoFit/>
          </a:bodyPr>
          <a:lstStyle/>
          <a:p>
            <a:pPr algn="l"/>
            <a:r>
              <a:rPr lang="es-CO" sz="1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Características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269220" y="4855845"/>
            <a:ext cx="585470" cy="5854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7052310" y="3187700"/>
            <a:ext cx="3937000" cy="22644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8" name="Rectángulo 7"/>
          <p:cNvSpPr/>
          <p:nvPr/>
        </p:nvSpPr>
        <p:spPr>
          <a:xfrm>
            <a:off x="645720" y="1014428"/>
            <a:ext cx="450977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Procesos para la extracción líquido-líquido</a:t>
            </a:r>
          </a:p>
        </p:txBody>
      </p:sp>
      <p:sp>
        <p:nvSpPr>
          <p:cNvPr id="3" name="Cuadro de texto 2"/>
          <p:cNvSpPr txBox="1"/>
          <p:nvPr/>
        </p:nvSpPr>
        <p:spPr>
          <a:xfrm>
            <a:off x="645795" y="1412875"/>
            <a:ext cx="10681970" cy="27559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A continuación, se presentan las dos maneras para llevar a cabo una extracción líquido-líquido.</a:t>
            </a:r>
          </a:p>
        </p:txBody>
      </p:sp>
      <p:sp>
        <p:nvSpPr>
          <p:cNvPr id="6" name="Rectángulo redondeado 5"/>
          <p:cNvSpPr/>
          <p:nvPr/>
        </p:nvSpPr>
        <p:spPr>
          <a:xfrm>
            <a:off x="720725" y="3747770"/>
            <a:ext cx="3947795" cy="17989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26" name="Imagen 25" descr="btn_limpio"/>
          <p:cNvPicPr>
            <a:picLocks noChangeAspect="1"/>
          </p:cNvPicPr>
          <p:nvPr/>
        </p:nvPicPr>
        <p:blipFill>
          <a:blip r:embed="rId2"/>
          <a:stretch>
            <a:fillRect/>
          </a:stretch>
        </p:blipFill>
        <p:spPr>
          <a:xfrm>
            <a:off x="9178290" y="4806315"/>
            <a:ext cx="1790065" cy="535940"/>
          </a:xfrm>
          <a:prstGeom prst="rect">
            <a:avLst/>
          </a:prstGeom>
        </p:spPr>
      </p:pic>
      <p:sp>
        <p:nvSpPr>
          <p:cNvPr id="27" name="Cuadro de texto 26"/>
          <p:cNvSpPr txBox="1"/>
          <p:nvPr/>
        </p:nvSpPr>
        <p:spPr>
          <a:xfrm>
            <a:off x="9443085" y="49644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sp>
        <p:nvSpPr>
          <p:cNvPr id="11" name="Cuadro de texto 10"/>
          <p:cNvSpPr txBox="1"/>
          <p:nvPr/>
        </p:nvSpPr>
        <p:spPr>
          <a:xfrm>
            <a:off x="755015" y="4061460"/>
            <a:ext cx="3782695"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muy útil para </a:t>
            </a:r>
          </a:p>
          <a:p>
            <a:r>
              <a:rPr lang="es-CO" sz="1200">
                <a:solidFill>
                  <a:schemeClr val="bg2">
                    <a:lumMod val="25000"/>
                  </a:schemeClr>
                </a:solidFill>
                <a:latin typeface="Open Sans" panose="020B0606030504020204" pitchFamily="34" charset="0"/>
                <a:sym typeface="+mn-ea"/>
              </a:rPr>
              <a:t>separar componentes de una mezcla. </a:t>
            </a:r>
          </a:p>
          <a:p>
            <a:r>
              <a:rPr lang="es-CO" sz="1200">
                <a:solidFill>
                  <a:schemeClr val="bg2">
                    <a:lumMod val="25000"/>
                  </a:schemeClr>
                </a:solidFill>
                <a:latin typeface="Open Sans" panose="020B0606030504020204" pitchFamily="34" charset="0"/>
                <a:sym typeface="+mn-ea"/>
              </a:rPr>
              <a:t>Su éxito depende de la diferencia de solubilidad del compuesto a extraer en dos disolventes diferentes. </a:t>
            </a:r>
          </a:p>
        </p:txBody>
      </p:sp>
      <p:pic>
        <p:nvPicPr>
          <p:cNvPr id="12" name="Imagen 11" descr="quimica_botones"/>
          <p:cNvPicPr>
            <a:picLocks noChangeAspect="1"/>
          </p:cNvPicPr>
          <p:nvPr/>
        </p:nvPicPr>
        <p:blipFill>
          <a:blip r:embed="rId3"/>
          <a:stretch>
            <a:fillRect/>
          </a:stretch>
        </p:blipFill>
        <p:spPr>
          <a:xfrm>
            <a:off x="2915285" y="1514475"/>
            <a:ext cx="5892165" cy="4756150"/>
          </a:xfrm>
          <a:prstGeom prst="rect">
            <a:avLst/>
          </a:prstGeom>
        </p:spPr>
      </p:pic>
      <p:sp>
        <p:nvSpPr>
          <p:cNvPr id="18" name="Cuadro de texto 17"/>
          <p:cNvSpPr txBox="1"/>
          <p:nvPr/>
        </p:nvSpPr>
        <p:spPr>
          <a:xfrm>
            <a:off x="7265670" y="3696970"/>
            <a:ext cx="3782695" cy="119888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 un método que se utiliza cuando el reparto del compuesto a extraer en el disolvente de extracción, no es suficientemente favorable y la solubilidad del compuesto a extraer en los disolventes de extracción habituales, no es muy elevada.</a:t>
            </a:r>
          </a:p>
        </p:txBody>
      </p:sp>
      <p:pic>
        <p:nvPicPr>
          <p:cNvPr id="19" name="Imagen 18" descr="btn_limpio"/>
          <p:cNvPicPr>
            <a:picLocks noChangeAspect="1"/>
          </p:cNvPicPr>
          <p:nvPr/>
        </p:nvPicPr>
        <p:blipFill>
          <a:blip r:embed="rId2"/>
          <a:stretch>
            <a:fillRect/>
          </a:stretch>
        </p:blipFill>
        <p:spPr>
          <a:xfrm>
            <a:off x="2747645" y="4946015"/>
            <a:ext cx="1790065" cy="535940"/>
          </a:xfrm>
          <a:prstGeom prst="rect">
            <a:avLst/>
          </a:prstGeom>
        </p:spPr>
      </p:pic>
      <p:sp>
        <p:nvSpPr>
          <p:cNvPr id="20" name="Cuadro de texto 19"/>
          <p:cNvSpPr txBox="1"/>
          <p:nvPr/>
        </p:nvSpPr>
        <p:spPr>
          <a:xfrm>
            <a:off x="3012440" y="5104130"/>
            <a:ext cx="826135" cy="275590"/>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más</a:t>
            </a:r>
          </a:p>
        </p:txBody>
      </p:sp>
      <p:pic>
        <p:nvPicPr>
          <p:cNvPr id="1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838575" y="5076190"/>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Rectángulo redondeado 1"/>
          <p:cNvSpPr/>
          <p:nvPr/>
        </p:nvSpPr>
        <p:spPr>
          <a:xfrm>
            <a:off x="1183005" y="537845"/>
            <a:ext cx="10010775" cy="333565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Cuadro de texto 6"/>
          <p:cNvSpPr txBox="1"/>
          <p:nvPr/>
        </p:nvSpPr>
        <p:spPr>
          <a:xfrm>
            <a:off x="1630045" y="1314450"/>
            <a:ext cx="9247505" cy="175323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procedimiento implica una extracción continua de la fase inicial (normalmente una fase acuosa) con porciones nuevas del disolvente orgánico de extracción. Para evitar utilizar grandes volúmenes de disolvente de extracción, el proceso se hace en un sistema cerrado en el que el disolvente se calienta en un matraz y los vapores del disolvente se hacen condensar en un refrigerante colocado sobre un tubo o cámara de extracción que contiene la disolución acuosa a extraer.</a:t>
            </a:r>
          </a:p>
          <a:p>
            <a:r>
              <a:rPr lang="es-CO" sz="1200">
                <a:solidFill>
                  <a:schemeClr val="bg2">
                    <a:lumMod val="25000"/>
                  </a:schemeClr>
                </a:solidFill>
                <a:latin typeface="Open Sans" panose="020B0606030504020204" pitchFamily="34" charset="0"/>
                <a:sym typeface="+mn-ea"/>
              </a:rPr>
              <a:t>El disolvente condensado caliente se hace pasar a través de la disolución acuosa, para llegar finalmente,</a:t>
            </a:r>
          </a:p>
          <a:p>
            <a:r>
              <a:rPr lang="es-CO" sz="1200">
                <a:solidFill>
                  <a:schemeClr val="bg2">
                    <a:lumMod val="25000"/>
                  </a:schemeClr>
                </a:solidFill>
                <a:latin typeface="Open Sans" panose="020B0606030504020204" pitchFamily="34" charset="0"/>
                <a:sym typeface="+mn-ea"/>
              </a:rPr>
              <a:t>con parte del producto extraído, al matraz inicial, donde el disolvente orgánico se vuelve a vaporizar, </a:t>
            </a:r>
          </a:p>
          <a:p>
            <a:r>
              <a:rPr lang="es-CO" sz="1200">
                <a:solidFill>
                  <a:schemeClr val="bg2">
                    <a:lumMod val="25000"/>
                  </a:schemeClr>
                </a:solidFill>
                <a:latin typeface="Open Sans" panose="020B0606030504020204" pitchFamily="34" charset="0"/>
                <a:sym typeface="+mn-ea"/>
              </a:rPr>
              <a:t>repitiendo un nuevo ciclo de extracción, mientras que el producto extraído, no volátil,</a:t>
            </a:r>
          </a:p>
          <a:p>
            <a:r>
              <a:rPr lang="es-CO" sz="1200">
                <a:solidFill>
                  <a:schemeClr val="bg2">
                    <a:lumMod val="25000"/>
                  </a:schemeClr>
                </a:solidFill>
                <a:latin typeface="Open Sans" panose="020B0606030504020204" pitchFamily="34" charset="0"/>
                <a:sym typeface="+mn-ea"/>
              </a:rPr>
              <a:t>se va concentrando en el matraz.</a:t>
            </a:r>
          </a:p>
        </p:txBody>
      </p:sp>
      <p:sp>
        <p:nvSpPr>
          <p:cNvPr id="9" name="Rectángulo 8"/>
          <p:cNvSpPr/>
          <p:nvPr/>
        </p:nvSpPr>
        <p:spPr>
          <a:xfrm>
            <a:off x="4424680" y="875665"/>
            <a:ext cx="3342640"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Extracción líquido-líquido continua</a:t>
            </a:r>
          </a:p>
        </p:txBody>
      </p:sp>
      <p:sp>
        <p:nvSpPr>
          <p:cNvPr id="22" name="Óvalo 21"/>
          <p:cNvSpPr/>
          <p:nvPr/>
        </p:nvSpPr>
        <p:spPr>
          <a:xfrm>
            <a:off x="10448290" y="798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382885" y="728980"/>
            <a:ext cx="585470" cy="585470"/>
          </a:xfrm>
          <a:prstGeom prst="rect">
            <a:avLst/>
          </a:prstGeom>
        </p:spPr>
      </p:pic>
      <p:pic>
        <p:nvPicPr>
          <p:cNvPr id="24" name="Imagen 23" descr="mezclas"/>
          <p:cNvPicPr>
            <a:picLocks noChangeAspect="1"/>
          </p:cNvPicPr>
          <p:nvPr/>
        </p:nvPicPr>
        <p:blipFill>
          <a:blip r:embed="rId6"/>
          <a:stretch>
            <a:fillRect/>
          </a:stretch>
        </p:blipFill>
        <p:spPr>
          <a:xfrm>
            <a:off x="8361680" y="2279015"/>
            <a:ext cx="2157730" cy="15132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31013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G Submuestra</a:t>
            </a:r>
          </a:p>
        </p:txBody>
      </p:sp>
      <p:sp>
        <p:nvSpPr>
          <p:cNvPr id="3" name="Cuadro de texto 2"/>
          <p:cNvSpPr txBox="1"/>
          <p:nvPr/>
        </p:nvSpPr>
        <p:spPr>
          <a:xfrm>
            <a:off x="645795" y="1412875"/>
            <a:ext cx="6308090" cy="156845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Uno de los aspectos más importantes para obtener resultados que brinden confiabilidad en un análisis es disponer de una submuestra que represente el lote que se va analizar.</a:t>
            </a:r>
          </a:p>
          <a:p>
            <a:r>
              <a:rPr lang="es-CO" sz="1200">
                <a:solidFill>
                  <a:schemeClr val="bg2">
                    <a:lumMod val="25000"/>
                  </a:schemeClr>
                </a:solidFill>
                <a:latin typeface="Open Sans" panose="020B0606030504020204" pitchFamily="34" charset="0"/>
                <a:sym typeface="+mn-ea"/>
              </a:rPr>
              <a:t>Es muy importante identificar y controlar los errores que podrían presentarse en el proceso y durante la manipulación de la muestra.</a:t>
            </a:r>
          </a:p>
          <a:p>
            <a:r>
              <a:rPr lang="es-CO" sz="1200">
                <a:solidFill>
                  <a:schemeClr val="bg2">
                    <a:lumMod val="25000"/>
                  </a:schemeClr>
                </a:solidFill>
                <a:latin typeface="Open Sans" panose="020B0606030504020204" pitchFamily="34" charset="0"/>
                <a:sym typeface="+mn-ea"/>
              </a:rPr>
              <a:t>La submuestra representa una porción de la muestra con el fin de mantener una cantidad de muestra origen intacta, para comparativos, posteriores análisis o reinicio de pruebas por error con la submuestra.</a:t>
            </a:r>
          </a:p>
        </p:txBody>
      </p:sp>
      <p:pic>
        <p:nvPicPr>
          <p:cNvPr id="4" name="Imagen 3" descr="submuestra"/>
          <p:cNvPicPr>
            <a:picLocks noChangeAspect="1"/>
          </p:cNvPicPr>
          <p:nvPr/>
        </p:nvPicPr>
        <p:blipFill>
          <a:blip r:embed="rId2"/>
          <a:stretch>
            <a:fillRect/>
          </a:stretch>
        </p:blipFill>
        <p:spPr>
          <a:xfrm>
            <a:off x="7001510" y="1285240"/>
            <a:ext cx="1630680" cy="1541780"/>
          </a:xfrm>
          <a:prstGeom prst="rect">
            <a:avLst/>
          </a:prstGeom>
        </p:spPr>
      </p:pic>
      <p:sp>
        <p:nvSpPr>
          <p:cNvPr id="5" name="Cuadro de texto 4"/>
          <p:cNvSpPr txBox="1"/>
          <p:nvPr/>
        </p:nvSpPr>
        <p:spPr>
          <a:xfrm>
            <a:off x="8754110" y="1711325"/>
            <a:ext cx="320421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Toma de submuestra para la estimación de carbono en cada rodaja tomada de varios tipos de árboles, para un estudio de estimación de biomasa y carbono.</a:t>
            </a:r>
          </a:p>
        </p:txBody>
      </p:sp>
      <p:sp>
        <p:nvSpPr>
          <p:cNvPr id="12" name="Rectángulo 11"/>
          <p:cNvSpPr/>
          <p:nvPr/>
        </p:nvSpPr>
        <p:spPr>
          <a:xfrm>
            <a:off x="645720" y="3478863"/>
            <a:ext cx="211455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H Adsorción</a:t>
            </a:r>
          </a:p>
        </p:txBody>
      </p:sp>
      <p:sp>
        <p:nvSpPr>
          <p:cNvPr id="18" name="Cuadro de texto 17"/>
          <p:cNvSpPr txBox="1"/>
          <p:nvPr/>
        </p:nvSpPr>
        <p:spPr>
          <a:xfrm>
            <a:off x="645795" y="3954145"/>
            <a:ext cx="6308090" cy="138366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es el fenómeno por el cual un sólido o un líquido atrae y retiene en su superficie gases, vapores, líquidos o cuerpos disueltos.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La diferencia entre adsorción y absorción es que la adsorción es la tendencia de un cuerpo de atraer y retener en su superficie moléculas o iones de otro cuerpo (fenómeno de superficie) miestra que la absorción es un fenómeno de penetración física de una fase en otra.</a:t>
            </a:r>
          </a:p>
        </p:txBody>
      </p:sp>
      <p:pic>
        <p:nvPicPr>
          <p:cNvPr id="19" name="Imagen 18" descr="adsorcion"/>
          <p:cNvPicPr>
            <a:picLocks noChangeAspect="1"/>
          </p:cNvPicPr>
          <p:nvPr/>
        </p:nvPicPr>
        <p:blipFill>
          <a:blip r:embed="rId3"/>
          <a:stretch>
            <a:fillRect/>
          </a:stretch>
        </p:blipFill>
        <p:spPr>
          <a:xfrm>
            <a:off x="7367270" y="3905250"/>
            <a:ext cx="3046730" cy="1518920"/>
          </a:xfrm>
          <a:prstGeom prst="rect">
            <a:avLst/>
          </a:prstGeom>
        </p:spPr>
      </p:pic>
      <p:pic>
        <p:nvPicPr>
          <p:cNvPr id="20" name="Imagen 19" descr="btn_limpio"/>
          <p:cNvPicPr>
            <a:picLocks noChangeAspect="1"/>
          </p:cNvPicPr>
          <p:nvPr/>
        </p:nvPicPr>
        <p:blipFill>
          <a:blip r:embed="rId4"/>
          <a:stretch>
            <a:fillRect/>
          </a:stretch>
        </p:blipFill>
        <p:spPr>
          <a:xfrm>
            <a:off x="3312795" y="5424170"/>
            <a:ext cx="1790065" cy="535940"/>
          </a:xfrm>
          <a:prstGeom prst="rect">
            <a:avLst/>
          </a:prstGeom>
        </p:spPr>
      </p:pic>
      <p:sp>
        <p:nvSpPr>
          <p:cNvPr id="21" name="Cuadro de texto 20"/>
          <p:cNvSpPr txBox="1"/>
          <p:nvPr/>
        </p:nvSpPr>
        <p:spPr>
          <a:xfrm>
            <a:off x="3577590" y="5470525"/>
            <a:ext cx="826135"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proceso</a:t>
            </a:r>
          </a:p>
        </p:txBody>
      </p:sp>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403725" y="5558155"/>
            <a:ext cx="585470" cy="58547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31013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G Submuestra</a:t>
            </a:r>
          </a:p>
        </p:txBody>
      </p:sp>
      <p:sp>
        <p:nvSpPr>
          <p:cNvPr id="3" name="Cuadro de texto 2"/>
          <p:cNvSpPr txBox="1"/>
          <p:nvPr/>
        </p:nvSpPr>
        <p:spPr>
          <a:xfrm>
            <a:off x="645795" y="1412875"/>
            <a:ext cx="6308090" cy="156845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Uno de los aspectos más importantes para obtener resultados que brinden confiabilidad en un análisis es disponer de una submuestra que represente el lote que se va analizar.</a:t>
            </a:r>
          </a:p>
          <a:p>
            <a:r>
              <a:rPr lang="es-CO" sz="1200">
                <a:solidFill>
                  <a:schemeClr val="bg2">
                    <a:lumMod val="25000"/>
                  </a:schemeClr>
                </a:solidFill>
                <a:latin typeface="Open Sans" panose="020B0606030504020204" pitchFamily="34" charset="0"/>
                <a:sym typeface="+mn-ea"/>
              </a:rPr>
              <a:t>Es muy importante identificar y controlar los errores que podrían presentarse en el proceso y durante la manipulación de la muestra.</a:t>
            </a:r>
          </a:p>
          <a:p>
            <a:r>
              <a:rPr lang="es-CO" sz="1200">
                <a:solidFill>
                  <a:schemeClr val="bg2">
                    <a:lumMod val="25000"/>
                  </a:schemeClr>
                </a:solidFill>
                <a:latin typeface="Open Sans" panose="020B0606030504020204" pitchFamily="34" charset="0"/>
                <a:sym typeface="+mn-ea"/>
              </a:rPr>
              <a:t>La submuestra representa una porción de la muestra con el fin de mantener una cantidad de muestra origen intacta, para comparativos, posteriores análisis o reinicio de pruebas por error con la submuestra.</a:t>
            </a:r>
          </a:p>
        </p:txBody>
      </p:sp>
      <p:pic>
        <p:nvPicPr>
          <p:cNvPr id="4" name="Imagen 3" descr="submuestra"/>
          <p:cNvPicPr>
            <a:picLocks noChangeAspect="1"/>
          </p:cNvPicPr>
          <p:nvPr/>
        </p:nvPicPr>
        <p:blipFill>
          <a:blip r:embed="rId2"/>
          <a:stretch>
            <a:fillRect/>
          </a:stretch>
        </p:blipFill>
        <p:spPr>
          <a:xfrm>
            <a:off x="7001510" y="1285240"/>
            <a:ext cx="1630680" cy="1541780"/>
          </a:xfrm>
          <a:prstGeom prst="rect">
            <a:avLst/>
          </a:prstGeom>
        </p:spPr>
      </p:pic>
      <p:sp>
        <p:nvSpPr>
          <p:cNvPr id="5" name="Cuadro de texto 4"/>
          <p:cNvSpPr txBox="1"/>
          <p:nvPr/>
        </p:nvSpPr>
        <p:spPr>
          <a:xfrm>
            <a:off x="8754110" y="1711325"/>
            <a:ext cx="320421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Toma de submuestra para la estimación de carbono en cada rodaja tomada de varios tipos de árboles, para un estudio de estimación de biomasa y carbono.</a:t>
            </a:r>
          </a:p>
        </p:txBody>
      </p:sp>
      <p:sp>
        <p:nvSpPr>
          <p:cNvPr id="12" name="Rectángulo 11"/>
          <p:cNvSpPr/>
          <p:nvPr/>
        </p:nvSpPr>
        <p:spPr>
          <a:xfrm>
            <a:off x="645720" y="3478863"/>
            <a:ext cx="211455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H Adsorción</a:t>
            </a:r>
          </a:p>
        </p:txBody>
      </p:sp>
      <p:sp>
        <p:nvSpPr>
          <p:cNvPr id="18" name="Cuadro de texto 17"/>
          <p:cNvSpPr txBox="1"/>
          <p:nvPr/>
        </p:nvSpPr>
        <p:spPr>
          <a:xfrm>
            <a:off x="645795" y="3954145"/>
            <a:ext cx="6308090" cy="138366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es el fenómeno por el cual un sólido o un líquido atrae y retiene en su superficie gases, vapores, líquidos o cuerpos disueltos.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La diferencia entre adsorción y absorción es que la adsorción es la tendencia de un cuerpo de atraer y retener en su superficie moléculas o iones de otro cuerpo (fenómeno de superficie) miestra que la absorción es un fenómeno de penetración física de una fase en otra.</a:t>
            </a:r>
          </a:p>
        </p:txBody>
      </p:sp>
      <p:pic>
        <p:nvPicPr>
          <p:cNvPr id="19" name="Imagen 18" descr="adsorcion"/>
          <p:cNvPicPr>
            <a:picLocks noChangeAspect="1"/>
          </p:cNvPicPr>
          <p:nvPr/>
        </p:nvPicPr>
        <p:blipFill>
          <a:blip r:embed="rId3"/>
          <a:stretch>
            <a:fillRect/>
          </a:stretch>
        </p:blipFill>
        <p:spPr>
          <a:xfrm>
            <a:off x="7367270" y="3905250"/>
            <a:ext cx="3046730" cy="1518920"/>
          </a:xfrm>
          <a:prstGeom prst="rect">
            <a:avLst/>
          </a:prstGeom>
        </p:spPr>
      </p:pic>
      <p:pic>
        <p:nvPicPr>
          <p:cNvPr id="20" name="Imagen 19" descr="btn_limpio"/>
          <p:cNvPicPr>
            <a:picLocks noChangeAspect="1"/>
          </p:cNvPicPr>
          <p:nvPr/>
        </p:nvPicPr>
        <p:blipFill>
          <a:blip r:embed="rId4"/>
          <a:stretch>
            <a:fillRect/>
          </a:stretch>
        </p:blipFill>
        <p:spPr>
          <a:xfrm>
            <a:off x="3312795" y="5424170"/>
            <a:ext cx="1790065" cy="535940"/>
          </a:xfrm>
          <a:prstGeom prst="rect">
            <a:avLst/>
          </a:prstGeom>
        </p:spPr>
      </p:pic>
      <p:sp>
        <p:nvSpPr>
          <p:cNvPr id="21" name="Cuadro de texto 20"/>
          <p:cNvSpPr txBox="1"/>
          <p:nvPr/>
        </p:nvSpPr>
        <p:spPr>
          <a:xfrm>
            <a:off x="3577590" y="5470525"/>
            <a:ext cx="826135"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proceso</a:t>
            </a:r>
          </a:p>
        </p:txBody>
      </p:sp>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403725" y="5558155"/>
            <a:ext cx="585470" cy="585470"/>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83005" y="438785"/>
            <a:ext cx="10010775" cy="385381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Cuadro de texto 6"/>
          <p:cNvSpPr txBox="1"/>
          <p:nvPr/>
        </p:nvSpPr>
        <p:spPr>
          <a:xfrm>
            <a:off x="1782445" y="1314450"/>
            <a:ext cx="8532495" cy="64516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Mediante la adsorción, las moléculas de un soluto se concentran en una superficie sólida por la acción de fuerzas intermoleculares entre el soluto y el sólido. Debido a estas fuerzas el fenómeno es fácilmente reversible. La adsorción es esencialmente un fenómeno de superficie.</a:t>
            </a:r>
          </a:p>
        </p:txBody>
      </p:sp>
      <p:sp>
        <p:nvSpPr>
          <p:cNvPr id="9" name="Rectángulo 8"/>
          <p:cNvSpPr/>
          <p:nvPr/>
        </p:nvSpPr>
        <p:spPr>
          <a:xfrm>
            <a:off x="5541645" y="829310"/>
            <a:ext cx="110807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Adsorción</a:t>
            </a:r>
          </a:p>
        </p:txBody>
      </p:sp>
      <p:sp>
        <p:nvSpPr>
          <p:cNvPr id="22" name="Óvalo 21"/>
          <p:cNvSpPr/>
          <p:nvPr/>
        </p:nvSpPr>
        <p:spPr>
          <a:xfrm>
            <a:off x="10448290" y="798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25" name="Triángulo rectángulo 24"/>
          <p:cNvSpPr/>
          <p:nvPr/>
        </p:nvSpPr>
        <p:spPr>
          <a:xfrm rot="13440000">
            <a:off x="10396855" y="239649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3"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48290" y="2454910"/>
            <a:ext cx="585470" cy="585470"/>
          </a:xfrm>
          <a:prstGeom prst="rect">
            <a:avLst/>
          </a:prstGeom>
        </p:spPr>
      </p:pic>
      <p:sp>
        <p:nvSpPr>
          <p:cNvPr id="15" name="Cuadro de texto 14"/>
          <p:cNvSpPr txBox="1"/>
          <p:nvPr/>
        </p:nvSpPr>
        <p:spPr>
          <a:xfrm>
            <a:off x="1792605" y="2090420"/>
            <a:ext cx="8589010" cy="460375"/>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La adsorción se utiliza para eliminar de forma individual los componentes de una mezcla gaseosa o líquida. El componente a separar se liga de forma física o química a una superficie sólida. </a:t>
            </a:r>
          </a:p>
        </p:txBody>
      </p:sp>
      <p:sp>
        <p:nvSpPr>
          <p:cNvPr id="16" name="Cuadro de texto 15"/>
          <p:cNvSpPr txBox="1"/>
          <p:nvPr/>
        </p:nvSpPr>
        <p:spPr>
          <a:xfrm>
            <a:off x="5457825" y="2574925"/>
            <a:ext cx="4923790" cy="1568450"/>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El componente eliminado por adsorción de una mezcla gaseosa o líquida puede ser el producto deseado, pero también una impureza. Este último es el caso, por ejemplo, de la depuración de gases residuales. El sólido recibe el nombre de adsorbente, y el componente que se adsorbe en él se denomina adsorbato. El adsorbente se debería ligar, en lo posible, sólo a un adsorbato, y no los demás componentes de la mezcla a separar.</a:t>
            </a:r>
          </a:p>
        </p:txBody>
      </p:sp>
      <p:pic>
        <p:nvPicPr>
          <p:cNvPr id="17" name="Imagen 16" descr="moleculas2"/>
          <p:cNvPicPr>
            <a:picLocks noChangeAspect="1"/>
          </p:cNvPicPr>
          <p:nvPr/>
        </p:nvPicPr>
        <p:blipFill>
          <a:blip r:embed="rId7"/>
          <a:stretch>
            <a:fillRect/>
          </a:stretch>
        </p:blipFill>
        <p:spPr>
          <a:xfrm>
            <a:off x="1680845" y="2346325"/>
            <a:ext cx="4632960" cy="16776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31013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G Submuestra</a:t>
            </a:r>
          </a:p>
        </p:txBody>
      </p:sp>
      <p:sp>
        <p:nvSpPr>
          <p:cNvPr id="3" name="Cuadro de texto 2"/>
          <p:cNvSpPr txBox="1"/>
          <p:nvPr/>
        </p:nvSpPr>
        <p:spPr>
          <a:xfrm>
            <a:off x="645795" y="1412875"/>
            <a:ext cx="6308090" cy="156845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Uno de los aspectos más importantes para obtener resultados que brinden confiabilidad en un análisis es disponer de una submuestra que represente el lote que se va analizar.</a:t>
            </a:r>
          </a:p>
          <a:p>
            <a:r>
              <a:rPr lang="es-CO" sz="1200">
                <a:solidFill>
                  <a:schemeClr val="bg2">
                    <a:lumMod val="25000"/>
                  </a:schemeClr>
                </a:solidFill>
                <a:latin typeface="Open Sans" panose="020B0606030504020204" pitchFamily="34" charset="0"/>
                <a:sym typeface="+mn-ea"/>
              </a:rPr>
              <a:t>Es muy importante identificar y controlar los errores que podrían presentarse en el proceso y durante la manipulación de la muestra.</a:t>
            </a:r>
          </a:p>
          <a:p>
            <a:r>
              <a:rPr lang="es-CO" sz="1200">
                <a:solidFill>
                  <a:schemeClr val="bg2">
                    <a:lumMod val="25000"/>
                  </a:schemeClr>
                </a:solidFill>
                <a:latin typeface="Open Sans" panose="020B0606030504020204" pitchFamily="34" charset="0"/>
                <a:sym typeface="+mn-ea"/>
              </a:rPr>
              <a:t>La submuestra representa una porción de la muestra con el fin de mantener una cantidad de muestra origen intacta, para comparativos, posteriores análisis o reinicio de pruebas por error con la submuestra.</a:t>
            </a:r>
          </a:p>
        </p:txBody>
      </p:sp>
      <p:pic>
        <p:nvPicPr>
          <p:cNvPr id="4" name="Imagen 3" descr="submuestra"/>
          <p:cNvPicPr>
            <a:picLocks noChangeAspect="1"/>
          </p:cNvPicPr>
          <p:nvPr/>
        </p:nvPicPr>
        <p:blipFill>
          <a:blip r:embed="rId2"/>
          <a:stretch>
            <a:fillRect/>
          </a:stretch>
        </p:blipFill>
        <p:spPr>
          <a:xfrm>
            <a:off x="7001510" y="1285240"/>
            <a:ext cx="1630680" cy="1541780"/>
          </a:xfrm>
          <a:prstGeom prst="rect">
            <a:avLst/>
          </a:prstGeom>
        </p:spPr>
      </p:pic>
      <p:sp>
        <p:nvSpPr>
          <p:cNvPr id="5" name="Cuadro de texto 4"/>
          <p:cNvSpPr txBox="1"/>
          <p:nvPr/>
        </p:nvSpPr>
        <p:spPr>
          <a:xfrm>
            <a:off x="8754110" y="1711325"/>
            <a:ext cx="320421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Toma de submuestra para la estimación de carbono en cada rodaja tomada de varios tipos de árboles, para un estudio de estimación de biomasa y carbono.</a:t>
            </a:r>
          </a:p>
        </p:txBody>
      </p:sp>
      <p:sp>
        <p:nvSpPr>
          <p:cNvPr id="12" name="Rectángulo 11"/>
          <p:cNvSpPr/>
          <p:nvPr/>
        </p:nvSpPr>
        <p:spPr>
          <a:xfrm>
            <a:off x="645720" y="3478863"/>
            <a:ext cx="2114550"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Etapa H Adsorción</a:t>
            </a:r>
          </a:p>
        </p:txBody>
      </p:sp>
      <p:sp>
        <p:nvSpPr>
          <p:cNvPr id="18" name="Cuadro de texto 17"/>
          <p:cNvSpPr txBox="1"/>
          <p:nvPr/>
        </p:nvSpPr>
        <p:spPr>
          <a:xfrm>
            <a:off x="645795" y="3954145"/>
            <a:ext cx="6308090" cy="138366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Este es el fenómeno por el cual un sólido o un líquido atrae y retiene en su superficie gases, vapores, líquidos o cuerpos disueltos.</a:t>
            </a:r>
          </a:p>
          <a:p>
            <a:endParaRPr lang="es-CO" sz="1200">
              <a:solidFill>
                <a:schemeClr val="bg2">
                  <a:lumMod val="25000"/>
                </a:schemeClr>
              </a:solidFill>
              <a:latin typeface="Open Sans" panose="020B0606030504020204" pitchFamily="34" charset="0"/>
              <a:sym typeface="+mn-ea"/>
            </a:endParaRPr>
          </a:p>
          <a:p>
            <a:r>
              <a:rPr lang="es-CO" sz="1200">
                <a:solidFill>
                  <a:schemeClr val="bg2">
                    <a:lumMod val="25000"/>
                  </a:schemeClr>
                </a:solidFill>
                <a:latin typeface="Open Sans" panose="020B0606030504020204" pitchFamily="34" charset="0"/>
                <a:sym typeface="+mn-ea"/>
              </a:rPr>
              <a:t>La diferencia entre adsorción y absorción es que la adsorción es la tendencia de un cuerpo de atraer y retener en su superficie moléculas o iones de otro cuerpo (fenómeno de superficie) miestra que la absorción es un fenómeno de penetración física de una fase en otra.</a:t>
            </a:r>
          </a:p>
        </p:txBody>
      </p:sp>
      <p:pic>
        <p:nvPicPr>
          <p:cNvPr id="19" name="Imagen 18" descr="adsorcion"/>
          <p:cNvPicPr>
            <a:picLocks noChangeAspect="1"/>
          </p:cNvPicPr>
          <p:nvPr/>
        </p:nvPicPr>
        <p:blipFill>
          <a:blip r:embed="rId3"/>
          <a:stretch>
            <a:fillRect/>
          </a:stretch>
        </p:blipFill>
        <p:spPr>
          <a:xfrm>
            <a:off x="7367270" y="3905250"/>
            <a:ext cx="3046730" cy="1518920"/>
          </a:xfrm>
          <a:prstGeom prst="rect">
            <a:avLst/>
          </a:prstGeom>
        </p:spPr>
      </p:pic>
      <p:pic>
        <p:nvPicPr>
          <p:cNvPr id="20" name="Imagen 19" descr="btn_limpio"/>
          <p:cNvPicPr>
            <a:picLocks noChangeAspect="1"/>
          </p:cNvPicPr>
          <p:nvPr/>
        </p:nvPicPr>
        <p:blipFill>
          <a:blip r:embed="rId4"/>
          <a:stretch>
            <a:fillRect/>
          </a:stretch>
        </p:blipFill>
        <p:spPr>
          <a:xfrm>
            <a:off x="3312795" y="5424170"/>
            <a:ext cx="1790065" cy="535940"/>
          </a:xfrm>
          <a:prstGeom prst="rect">
            <a:avLst/>
          </a:prstGeom>
        </p:spPr>
      </p:pic>
      <p:sp>
        <p:nvSpPr>
          <p:cNvPr id="21" name="Cuadro de texto 20"/>
          <p:cNvSpPr txBox="1"/>
          <p:nvPr/>
        </p:nvSpPr>
        <p:spPr>
          <a:xfrm>
            <a:off x="3577590" y="5470525"/>
            <a:ext cx="826135" cy="460375"/>
          </a:xfrm>
          <a:prstGeom prst="rect">
            <a:avLst/>
          </a:prstGeom>
          <a:noFill/>
        </p:spPr>
        <p:txBody>
          <a:bodyPr wrap="square" rtlCol="0">
            <a:spAutoFit/>
          </a:bodyPr>
          <a:lstStyle/>
          <a:p>
            <a:pPr algn="ctr"/>
            <a:r>
              <a:rPr lang="es-CO" sz="12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 proceso</a:t>
            </a:r>
          </a:p>
        </p:txBody>
      </p:sp>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403725" y="5558155"/>
            <a:ext cx="585470" cy="585470"/>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83005" y="440690"/>
            <a:ext cx="10010775" cy="48964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9" name="Rectángulo 8"/>
          <p:cNvSpPr/>
          <p:nvPr/>
        </p:nvSpPr>
        <p:spPr>
          <a:xfrm>
            <a:off x="5541645" y="819150"/>
            <a:ext cx="110807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Adsorción</a:t>
            </a:r>
          </a:p>
        </p:txBody>
      </p:sp>
      <p:sp>
        <p:nvSpPr>
          <p:cNvPr id="22" name="Óvalo 21"/>
          <p:cNvSpPr/>
          <p:nvPr/>
        </p:nvSpPr>
        <p:spPr>
          <a:xfrm>
            <a:off x="10448290" y="788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3"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381615" y="636905"/>
            <a:ext cx="585470" cy="585470"/>
          </a:xfrm>
          <a:prstGeom prst="rect">
            <a:avLst/>
          </a:prstGeom>
        </p:spPr>
      </p:pic>
      <p:sp>
        <p:nvSpPr>
          <p:cNvPr id="15" name="Cuadro de texto 14"/>
          <p:cNvSpPr txBox="1"/>
          <p:nvPr/>
        </p:nvSpPr>
        <p:spPr>
          <a:xfrm>
            <a:off x="1792605" y="1332230"/>
            <a:ext cx="8589010" cy="460375"/>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Otros requisitos que debe cumplir el adsorbente son: una gran superficie específica (gran porosidad) y tener una buena capacidad de regeneración. Un adsorbente muy utilizado es el carbón activo.</a:t>
            </a:r>
          </a:p>
        </p:txBody>
      </p:sp>
      <p:sp>
        <p:nvSpPr>
          <p:cNvPr id="16" name="Cuadro de texto 15"/>
          <p:cNvSpPr txBox="1"/>
          <p:nvPr/>
        </p:nvSpPr>
        <p:spPr>
          <a:xfrm>
            <a:off x="5457825" y="2117725"/>
            <a:ext cx="4923790" cy="1014730"/>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Dado que la adsorción se favorece por temperaturas bajas y presiones altas, para la regeneración, es decir, para la desorción, se emplean temperaturas altas y presiones bajas. De este modo, para la regeneración del adsorbente se puede utilizar, por ejemplo, vapor de agua o un gas inerte caliente.</a:t>
            </a:r>
          </a:p>
        </p:txBody>
      </p:sp>
      <p:pic>
        <p:nvPicPr>
          <p:cNvPr id="17" name="Imagen 16" descr="moleculas2"/>
          <p:cNvPicPr>
            <a:picLocks noChangeAspect="1"/>
          </p:cNvPicPr>
          <p:nvPr/>
        </p:nvPicPr>
        <p:blipFill>
          <a:blip r:embed="rId7"/>
          <a:stretch>
            <a:fillRect/>
          </a:stretch>
        </p:blipFill>
        <p:spPr>
          <a:xfrm>
            <a:off x="1680845" y="1757045"/>
            <a:ext cx="4632960" cy="1677670"/>
          </a:xfrm>
          <a:prstGeom prst="rect">
            <a:avLst/>
          </a:prstGeom>
        </p:spPr>
      </p:pic>
      <p:sp>
        <p:nvSpPr>
          <p:cNvPr id="23" name="Triángulo rectángulo 22"/>
          <p:cNvSpPr/>
          <p:nvPr/>
        </p:nvSpPr>
        <p:spPr>
          <a:xfrm rot="2700000">
            <a:off x="1429385" y="295402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1" name="Cuadro de texto 10"/>
          <p:cNvSpPr txBox="1"/>
          <p:nvPr/>
        </p:nvSpPr>
        <p:spPr>
          <a:xfrm>
            <a:off x="1792605" y="3713480"/>
            <a:ext cx="8589010" cy="1198880"/>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La operación de adsorción requiere de cuatro pasos:</a:t>
            </a:r>
          </a:p>
          <a:p>
            <a:pPr algn="just"/>
            <a:r>
              <a:rPr lang="es-CO" sz="1200">
                <a:solidFill>
                  <a:schemeClr val="bg2">
                    <a:lumMod val="25000"/>
                  </a:schemeClr>
                </a:solidFill>
                <a:latin typeface="Open Sans" panose="020B0606030504020204" pitchFamily="34" charset="0"/>
                <a:sym typeface="+mn-ea"/>
              </a:rPr>
              <a:t>1. Contacto del adsorbente y la solución.</a:t>
            </a:r>
          </a:p>
          <a:p>
            <a:pPr algn="just"/>
            <a:r>
              <a:rPr lang="es-CO" sz="1200">
                <a:solidFill>
                  <a:schemeClr val="bg2">
                    <a:lumMod val="25000"/>
                  </a:schemeClr>
                </a:solidFill>
                <a:latin typeface="Open Sans" panose="020B0606030504020204" pitchFamily="34" charset="0"/>
                <a:sym typeface="+mn-ea"/>
              </a:rPr>
              <a:t>2. Al efectuarse la adsorción el soluto se une preferentemente a la superficie del adsorbente respecto a otros solutos.</a:t>
            </a:r>
          </a:p>
          <a:p>
            <a:pPr algn="just"/>
            <a:r>
              <a:rPr lang="es-CO" sz="1200">
                <a:solidFill>
                  <a:schemeClr val="bg2">
                    <a:lumMod val="25000"/>
                  </a:schemeClr>
                </a:solidFill>
                <a:latin typeface="Open Sans" panose="020B0606030504020204" pitchFamily="34" charset="0"/>
                <a:sym typeface="+mn-ea"/>
              </a:rPr>
              <a:t>3. Lavado de la columna con una solución que no provoque la desorción del soluto de interés.</a:t>
            </a:r>
          </a:p>
          <a:p>
            <a:pPr algn="just"/>
            <a:r>
              <a:rPr lang="es-CO" sz="1200">
                <a:solidFill>
                  <a:schemeClr val="bg2">
                    <a:lumMod val="25000"/>
                  </a:schemeClr>
                </a:solidFill>
                <a:latin typeface="Open Sans" panose="020B0606030504020204" pitchFamily="34" charset="0"/>
                <a:sym typeface="+mn-ea"/>
              </a:rPr>
              <a:t>4. Finalmente se efectúa la recuperación del soluto utilizando un fluido que favorezca la desorción, elución.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sp>
        <p:nvSpPr>
          <p:cNvPr id="14" name="Rectángulo redondeado 9"/>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solidFill>
                <a:latin typeface="Open Sans" panose="020B0606030504020204" pitchFamily="34" charset="0"/>
              </a:rPr>
              <a:t>Escribe en el recuadro, falso o verdadero, según consideres es la respuesta correcta:</a:t>
            </a:r>
          </a:p>
        </p:txBody>
      </p:sp>
      <p:sp>
        <p:nvSpPr>
          <p:cNvPr id="16" name="Rectángulo 15"/>
          <p:cNvSpPr/>
          <p:nvPr/>
        </p:nvSpPr>
        <p:spPr>
          <a:xfrm>
            <a:off x="526638" y="1512872"/>
            <a:ext cx="2592889"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FALSO/VERDADERO</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8" name="Rectángulo: esquinas redondeadas 17"/>
          <p:cNvSpPr/>
          <p:nvPr/>
        </p:nvSpPr>
        <p:spPr>
          <a:xfrm>
            <a:off x="768737" y="2724697"/>
            <a:ext cx="2833213"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ES" sz="1400" dirty="0">
              <a:solidFill>
                <a:schemeClr val="bg1"/>
              </a:solidFill>
              <a:latin typeface="Open Sans" panose="020B0606030504020204"/>
            </a:endParaRPr>
          </a:p>
          <a:p>
            <a:pPr algn="ctr"/>
            <a:endParaRPr lang="es-CO" sz="1400" dirty="0">
              <a:latin typeface="Open Sans" panose="020B0606030504020204" pitchFamily="34" charset="0"/>
              <a:cs typeface="Open Sans" panose="020B0606030504020204" pitchFamily="34" charset="0"/>
              <a:sym typeface="+mn-ea"/>
            </a:endParaRPr>
          </a:p>
          <a:p>
            <a:pPr algn="l"/>
            <a:r>
              <a:rPr lang="es-CO" sz="1400" dirty="0">
                <a:solidFill>
                  <a:schemeClr val="bg1"/>
                </a:solidFill>
                <a:latin typeface="Open Sans" panose="020B0606030504020204"/>
              </a:rPr>
              <a:t>Los hornos mufla que se utilizan en la etapa de dilución en vía seca pueden llegar hasta una temperatura de 2000°C</a:t>
            </a:r>
          </a:p>
        </p:txBody>
      </p:sp>
      <p:sp>
        <p:nvSpPr>
          <p:cNvPr id="3" name="Rectángulo: esquinas redondeadas 2"/>
          <p:cNvSpPr/>
          <p:nvPr/>
        </p:nvSpPr>
        <p:spPr>
          <a:xfrm>
            <a:off x="1113983" y="5204222"/>
            <a:ext cx="2247643"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dirty="0">
                <a:solidFill>
                  <a:schemeClr val="tx1"/>
                </a:solidFill>
              </a:rPr>
              <a:t>FALSO</a:t>
            </a:r>
          </a:p>
        </p:txBody>
      </p:sp>
      <p:sp>
        <p:nvSpPr>
          <p:cNvPr id="4" name="CuadroTexto 3"/>
          <p:cNvSpPr txBox="1"/>
          <p:nvPr/>
        </p:nvSpPr>
        <p:spPr>
          <a:xfrm>
            <a:off x="1473835" y="4823460"/>
            <a:ext cx="188785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17" name="Rectángulo: esquinas redondeadas 16"/>
          <p:cNvSpPr/>
          <p:nvPr/>
        </p:nvSpPr>
        <p:spPr>
          <a:xfrm>
            <a:off x="3653790" y="2741285"/>
            <a:ext cx="2833214"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CO" sz="1400">
              <a:solidFill>
                <a:schemeClr val="bg1"/>
              </a:solidFill>
              <a:latin typeface="Open Sans" panose="020B0606030504020204" pitchFamily="34" charset="0"/>
              <a:cs typeface="Open Sans" panose="020B0606030504020204" pitchFamily="34" charset="0"/>
              <a:sym typeface="+mn-ea"/>
            </a:endParaRPr>
          </a:p>
          <a:p>
            <a:pPr indent="0" algn="l">
              <a:lnSpc>
                <a:spcPct val="100000"/>
              </a:lnSpc>
              <a:spcAft>
                <a:spcPts val="800"/>
              </a:spcAft>
              <a:buNone/>
            </a:pPr>
            <a:r>
              <a:rPr lang="es-CO"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sym typeface="+mn-ea"/>
              </a:rPr>
              <a:t>Secado, dilución en vía húmeda, destrucción de la materia orgánica y solubilización de muestras hacen parte de las etapas de tratamiento de una muestra.</a:t>
            </a:r>
          </a:p>
        </p:txBody>
      </p:sp>
      <p:sp>
        <p:nvSpPr>
          <p:cNvPr id="19" name="Rectángulo: esquinas redondeadas 18"/>
          <p:cNvSpPr/>
          <p:nvPr/>
        </p:nvSpPr>
        <p:spPr>
          <a:xfrm>
            <a:off x="3884735" y="5232240"/>
            <a:ext cx="2434590"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VERDADERO</a:t>
            </a:r>
            <a:endParaRPr lang="es-CO" b="1" dirty="0">
              <a:solidFill>
                <a:schemeClr val="tx1"/>
              </a:solidFill>
            </a:endParaRPr>
          </a:p>
        </p:txBody>
      </p:sp>
      <p:sp>
        <p:nvSpPr>
          <p:cNvPr id="21" name="CuadroTexto 20"/>
          <p:cNvSpPr txBox="1"/>
          <p:nvPr/>
        </p:nvSpPr>
        <p:spPr>
          <a:xfrm>
            <a:off x="4359275" y="4839970"/>
            <a:ext cx="196024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15" name="Rectángulo: esquinas redondeadas 14"/>
          <p:cNvSpPr/>
          <p:nvPr/>
        </p:nvSpPr>
        <p:spPr>
          <a:xfrm>
            <a:off x="6569284" y="2741285"/>
            <a:ext cx="2833214"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ES" sz="1400" dirty="0">
              <a:solidFill>
                <a:schemeClr val="bg1"/>
              </a:solidFill>
              <a:latin typeface="Open Sans" panose="020B0606030504020204"/>
            </a:endParaRPr>
          </a:p>
          <a:p>
            <a:pPr algn="l"/>
            <a:endParaRPr lang="es-CO" sz="1400">
              <a:latin typeface="Open Sans" panose="020B0606030504020204" pitchFamily="34" charset="0"/>
              <a:cs typeface="Open Sans" panose="020B0606030504020204" pitchFamily="34" charset="0"/>
              <a:sym typeface="+mn-ea"/>
            </a:endParaRPr>
          </a:p>
          <a:p>
            <a:pPr algn="l"/>
            <a:r>
              <a:rPr lang="es-CO" sz="1400">
                <a:latin typeface="Open Sans" panose="020B0606030504020204" pitchFamily="34" charset="0"/>
                <a:cs typeface="Open Sans" panose="020B0606030504020204" pitchFamily="34" charset="0"/>
                <a:sym typeface="+mn-ea"/>
              </a:rPr>
              <a:t>En la extracción líquido-líquido </a:t>
            </a:r>
            <a:r>
              <a:rPr lang="es-CO"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sym typeface="+mn-ea"/>
              </a:rPr>
              <a:t>se separa un componente de una mezcla líquida con ayuda de un disolvente.</a:t>
            </a:r>
            <a:endParaRPr lang="es-CO"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endParaRPr sz="1400">
              <a:latin typeface="Open Sans" panose="020B0606030504020204" pitchFamily="34" charset="0"/>
              <a:cs typeface="Open Sans" panose="020B0606030504020204" pitchFamily="34" charset="0"/>
              <a:sym typeface="+mn-ea"/>
            </a:endParaRPr>
          </a:p>
          <a:p>
            <a:pPr algn="ctr"/>
            <a:endParaRPr sz="1400">
              <a:latin typeface="Open Sans" panose="020B0606030504020204" pitchFamily="34" charset="0"/>
              <a:cs typeface="Open Sans" panose="020B0606030504020204" pitchFamily="34" charset="0"/>
              <a:sym typeface="+mn-ea"/>
            </a:endParaRPr>
          </a:p>
          <a:p>
            <a:pPr algn="ctr"/>
            <a:r>
              <a:rPr lang="es-ES" sz="1400" dirty="0">
                <a:solidFill>
                  <a:schemeClr val="bg1"/>
                </a:solidFill>
                <a:latin typeface="Open Sans" panose="020B0606030504020204"/>
              </a:rPr>
              <a:t> </a:t>
            </a:r>
          </a:p>
        </p:txBody>
      </p:sp>
      <p:sp>
        <p:nvSpPr>
          <p:cNvPr id="20" name="Rectángulo: esquinas redondeadas 19"/>
          <p:cNvSpPr/>
          <p:nvPr/>
        </p:nvSpPr>
        <p:spPr>
          <a:xfrm>
            <a:off x="6800229" y="5232240"/>
            <a:ext cx="2434590"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sym typeface="+mn-ea"/>
              </a:rPr>
              <a:t>VERDADERO</a:t>
            </a:r>
            <a:endParaRPr lang="es-CO" altLang="es-ES" b="1" dirty="0">
              <a:solidFill>
                <a:schemeClr val="tx1"/>
              </a:solidFill>
            </a:endParaRPr>
          </a:p>
        </p:txBody>
      </p:sp>
      <p:sp>
        <p:nvSpPr>
          <p:cNvPr id="22" name="CuadroTexto 21"/>
          <p:cNvSpPr txBox="1"/>
          <p:nvPr/>
        </p:nvSpPr>
        <p:spPr>
          <a:xfrm>
            <a:off x="7274560" y="4839970"/>
            <a:ext cx="185991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pic>
        <p:nvPicPr>
          <p:cNvPr id="23" name="Imagen 22" descr="Imagen que contiene señal&#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sp>
        <p:nvSpPr>
          <p:cNvPr id="28" name="Rectángulo redondeado 27"/>
          <p:cNvSpPr/>
          <p:nvPr/>
        </p:nvSpPr>
        <p:spPr>
          <a:xfrm>
            <a:off x="9547225" y="4719955"/>
            <a:ext cx="2385060" cy="512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Revisar</a:t>
            </a:r>
          </a:p>
        </p:txBody>
      </p:sp>
      <p:pic>
        <p:nvPicPr>
          <p:cNvPr id="5"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473180" y="4891405"/>
            <a:ext cx="585470" cy="58547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sp>
        <p:nvSpPr>
          <p:cNvPr id="14" name="Rectángulo redondeado 9"/>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solidFill>
                <a:latin typeface="Open Sans" panose="020B0606030504020204" pitchFamily="34" charset="0"/>
              </a:rPr>
              <a:t>Escribe en el recuadro, falso o verdadero, según consideres es la respuesta correcta:</a:t>
            </a:r>
          </a:p>
        </p:txBody>
      </p:sp>
      <p:sp>
        <p:nvSpPr>
          <p:cNvPr id="16" name="Rectángulo 15"/>
          <p:cNvSpPr/>
          <p:nvPr/>
        </p:nvSpPr>
        <p:spPr>
          <a:xfrm>
            <a:off x="526638" y="1512872"/>
            <a:ext cx="2592889"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FALSO/VERDADERO</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8" name="Rectángulo: esquinas redondeadas 17"/>
          <p:cNvSpPr/>
          <p:nvPr/>
        </p:nvSpPr>
        <p:spPr>
          <a:xfrm>
            <a:off x="768737" y="2724697"/>
            <a:ext cx="2833213"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ES" sz="1400" dirty="0">
              <a:solidFill>
                <a:schemeClr val="bg1"/>
              </a:solidFill>
              <a:latin typeface="Open Sans" panose="020B0606030504020204"/>
            </a:endParaRPr>
          </a:p>
          <a:p>
            <a:pPr algn="ctr"/>
            <a:endParaRPr lang="es-CO" sz="1400" dirty="0">
              <a:latin typeface="Open Sans" panose="020B0606030504020204" pitchFamily="34" charset="0"/>
              <a:cs typeface="Open Sans" panose="020B0606030504020204" pitchFamily="34" charset="0"/>
              <a:sym typeface="+mn-ea"/>
            </a:endParaRPr>
          </a:p>
          <a:p>
            <a:pPr algn="l"/>
            <a:r>
              <a:rPr lang="es-CO" sz="1400" dirty="0">
                <a:solidFill>
                  <a:schemeClr val="bg1"/>
                </a:solidFill>
                <a:latin typeface="Open Sans" panose="020B0606030504020204"/>
                <a:sym typeface="+mn-ea"/>
              </a:rPr>
              <a:t>Los hornos mufla que se utilizan en la etapa de dilución en vía seca pueden llegar hasta una temperatura de 2000°C</a:t>
            </a:r>
            <a:endParaRPr lang="es-ES" sz="1400" dirty="0">
              <a:solidFill>
                <a:schemeClr val="bg1"/>
              </a:solidFill>
              <a:latin typeface="Open Sans" panose="020B0606030504020204"/>
            </a:endParaRPr>
          </a:p>
        </p:txBody>
      </p:sp>
      <p:sp>
        <p:nvSpPr>
          <p:cNvPr id="3" name="Rectángulo: esquinas redondeadas 2"/>
          <p:cNvSpPr/>
          <p:nvPr/>
        </p:nvSpPr>
        <p:spPr>
          <a:xfrm>
            <a:off x="1113983" y="5204222"/>
            <a:ext cx="2247643"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dirty="0">
                <a:solidFill>
                  <a:schemeClr val="tx1"/>
                </a:solidFill>
              </a:rPr>
              <a:t>FALSO</a:t>
            </a:r>
          </a:p>
        </p:txBody>
      </p:sp>
      <p:sp>
        <p:nvSpPr>
          <p:cNvPr id="4" name="CuadroTexto 3"/>
          <p:cNvSpPr txBox="1"/>
          <p:nvPr/>
        </p:nvSpPr>
        <p:spPr>
          <a:xfrm>
            <a:off x="1473835" y="4823460"/>
            <a:ext cx="188785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17" name="Rectángulo: esquinas redondeadas 16"/>
          <p:cNvSpPr/>
          <p:nvPr/>
        </p:nvSpPr>
        <p:spPr>
          <a:xfrm>
            <a:off x="3653790" y="2741285"/>
            <a:ext cx="2833214"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CO" sz="1400">
              <a:latin typeface="Open Sans" panose="020B0606030504020204" pitchFamily="34" charset="0"/>
              <a:cs typeface="Open Sans" panose="020B0606030504020204" pitchFamily="34" charset="0"/>
              <a:sym typeface="+mn-ea"/>
            </a:endParaRPr>
          </a:p>
          <a:p>
            <a:pPr indent="0" algn="l">
              <a:lnSpc>
                <a:spcPct val="100000"/>
              </a:lnSpc>
              <a:spcAft>
                <a:spcPts val="800"/>
              </a:spcAft>
              <a:buNone/>
            </a:pPr>
            <a:r>
              <a:rPr lang="es-CO"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sym typeface="+mn-ea"/>
              </a:rPr>
              <a:t>Secado, dilución en vía seca, destrucción de la materia orgánica y solubilización de muestras hacen parte de las etapas de tratamiento de una muestra.</a:t>
            </a:r>
            <a:endParaRPr lang="es-ES" sz="1400" dirty="0">
              <a:solidFill>
                <a:schemeClr val="bg1"/>
              </a:solidFill>
              <a:latin typeface="Open Sans" panose="020B0606030504020204"/>
            </a:endParaRPr>
          </a:p>
        </p:txBody>
      </p:sp>
      <p:sp>
        <p:nvSpPr>
          <p:cNvPr id="19" name="Rectángulo: esquinas redondeadas 18"/>
          <p:cNvSpPr/>
          <p:nvPr/>
        </p:nvSpPr>
        <p:spPr>
          <a:xfrm>
            <a:off x="3884735" y="5232240"/>
            <a:ext cx="2434590"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VERDADERO</a:t>
            </a:r>
            <a:endParaRPr lang="es-CO" b="1" dirty="0">
              <a:solidFill>
                <a:schemeClr val="tx1"/>
              </a:solidFill>
            </a:endParaRPr>
          </a:p>
        </p:txBody>
      </p:sp>
      <p:sp>
        <p:nvSpPr>
          <p:cNvPr id="21" name="CuadroTexto 20"/>
          <p:cNvSpPr txBox="1"/>
          <p:nvPr/>
        </p:nvSpPr>
        <p:spPr>
          <a:xfrm>
            <a:off x="4359275" y="4839970"/>
            <a:ext cx="196024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15" name="Rectángulo: esquinas redondeadas 14"/>
          <p:cNvSpPr/>
          <p:nvPr/>
        </p:nvSpPr>
        <p:spPr>
          <a:xfrm>
            <a:off x="6569284" y="2741285"/>
            <a:ext cx="2833214"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ES" sz="1400" dirty="0">
              <a:solidFill>
                <a:schemeClr val="bg1"/>
              </a:solidFill>
              <a:latin typeface="Open Sans" panose="020B0606030504020204"/>
            </a:endParaRPr>
          </a:p>
          <a:p>
            <a:pPr algn="l"/>
            <a:endParaRPr lang="es-CO" sz="1400">
              <a:latin typeface="Open Sans" panose="020B0606030504020204" pitchFamily="34" charset="0"/>
              <a:cs typeface="Open Sans" panose="020B0606030504020204" pitchFamily="34" charset="0"/>
              <a:sym typeface="+mn-ea"/>
            </a:endParaRPr>
          </a:p>
          <a:p>
            <a:pPr algn="l"/>
            <a:r>
              <a:rPr lang="es-CO" sz="1400">
                <a:latin typeface="Open Sans" panose="020B0606030504020204" pitchFamily="34" charset="0"/>
                <a:cs typeface="Open Sans" panose="020B0606030504020204" pitchFamily="34" charset="0"/>
                <a:sym typeface="+mn-ea"/>
              </a:rPr>
              <a:t>En la extracción líquido-líquido </a:t>
            </a:r>
            <a:r>
              <a:rPr lang="es-CO"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sym typeface="+mn-ea"/>
              </a:rPr>
              <a:t>se separa un componente de una mezcla líquida con ayuda de un disolvente.</a:t>
            </a:r>
            <a:endParaRPr sz="1400">
              <a:latin typeface="Open Sans" panose="020B0606030504020204" pitchFamily="34" charset="0"/>
              <a:cs typeface="Open Sans" panose="020B0606030504020204" pitchFamily="34" charset="0"/>
              <a:sym typeface="+mn-ea"/>
            </a:endParaRPr>
          </a:p>
          <a:p>
            <a:pPr algn="ctr"/>
            <a:endParaRPr sz="1400">
              <a:latin typeface="Open Sans" panose="020B0606030504020204" pitchFamily="34" charset="0"/>
              <a:cs typeface="Open Sans" panose="020B0606030504020204" pitchFamily="34" charset="0"/>
              <a:sym typeface="+mn-ea"/>
            </a:endParaRPr>
          </a:p>
          <a:p>
            <a:pPr algn="ctr"/>
            <a:r>
              <a:rPr lang="es-ES" sz="1400" dirty="0">
                <a:solidFill>
                  <a:schemeClr val="bg1"/>
                </a:solidFill>
                <a:latin typeface="Open Sans" panose="020B0606030504020204"/>
              </a:rPr>
              <a:t> </a:t>
            </a:r>
          </a:p>
        </p:txBody>
      </p:sp>
      <p:sp>
        <p:nvSpPr>
          <p:cNvPr id="20" name="Rectángulo: esquinas redondeadas 19"/>
          <p:cNvSpPr/>
          <p:nvPr/>
        </p:nvSpPr>
        <p:spPr>
          <a:xfrm>
            <a:off x="6800229" y="5232240"/>
            <a:ext cx="2434590"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sym typeface="+mn-ea"/>
              </a:rPr>
              <a:t>VERDADERO</a:t>
            </a:r>
            <a:endParaRPr lang="es-CO" altLang="es-ES" b="1" dirty="0">
              <a:solidFill>
                <a:schemeClr val="tx1"/>
              </a:solidFill>
            </a:endParaRPr>
          </a:p>
        </p:txBody>
      </p:sp>
      <p:sp>
        <p:nvSpPr>
          <p:cNvPr id="22" name="CuadroTexto 21"/>
          <p:cNvSpPr txBox="1"/>
          <p:nvPr/>
        </p:nvSpPr>
        <p:spPr>
          <a:xfrm>
            <a:off x="7274560" y="4839970"/>
            <a:ext cx="185991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pic>
        <p:nvPicPr>
          <p:cNvPr id="23" name="Imagen 22" descr="Imagen que contiene señal&#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sp>
        <p:nvSpPr>
          <p:cNvPr id="28" name="Rectángulo redondeado 27"/>
          <p:cNvSpPr/>
          <p:nvPr/>
        </p:nvSpPr>
        <p:spPr>
          <a:xfrm>
            <a:off x="9547225" y="4719955"/>
            <a:ext cx="2385060" cy="512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Revisar</a:t>
            </a:r>
          </a:p>
        </p:txBody>
      </p:sp>
      <p:pic>
        <p:nvPicPr>
          <p:cNvPr id="5"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473180" y="4891405"/>
            <a:ext cx="585470" cy="585470"/>
          </a:xfrm>
          <a:prstGeom prst="rect">
            <a:avLst/>
          </a:prstGeom>
        </p:spPr>
      </p:pic>
      <p:sp>
        <p:nvSpPr>
          <p:cNvPr id="6" name="Rectángulo redondeado 1"/>
          <p:cNvSpPr/>
          <p:nvPr/>
        </p:nvSpPr>
        <p:spPr>
          <a:xfrm>
            <a:off x="9684385" y="3738245"/>
            <a:ext cx="2110105" cy="838835"/>
          </a:xfrm>
          <a:prstGeom prst="roundRect">
            <a:avLst/>
          </a:prstGeom>
          <a:solidFill>
            <a:schemeClr val="accent6">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rgbClr val="1A3255"/>
                </a:solidFill>
                <a:latin typeface="Open Sans" panose="020B0606030504020204" pitchFamily="34" charset="0"/>
                <a:sym typeface="+mn-ea"/>
              </a:rPr>
              <a:t>Felicitaciones, tu respuesta fue correcta</a:t>
            </a:r>
            <a:r>
              <a:rPr lang="es-CO" sz="1400" dirty="0">
                <a:solidFill>
                  <a:srgbClr val="1A3255"/>
                </a:solidFill>
                <a:latin typeface="Open Sans" panose="020B0606030504020204" pitchFamily="34" charset="0"/>
                <a:sym typeface="+mn-ea"/>
              </a:rPr>
              <a:t>.</a:t>
            </a:r>
            <a:endParaRPr lang="es-CO" sz="1400" b="1" dirty="0">
              <a:latin typeface="Open Sans" panose="020B0606030504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sp>
        <p:nvSpPr>
          <p:cNvPr id="14" name="Rectángulo redondeado 9"/>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solidFill>
                <a:latin typeface="Open Sans" panose="020B0606030504020204" pitchFamily="34" charset="0"/>
              </a:rPr>
              <a:t>Escribe en el recuadro, falso o verdadero, según consideres es la respuesta correcta:</a:t>
            </a:r>
          </a:p>
        </p:txBody>
      </p:sp>
      <p:sp>
        <p:nvSpPr>
          <p:cNvPr id="16" name="Rectángulo 15"/>
          <p:cNvSpPr/>
          <p:nvPr/>
        </p:nvSpPr>
        <p:spPr>
          <a:xfrm>
            <a:off x="526638" y="1512872"/>
            <a:ext cx="2592889"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FALSO/VERDADERO</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8" name="Rectángulo: esquinas redondeadas 17"/>
          <p:cNvSpPr/>
          <p:nvPr/>
        </p:nvSpPr>
        <p:spPr>
          <a:xfrm>
            <a:off x="768737" y="2724697"/>
            <a:ext cx="2833213"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ES" sz="1400" dirty="0">
              <a:solidFill>
                <a:schemeClr val="bg1"/>
              </a:solidFill>
              <a:latin typeface="Open Sans" panose="020B0606030504020204"/>
            </a:endParaRPr>
          </a:p>
          <a:p>
            <a:pPr algn="ctr"/>
            <a:endParaRPr lang="es-CO" sz="1400" dirty="0">
              <a:latin typeface="Open Sans" panose="020B0606030504020204" pitchFamily="34" charset="0"/>
              <a:cs typeface="Open Sans" panose="020B0606030504020204" pitchFamily="34" charset="0"/>
              <a:sym typeface="+mn-ea"/>
            </a:endParaRPr>
          </a:p>
          <a:p>
            <a:pPr algn="l"/>
            <a:r>
              <a:rPr lang="es-CO" sz="1400" dirty="0">
                <a:solidFill>
                  <a:schemeClr val="bg1"/>
                </a:solidFill>
                <a:latin typeface="Open Sans" panose="020B0606030504020204"/>
                <a:sym typeface="+mn-ea"/>
              </a:rPr>
              <a:t>Los hornos mufla que se utilizan en la etapa de dilución en vía seca pueden llegar hasta una temperatura de 2000°C</a:t>
            </a:r>
            <a:endParaRPr lang="es-ES" sz="1400" dirty="0">
              <a:solidFill>
                <a:schemeClr val="bg1"/>
              </a:solidFill>
              <a:latin typeface="Open Sans" panose="020B0606030504020204"/>
            </a:endParaRPr>
          </a:p>
        </p:txBody>
      </p:sp>
      <p:sp>
        <p:nvSpPr>
          <p:cNvPr id="3" name="Rectángulo: esquinas redondeadas 2"/>
          <p:cNvSpPr/>
          <p:nvPr/>
        </p:nvSpPr>
        <p:spPr>
          <a:xfrm>
            <a:off x="1113983" y="5204222"/>
            <a:ext cx="2247643"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dirty="0">
                <a:solidFill>
                  <a:schemeClr val="tx1"/>
                </a:solidFill>
              </a:rPr>
              <a:t>FALSO</a:t>
            </a:r>
          </a:p>
        </p:txBody>
      </p:sp>
      <p:sp>
        <p:nvSpPr>
          <p:cNvPr id="4" name="CuadroTexto 3"/>
          <p:cNvSpPr txBox="1"/>
          <p:nvPr/>
        </p:nvSpPr>
        <p:spPr>
          <a:xfrm>
            <a:off x="1473835" y="4823460"/>
            <a:ext cx="188785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17" name="Rectángulo: esquinas redondeadas 16"/>
          <p:cNvSpPr/>
          <p:nvPr/>
        </p:nvSpPr>
        <p:spPr>
          <a:xfrm>
            <a:off x="3653790" y="2741285"/>
            <a:ext cx="2833214"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CO" sz="1400">
              <a:latin typeface="Open Sans" panose="020B0606030504020204" pitchFamily="34" charset="0"/>
              <a:cs typeface="Open Sans" panose="020B0606030504020204" pitchFamily="34" charset="0"/>
              <a:sym typeface="+mn-ea"/>
            </a:endParaRPr>
          </a:p>
          <a:p>
            <a:pPr indent="0" algn="l">
              <a:lnSpc>
                <a:spcPct val="100000"/>
              </a:lnSpc>
              <a:spcAft>
                <a:spcPts val="800"/>
              </a:spcAft>
              <a:buNone/>
            </a:pPr>
            <a:r>
              <a:rPr lang="es-CO"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sym typeface="+mn-ea"/>
              </a:rPr>
              <a:t>Secado, dilución en vía seca, destrucción de la materia orgánica y solubilización de muestras hacen parte de las etapas de tratamiento de una muestra.</a:t>
            </a:r>
            <a:endParaRPr lang="es-ES" sz="1400" dirty="0">
              <a:solidFill>
                <a:schemeClr val="bg1"/>
              </a:solidFill>
              <a:latin typeface="Open Sans" panose="020B0606030504020204"/>
            </a:endParaRPr>
          </a:p>
        </p:txBody>
      </p:sp>
      <p:sp>
        <p:nvSpPr>
          <p:cNvPr id="19" name="Rectángulo: esquinas redondeadas 18"/>
          <p:cNvSpPr/>
          <p:nvPr/>
        </p:nvSpPr>
        <p:spPr>
          <a:xfrm>
            <a:off x="3884735" y="5232240"/>
            <a:ext cx="2434590"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VERDADERO</a:t>
            </a:r>
            <a:endParaRPr lang="es-CO" b="1" dirty="0">
              <a:solidFill>
                <a:schemeClr val="tx1"/>
              </a:solidFill>
            </a:endParaRPr>
          </a:p>
        </p:txBody>
      </p:sp>
      <p:sp>
        <p:nvSpPr>
          <p:cNvPr id="21" name="CuadroTexto 20"/>
          <p:cNvSpPr txBox="1"/>
          <p:nvPr/>
        </p:nvSpPr>
        <p:spPr>
          <a:xfrm>
            <a:off x="4359275" y="4839970"/>
            <a:ext cx="196024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15" name="Rectángulo: esquinas redondeadas 14"/>
          <p:cNvSpPr/>
          <p:nvPr/>
        </p:nvSpPr>
        <p:spPr>
          <a:xfrm>
            <a:off x="6569284" y="2741285"/>
            <a:ext cx="2833214"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ES" sz="1400" dirty="0">
              <a:solidFill>
                <a:schemeClr val="bg1"/>
              </a:solidFill>
              <a:latin typeface="Open Sans" panose="020B0606030504020204"/>
            </a:endParaRPr>
          </a:p>
          <a:p>
            <a:pPr algn="l"/>
            <a:endParaRPr lang="es-CO" sz="1400">
              <a:latin typeface="Open Sans" panose="020B0606030504020204" pitchFamily="34" charset="0"/>
              <a:cs typeface="Open Sans" panose="020B0606030504020204" pitchFamily="34" charset="0"/>
              <a:sym typeface="+mn-ea"/>
            </a:endParaRPr>
          </a:p>
          <a:p>
            <a:pPr algn="l"/>
            <a:r>
              <a:rPr lang="es-CO" sz="1400">
                <a:latin typeface="Open Sans" panose="020B0606030504020204" pitchFamily="34" charset="0"/>
                <a:cs typeface="Open Sans" panose="020B0606030504020204" pitchFamily="34" charset="0"/>
                <a:sym typeface="+mn-ea"/>
              </a:rPr>
              <a:t>En la extracción líquido-líquido </a:t>
            </a:r>
            <a:r>
              <a:rPr lang="es-CO"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sym typeface="+mn-ea"/>
              </a:rPr>
              <a:t>se separa un componente de una mezcla líquida con ayuda de un disolvente.</a:t>
            </a:r>
            <a:endParaRPr sz="1400">
              <a:latin typeface="Open Sans" panose="020B0606030504020204" pitchFamily="34" charset="0"/>
              <a:cs typeface="Open Sans" panose="020B0606030504020204" pitchFamily="34" charset="0"/>
              <a:sym typeface="+mn-ea"/>
            </a:endParaRPr>
          </a:p>
          <a:p>
            <a:pPr algn="ctr"/>
            <a:endParaRPr sz="1400">
              <a:latin typeface="Open Sans" panose="020B0606030504020204" pitchFamily="34" charset="0"/>
              <a:cs typeface="Open Sans" panose="020B0606030504020204" pitchFamily="34" charset="0"/>
              <a:sym typeface="+mn-ea"/>
            </a:endParaRPr>
          </a:p>
          <a:p>
            <a:pPr algn="ctr"/>
            <a:r>
              <a:rPr lang="es-ES" sz="1400" dirty="0">
                <a:solidFill>
                  <a:schemeClr val="bg1"/>
                </a:solidFill>
                <a:latin typeface="Open Sans" panose="020B0606030504020204"/>
              </a:rPr>
              <a:t> </a:t>
            </a:r>
          </a:p>
        </p:txBody>
      </p:sp>
      <p:sp>
        <p:nvSpPr>
          <p:cNvPr id="20" name="Rectángulo: esquinas redondeadas 19"/>
          <p:cNvSpPr/>
          <p:nvPr/>
        </p:nvSpPr>
        <p:spPr>
          <a:xfrm>
            <a:off x="6800229" y="5232240"/>
            <a:ext cx="2434590"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sym typeface="+mn-ea"/>
              </a:rPr>
              <a:t>VERDADERO</a:t>
            </a:r>
            <a:endParaRPr lang="es-CO" altLang="es-ES" b="1" dirty="0">
              <a:solidFill>
                <a:schemeClr val="tx1"/>
              </a:solidFill>
            </a:endParaRPr>
          </a:p>
        </p:txBody>
      </p:sp>
      <p:sp>
        <p:nvSpPr>
          <p:cNvPr id="22" name="CuadroTexto 21"/>
          <p:cNvSpPr txBox="1"/>
          <p:nvPr/>
        </p:nvSpPr>
        <p:spPr>
          <a:xfrm>
            <a:off x="7274560" y="4839970"/>
            <a:ext cx="185991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pic>
        <p:nvPicPr>
          <p:cNvPr id="23" name="Imagen 22" descr="Imagen que contiene señal&#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sp>
        <p:nvSpPr>
          <p:cNvPr id="28" name="Rectángulo redondeado 27"/>
          <p:cNvSpPr/>
          <p:nvPr/>
        </p:nvSpPr>
        <p:spPr>
          <a:xfrm>
            <a:off x="9547225" y="4719955"/>
            <a:ext cx="2385060" cy="512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Revisar</a:t>
            </a:r>
          </a:p>
        </p:txBody>
      </p:sp>
      <p:pic>
        <p:nvPicPr>
          <p:cNvPr id="5"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473180" y="4891405"/>
            <a:ext cx="585470" cy="585470"/>
          </a:xfrm>
          <a:prstGeom prst="rect">
            <a:avLst/>
          </a:prstGeom>
        </p:spPr>
      </p:pic>
      <p:sp>
        <p:nvSpPr>
          <p:cNvPr id="9" name="Rectángulo redondeado 1"/>
          <p:cNvSpPr/>
          <p:nvPr/>
        </p:nvSpPr>
        <p:spPr>
          <a:xfrm>
            <a:off x="9550400" y="3787140"/>
            <a:ext cx="2381885" cy="838835"/>
          </a:xfrm>
          <a:prstGeom prst="roundRect">
            <a:avLst/>
          </a:prstGeom>
          <a:solidFill>
            <a:schemeClr val="accent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s-CO" sz="1400" b="1" dirty="0">
                <a:solidFill>
                  <a:schemeClr val="tx1"/>
                </a:solidFill>
                <a:latin typeface="Open Sans" panose="020B0606030504020204"/>
                <a:sym typeface="+mn-ea"/>
              </a:rPr>
              <a:t>Es recomendable que estudies nuevamente el contenido</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2</a:t>
            </a:r>
          </a:p>
        </p:txBody>
      </p:sp>
      <p:sp>
        <p:nvSpPr>
          <p:cNvPr id="16" name="CuadroTexto 15"/>
          <p:cNvSpPr txBox="1"/>
          <p:nvPr/>
        </p:nvSpPr>
        <p:spPr>
          <a:xfrm>
            <a:off x="6992203" y="3291840"/>
            <a:ext cx="4362450" cy="2019935"/>
          </a:xfrm>
          <a:prstGeom prst="rect">
            <a:avLst/>
          </a:prstGeom>
          <a:noFill/>
          <a:ln>
            <a:noFill/>
          </a:ln>
        </p:spPr>
        <p:txBody>
          <a:bodyPr wrap="square" rtlCol="0">
            <a:spAutoFit/>
          </a:bodyPr>
          <a:lstStyle/>
          <a:p>
            <a:pPr algn="just"/>
            <a:endParaRPr lang="es-ES" sz="1400" dirty="0">
              <a:solidFill>
                <a:schemeClr val="tx1"/>
              </a:solidFill>
              <a:latin typeface="Open Sans" panose="020B0606030504020204" pitchFamily="34" charset="0"/>
            </a:endParaRPr>
          </a:p>
          <a:p>
            <a:pPr algn="l">
              <a:lnSpc>
                <a:spcPct val="100000"/>
              </a:lnSpc>
              <a:spcAft>
                <a:spcPts val="800"/>
              </a:spcAft>
            </a:pPr>
            <a:r>
              <a:rPr lang="es-ES" sz="1400" dirty="0">
                <a:solidFill>
                  <a:schemeClr val="tx1"/>
                </a:solidFill>
                <a:latin typeface="Open Sans" panose="020B0606030504020204" pitchFamily="34" charset="0"/>
                <a:sym typeface="+mn-ea"/>
              </a:rPr>
              <a:t>Bienvenidos a la actividad de aprendizaje </a:t>
            </a:r>
            <a:r>
              <a:rPr lang="es-ES" sz="1400" dirty="0" err="1">
                <a:solidFill>
                  <a:schemeClr val="tx1"/>
                </a:solidFill>
                <a:latin typeface="Open Sans" panose="020B0606030504020204" pitchFamily="34" charset="0"/>
                <a:sym typeface="+mn-ea"/>
              </a:rPr>
              <a:t>N°</a:t>
            </a:r>
            <a:r>
              <a:rPr lang="es-ES" sz="1400" dirty="0">
                <a:solidFill>
                  <a:schemeClr val="tx1"/>
                </a:solidFill>
                <a:latin typeface="Open Sans" panose="020B0606030504020204" pitchFamily="34" charset="0"/>
                <a:sym typeface="+mn-ea"/>
              </a:rPr>
              <a:t> </a:t>
            </a:r>
            <a:r>
              <a:rPr lang="es-CO" altLang="es-ES" sz="1400" dirty="0">
                <a:solidFill>
                  <a:schemeClr val="tx1"/>
                </a:solidFill>
                <a:latin typeface="Open Sans" panose="020B0606030504020204" pitchFamily="34" charset="0"/>
                <a:sym typeface="+mn-ea"/>
              </a:rPr>
              <a:t>2</a:t>
            </a:r>
            <a:r>
              <a:rPr lang="es-ES" sz="1400" dirty="0">
                <a:solidFill>
                  <a:schemeClr val="tx1"/>
                </a:solidFill>
                <a:latin typeface="Open Sans" panose="020B0606030504020204" pitchFamily="34" charset="0"/>
                <a:sym typeface="+mn-ea"/>
              </a:rPr>
              <a:t> “</a:t>
            </a:r>
            <a:r>
              <a:rPr lang="es-CO" altLang="es-ES" sz="1400" dirty="0" err="1">
                <a:solidFill>
                  <a:schemeClr val="bg2">
                    <a:lumMod val="25000"/>
                  </a:schemeClr>
                </a:solidFill>
                <a:latin typeface="Open Sans" panose="020B0606030504020204" pitchFamily="34" charset="0"/>
                <a:sym typeface="+mn-ea"/>
              </a:rPr>
              <a:t>Validación de muestras</a:t>
            </a:r>
            <a:r>
              <a:rPr lang="es-ES" sz="1400" dirty="0">
                <a:solidFill>
                  <a:schemeClr val="tx1"/>
                </a:solidFill>
                <a:latin typeface="Open Sans" panose="020B0606030504020204" pitchFamily="34" charset="0"/>
                <a:sym typeface="+mn-ea"/>
              </a:rPr>
              <a:t>". A continuación, se presenta la situación a resolver dentro de esta actividad.</a:t>
            </a:r>
          </a:p>
          <a:p>
            <a:pPr algn="l">
              <a:lnSpc>
                <a:spcPct val="100000"/>
              </a:lnSpc>
              <a:spcAft>
                <a:spcPts val="800"/>
              </a:spcAft>
            </a:pPr>
            <a:endParaRPr lang="es-ES" sz="1400" dirty="0">
              <a:solidFill>
                <a:schemeClr val="tx1">
                  <a:lumMod val="75000"/>
                  <a:lumOff val="25000"/>
                </a:schemeClr>
              </a:solidFill>
              <a:latin typeface="Open Sans" panose="020B0606030504020204" pitchFamily="34" charset="0"/>
            </a:endParaRPr>
          </a:p>
          <a:p>
            <a:pPr algn="just"/>
            <a:endParaRPr lang="es-ES" sz="1400" b="1" dirty="0">
              <a:solidFill>
                <a:schemeClr val="tx1">
                  <a:lumMod val="75000"/>
                  <a:lumOff val="25000"/>
                </a:schemeClr>
              </a:solidFill>
              <a:latin typeface="Open Sans" panose="020B0606030504020204" pitchFamily="34" charset="0"/>
            </a:endParaRPr>
          </a:p>
          <a:p>
            <a:pPr algn="just"/>
            <a:r>
              <a:rPr lang="es-ES" sz="1400" dirty="0">
                <a:solidFill>
                  <a:schemeClr val="tx1">
                    <a:lumMod val="75000"/>
                    <a:lumOff val="25000"/>
                  </a:schemeClr>
                </a:solidFill>
                <a:latin typeface="Open Sans" panose="020B0606030504020204" pitchFamily="34" charset="0"/>
              </a:rPr>
              <a:t>Clic en el botón </a:t>
            </a:r>
          </a:p>
        </p:txBody>
      </p:sp>
      <p:pic>
        <p:nvPicPr>
          <p:cNvPr id="8" name="Imagen 7" descr="Imagen que contiene Interfaz de usuario gráfic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689" y="4880724"/>
            <a:ext cx="1582008" cy="536389"/>
          </a:xfrm>
          <a:prstGeom prst="rect">
            <a:avLst/>
          </a:prstGeom>
        </p:spPr>
      </p:pic>
      <p:pic>
        <p:nvPicPr>
          <p:cNvPr id="4" name="Imagen 3" descr="Icono&#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746" y="4984010"/>
            <a:ext cx="502920" cy="624594"/>
          </a:xfrm>
          <a:prstGeom prst="rect">
            <a:avLst/>
          </a:prstGeom>
        </p:spPr>
      </p:pic>
      <p:pic>
        <p:nvPicPr>
          <p:cNvPr id="5" name="Imagen 4" descr="profesor-estudiante"/>
          <p:cNvPicPr>
            <a:picLocks noChangeAspect="1"/>
          </p:cNvPicPr>
          <p:nvPr/>
        </p:nvPicPr>
        <p:blipFill>
          <a:blip r:embed="rId4"/>
          <a:stretch>
            <a:fillRect/>
          </a:stretch>
        </p:blipFill>
        <p:spPr>
          <a:xfrm>
            <a:off x="295275" y="1497330"/>
            <a:ext cx="5789295" cy="45942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1</a:t>
            </a:r>
          </a:p>
        </p:txBody>
      </p:sp>
      <p:sp>
        <p:nvSpPr>
          <p:cNvPr id="16" name="CuadroTexto 15"/>
          <p:cNvSpPr txBox="1"/>
          <p:nvPr/>
        </p:nvSpPr>
        <p:spPr>
          <a:xfrm>
            <a:off x="6992203" y="3291840"/>
            <a:ext cx="4362450" cy="1917065"/>
          </a:xfrm>
          <a:prstGeom prst="rect">
            <a:avLst/>
          </a:prstGeom>
          <a:noFill/>
          <a:ln>
            <a:noFill/>
          </a:ln>
        </p:spPr>
        <p:txBody>
          <a:bodyPr wrap="square" rtlCol="0">
            <a:spAutoFit/>
          </a:bodyPr>
          <a:lstStyle/>
          <a:p>
            <a:pPr algn="just"/>
            <a:endParaRPr lang="es-ES" sz="1400" dirty="0">
              <a:solidFill>
                <a:schemeClr val="tx1"/>
              </a:solidFill>
              <a:latin typeface="Open Sans" panose="020B0606030504020204" pitchFamily="34" charset="0"/>
            </a:endParaRPr>
          </a:p>
          <a:p>
            <a:pPr algn="l">
              <a:lnSpc>
                <a:spcPct val="100000"/>
              </a:lnSpc>
              <a:spcAft>
                <a:spcPts val="800"/>
              </a:spcAft>
            </a:pPr>
            <a:r>
              <a:rPr lang="es-ES" sz="1400" dirty="0">
                <a:solidFill>
                  <a:schemeClr val="tx1"/>
                </a:solidFill>
                <a:latin typeface="Open Sans" panose="020B0606030504020204" pitchFamily="34" charset="0"/>
                <a:sym typeface="+mn-ea"/>
              </a:rPr>
              <a:t>Bienvenidos a la actividad de aprendizaje </a:t>
            </a:r>
            <a:r>
              <a:rPr lang="es-ES" sz="1400" dirty="0" err="1">
                <a:solidFill>
                  <a:schemeClr val="tx1"/>
                </a:solidFill>
                <a:latin typeface="Open Sans" panose="020B0606030504020204" pitchFamily="34" charset="0"/>
                <a:sym typeface="+mn-ea"/>
              </a:rPr>
              <a:t>N°</a:t>
            </a:r>
            <a:r>
              <a:rPr lang="es-ES" sz="1400" dirty="0">
                <a:solidFill>
                  <a:schemeClr val="tx1"/>
                </a:solidFill>
                <a:latin typeface="Open Sans" panose="020B0606030504020204" pitchFamily="34" charset="0"/>
                <a:sym typeface="+mn-ea"/>
              </a:rPr>
              <a:t> 1 “</a:t>
            </a:r>
            <a:r>
              <a:rPr lang="es-CO" altLang="es-ES" sz="1400" dirty="0" err="1">
                <a:solidFill>
                  <a:schemeClr val="bg2">
                    <a:lumMod val="25000"/>
                  </a:schemeClr>
                </a:solidFill>
                <a:latin typeface="Open Sans" panose="020B0606030504020204" pitchFamily="34" charset="0"/>
                <a:sym typeface="+mn-ea"/>
              </a:rPr>
              <a:t>Etapas del tratamiento de una muestra</a:t>
            </a:r>
            <a:r>
              <a:rPr lang="es-ES" sz="1400" dirty="0">
                <a:solidFill>
                  <a:schemeClr val="tx1"/>
                </a:solidFill>
                <a:latin typeface="Open Sans" panose="020B0606030504020204" pitchFamily="34" charset="0"/>
                <a:sym typeface="+mn-ea"/>
              </a:rPr>
              <a:t>". A continuación, se presenta la situación a resolver dentro de esta actividad.</a:t>
            </a:r>
            <a:endParaRPr lang="es-VE" altLang="en-U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a:p>
            <a:pPr algn="just"/>
            <a:endParaRPr lang="es-ES" sz="1400" dirty="0">
              <a:solidFill>
                <a:schemeClr val="tx1">
                  <a:lumMod val="75000"/>
                  <a:lumOff val="25000"/>
                </a:schemeClr>
              </a:solidFill>
              <a:latin typeface="Open Sans" panose="020B0606030504020204" pitchFamily="34" charset="0"/>
            </a:endParaRPr>
          </a:p>
          <a:p>
            <a:pPr algn="just"/>
            <a:endParaRPr lang="es-ES" sz="1400" b="1" dirty="0">
              <a:solidFill>
                <a:schemeClr val="tx1">
                  <a:lumMod val="75000"/>
                  <a:lumOff val="25000"/>
                </a:schemeClr>
              </a:solidFill>
              <a:latin typeface="Open Sans" panose="020B0606030504020204" pitchFamily="34" charset="0"/>
            </a:endParaRPr>
          </a:p>
          <a:p>
            <a:pPr algn="just"/>
            <a:r>
              <a:rPr lang="es-ES" sz="1400" dirty="0">
                <a:solidFill>
                  <a:schemeClr val="tx1">
                    <a:lumMod val="75000"/>
                    <a:lumOff val="25000"/>
                  </a:schemeClr>
                </a:solidFill>
                <a:latin typeface="Open Sans" panose="020B0606030504020204" pitchFamily="34" charset="0"/>
              </a:rPr>
              <a:t>Clic en el botón </a:t>
            </a:r>
          </a:p>
        </p:txBody>
      </p:sp>
      <p:pic>
        <p:nvPicPr>
          <p:cNvPr id="8" name="Imagen 7" descr="Imagen que contiene Interfaz de usuario gráfic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689" y="4880724"/>
            <a:ext cx="1582008" cy="536389"/>
          </a:xfrm>
          <a:prstGeom prst="rect">
            <a:avLst/>
          </a:prstGeom>
        </p:spPr>
      </p:pic>
      <p:pic>
        <p:nvPicPr>
          <p:cNvPr id="4" name="Imagen 3" descr="Icono&#10;&#10;Descripción generada automáticament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2746" y="4984010"/>
            <a:ext cx="502920" cy="624594"/>
          </a:xfrm>
          <a:prstGeom prst="rect">
            <a:avLst/>
          </a:prstGeom>
        </p:spPr>
      </p:pic>
      <p:pic>
        <p:nvPicPr>
          <p:cNvPr id="5" name="Imagen 4" descr="profesor-estudiante"/>
          <p:cNvPicPr>
            <a:picLocks noChangeAspect="1"/>
          </p:cNvPicPr>
          <p:nvPr/>
        </p:nvPicPr>
        <p:blipFill>
          <a:blip r:embed="rId4"/>
          <a:stretch>
            <a:fillRect/>
          </a:stretch>
        </p:blipFill>
        <p:spPr>
          <a:xfrm>
            <a:off x="295275" y="1497330"/>
            <a:ext cx="5789295" cy="459422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2</a:t>
            </a:r>
          </a:p>
        </p:txBody>
      </p:sp>
      <p:sp>
        <p:nvSpPr>
          <p:cNvPr id="2" name="Bocadillo: rectángulo con esquinas redondeadas 1"/>
          <p:cNvSpPr/>
          <p:nvPr/>
        </p:nvSpPr>
        <p:spPr>
          <a:xfrm>
            <a:off x="6816725" y="2979420"/>
            <a:ext cx="4735195" cy="127508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4519754"/>
            <a:ext cx="4735488" cy="693587"/>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3098005"/>
            <a:ext cx="4362450" cy="2030095"/>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ES" sz="1400" dirty="0">
                <a:solidFill>
                  <a:schemeClr val="tx1">
                    <a:lumMod val="75000"/>
                    <a:lumOff val="25000"/>
                  </a:schemeClr>
                </a:solidFill>
                <a:latin typeface="Open Sans" panose="020B0606030504020204" pitchFamily="34" charset="0"/>
              </a:rPr>
              <a:t>¡Hola! Bienvenidos a la </a:t>
            </a:r>
            <a:r>
              <a:rPr lang="es-CO" altLang="es-ES" sz="1400" dirty="0">
                <a:solidFill>
                  <a:schemeClr val="tx1">
                    <a:lumMod val="75000"/>
                    <a:lumOff val="25000"/>
                  </a:schemeClr>
                </a:solidFill>
                <a:latin typeface="Open Sans" panose="020B0606030504020204" pitchFamily="34" charset="0"/>
              </a:rPr>
              <a:t>segunda </a:t>
            </a:r>
            <a:r>
              <a:rPr lang="es-ES" sz="1400" dirty="0">
                <a:solidFill>
                  <a:schemeClr val="tx1">
                    <a:lumMod val="75000"/>
                    <a:lumOff val="25000"/>
                  </a:schemeClr>
                </a:solidFill>
                <a:latin typeface="Open Sans" panose="020B0606030504020204" pitchFamily="34" charset="0"/>
              </a:rPr>
              <a:t>actividad de esta unidad donde abordaremos </a:t>
            </a:r>
            <a:r>
              <a:rPr lang="es-CO" altLang="es-ES" sz="1400" dirty="0">
                <a:solidFill>
                  <a:schemeClr val="tx1">
                    <a:lumMod val="75000"/>
                    <a:lumOff val="25000"/>
                  </a:schemeClr>
                </a:solidFill>
                <a:latin typeface="Open Sans" panose="020B0606030504020204" pitchFamily="34" charset="0"/>
              </a:rPr>
              <a:t>la</a:t>
            </a:r>
            <a:r>
              <a:rPr lang="es-ES" sz="1400" dirty="0">
                <a:solidFill>
                  <a:schemeClr val="tx1">
                    <a:lumMod val="75000"/>
                    <a:lumOff val="25000"/>
                  </a:schemeClr>
                </a:solidFill>
                <a:latin typeface="Open Sans" panose="020B0606030504020204" pitchFamily="34" charset="0"/>
              </a:rPr>
              <a:t> </a:t>
            </a:r>
            <a:r>
              <a:rPr lang="es-CO" altLang="es-ES" sz="1400" dirty="0">
                <a:solidFill>
                  <a:schemeClr val="tx1">
                    <a:lumMod val="75000"/>
                    <a:lumOff val="25000"/>
                  </a:schemeClr>
                </a:solidFill>
                <a:latin typeface="Open Sans" panose="020B0606030504020204" pitchFamily="34" charset="0"/>
              </a:rPr>
              <a:t>v</a:t>
            </a:r>
            <a:r>
              <a:rPr lang="es-ES" sz="1400" dirty="0">
                <a:solidFill>
                  <a:schemeClr val="tx1">
                    <a:lumMod val="75000"/>
                    <a:lumOff val="25000"/>
                  </a:schemeClr>
                </a:solidFill>
                <a:latin typeface="Open Sans" panose="020B0606030504020204" pitchFamily="34" charset="0"/>
              </a:rPr>
              <a:t>alidación de muestras: conservación y preservación, empaque</a:t>
            </a:r>
            <a:r>
              <a:rPr lang="es-CO" altLang="es-ES" sz="1400" dirty="0">
                <a:solidFill>
                  <a:schemeClr val="tx1">
                    <a:lumMod val="75000"/>
                    <a:lumOff val="25000"/>
                  </a:schemeClr>
                </a:solidFill>
                <a:latin typeface="Open Sans" panose="020B0606030504020204" pitchFamily="34" charset="0"/>
              </a:rPr>
              <a:t>, </a:t>
            </a:r>
            <a:r>
              <a:rPr lang="es-ES" sz="1400" dirty="0">
                <a:solidFill>
                  <a:schemeClr val="tx1">
                    <a:lumMod val="75000"/>
                    <a:lumOff val="25000"/>
                  </a:schemeClr>
                </a:solidFill>
                <a:latin typeface="Open Sans" panose="020B0606030504020204" pitchFamily="34" charset="0"/>
              </a:rPr>
              <a:t>documentación </a:t>
            </a:r>
            <a:r>
              <a:rPr lang="es-CO" altLang="es-ES" sz="1400" dirty="0">
                <a:solidFill>
                  <a:schemeClr val="tx1">
                    <a:lumMod val="75000"/>
                    <a:lumOff val="25000"/>
                  </a:schemeClr>
                </a:solidFill>
                <a:latin typeface="Open Sans" panose="020B0606030504020204" pitchFamily="34" charset="0"/>
              </a:rPr>
              <a:t>y</a:t>
            </a:r>
            <a:r>
              <a:rPr lang="es-ES" sz="1400" dirty="0">
                <a:solidFill>
                  <a:schemeClr val="tx1">
                    <a:lumMod val="75000"/>
                    <a:lumOff val="25000"/>
                  </a:schemeClr>
                </a:solidFill>
                <a:latin typeface="Open Sans" panose="020B0606030504020204" pitchFamily="34" charset="0"/>
              </a:rPr>
              <a:t> codificación</a:t>
            </a:r>
            <a:r>
              <a:rPr lang="es-CO" altLang="es-ES" sz="1400" dirty="0">
                <a:solidFill>
                  <a:schemeClr val="tx1">
                    <a:lumMod val="75000"/>
                    <a:lumOff val="25000"/>
                  </a:schemeClr>
                </a:solidFill>
                <a:latin typeface="Open Sans" panose="020B0606030504020204" pitchFamily="34" charset="0"/>
              </a:rPr>
              <a:t>.</a:t>
            </a:r>
            <a:endParaRPr lang="es-CO" altLang="es-ES" sz="1400" dirty="0">
              <a:solidFill>
                <a:schemeClr val="bg2">
                  <a:lumMod val="25000"/>
                </a:schemeClr>
              </a:solidFill>
              <a:latin typeface="Open Sans" panose="020B0606030504020204" pitchFamily="34" charset="0"/>
              <a:sym typeface="+mn-ea"/>
            </a:endParaRPr>
          </a:p>
          <a:p>
            <a:pPr algn="just"/>
            <a:endParaRPr lang="es-ES" sz="1400" dirty="0">
              <a:solidFill>
                <a:schemeClr val="tx1">
                  <a:lumMod val="75000"/>
                  <a:lumOff val="25000"/>
                </a:schemeClr>
              </a:solidFill>
              <a:latin typeface="Open Sans" panose="020B0606030504020204" pitchFamily="34" charset="0"/>
            </a:endParaRPr>
          </a:p>
          <a:p>
            <a:pPr algn="just"/>
            <a:endParaRPr lang="es-ES" sz="1400" b="1"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Muy bien profesor ¿Y de qué se trata la actividad?</a:t>
            </a:r>
          </a:p>
        </p:txBody>
      </p:sp>
      <p:pic>
        <p:nvPicPr>
          <p:cNvPr id="11" name="Imagen 10" descr="Imagen que contiene Sitio web&#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5207115"/>
            <a:ext cx="1546469" cy="536388"/>
          </a:xfrm>
          <a:prstGeom prst="rect">
            <a:avLst/>
          </a:prstGeom>
        </p:spPr>
      </p:pic>
      <p:pic>
        <p:nvPicPr>
          <p:cNvPr id="12" name="Imagen 11" descr="Imagen que contiene Interfaz de usuario gráfica&#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5195684"/>
            <a:ext cx="1582008" cy="536389"/>
          </a:xfrm>
          <a:prstGeom prst="rect">
            <a:avLst/>
          </a:prstGeom>
        </p:spPr>
      </p:pic>
      <p:pic>
        <p:nvPicPr>
          <p:cNvPr id="5" name="Imagen 4" descr="Icono&#10;&#10;Descripción generada automáticament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6215" y="5318270"/>
            <a:ext cx="434340" cy="539422"/>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2</a:t>
            </a:r>
          </a:p>
        </p:txBody>
      </p:sp>
      <p:sp>
        <p:nvSpPr>
          <p:cNvPr id="10" name="Bocadillo: rectángulo con esquinas redondeadas 9"/>
          <p:cNvSpPr/>
          <p:nvPr/>
        </p:nvSpPr>
        <p:spPr>
          <a:xfrm>
            <a:off x="6816725" y="2979420"/>
            <a:ext cx="4735195" cy="122555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Bocadillo: rectángulo con esquinas redondeadas 10"/>
          <p:cNvSpPr/>
          <p:nvPr/>
        </p:nvSpPr>
        <p:spPr>
          <a:xfrm>
            <a:off x="6816638" y="4341172"/>
            <a:ext cx="4735488" cy="774990"/>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3066599"/>
            <a:ext cx="4362450" cy="2030095"/>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CO" altLang="es-ES" sz="1400" dirty="0">
                <a:solidFill>
                  <a:schemeClr val="tx1">
                    <a:lumMod val="75000"/>
                    <a:lumOff val="25000"/>
                  </a:schemeClr>
                </a:solidFill>
                <a:latin typeface="Open Sans" panose="020B0606030504020204" pitchFamily="34" charset="0"/>
              </a:rPr>
              <a:t>Debes identificar las actividades de seguimiento y control de las condiciones de toma de muestra, almacenamiento, preservación, codificación y su posterior análisis.</a:t>
            </a:r>
          </a:p>
          <a:p>
            <a:pPr algn="just"/>
            <a:endParaRPr lang="es-ES" sz="1400"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Comprendo lo que debo realizar profesor, ¿Cuál es la información que necesito para resolver la actividad?</a:t>
            </a:r>
          </a:p>
        </p:txBody>
      </p:sp>
      <p:pic>
        <p:nvPicPr>
          <p:cNvPr id="13" name="Imagen 12" descr="Imagen que contiene Sitio web&#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5156315"/>
            <a:ext cx="1546469" cy="536388"/>
          </a:xfrm>
          <a:prstGeom prst="rect">
            <a:avLst/>
          </a:prstGeom>
        </p:spPr>
      </p:pic>
      <p:pic>
        <p:nvPicPr>
          <p:cNvPr id="17" name="Imagen 16" descr="Imagen que contiene Interfaz de usuario gráfica&#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5144884"/>
            <a:ext cx="1582008" cy="536389"/>
          </a:xfrm>
          <a:prstGeom prst="rect">
            <a:avLst/>
          </a:prstGeom>
        </p:spPr>
      </p:pic>
      <p:pic>
        <p:nvPicPr>
          <p:cNvPr id="18" name="Imagen 17" descr="Icono&#10;&#10;Descripción generada automáticament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3810" y="5236990"/>
            <a:ext cx="434340" cy="539422"/>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2</a:t>
            </a:r>
          </a:p>
        </p:txBody>
      </p:sp>
      <p:sp>
        <p:nvSpPr>
          <p:cNvPr id="9" name="Bocadillo: rectángulo con esquinas redondeadas 8"/>
          <p:cNvSpPr/>
          <p:nvPr/>
        </p:nvSpPr>
        <p:spPr>
          <a:xfrm>
            <a:off x="6816725" y="2910840"/>
            <a:ext cx="4735195" cy="125984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Bocadillo: rectángulo con esquinas redondeadas 9"/>
          <p:cNvSpPr/>
          <p:nvPr/>
        </p:nvSpPr>
        <p:spPr>
          <a:xfrm>
            <a:off x="6816638" y="4226886"/>
            <a:ext cx="4735488" cy="736778"/>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2987704"/>
            <a:ext cx="4362450" cy="1814830"/>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ES" sz="1400" dirty="0">
                <a:solidFill>
                  <a:schemeClr val="tx1">
                    <a:lumMod val="75000"/>
                    <a:lumOff val="25000"/>
                  </a:schemeClr>
                </a:solidFill>
                <a:latin typeface="Open Sans" panose="020B0606030504020204" pitchFamily="34" charset="0"/>
              </a:rPr>
              <a:t>La información necesaria para resolver la actividad, la encontrarás en el contendido disponible a continuación. Recuerda descargar y desarrollar la guía de aprendizaje.</a:t>
            </a:r>
          </a:p>
          <a:p>
            <a:pPr algn="just"/>
            <a:endParaRPr lang="es-ES" sz="1400"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¡Está bien profesor, revisaré la información y resolveré la actividad!</a:t>
            </a:r>
          </a:p>
        </p:txBody>
      </p:sp>
      <p:pic>
        <p:nvPicPr>
          <p:cNvPr id="11" name="Imagen 10" descr="Icono&#10;&#10;Descripción generada automáticamen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pic>
        <p:nvPicPr>
          <p:cNvPr id="12" name="Imagen 11" descr="Imagen que contiene Sitio web&#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4963275"/>
            <a:ext cx="1546469" cy="536388"/>
          </a:xfrm>
          <a:prstGeom prst="rect">
            <a:avLst/>
          </a:prstGeom>
        </p:spPr>
      </p:pic>
      <p:pic>
        <p:nvPicPr>
          <p:cNvPr id="17" name="Imagen 16" descr="Icono&#10;&#10;Descripción generada automáticamen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1481" y="5027960"/>
            <a:ext cx="434340" cy="539422"/>
          </a:xfrm>
          <a:prstGeom prst="rect">
            <a:avLst/>
          </a:prstGeom>
        </p:spPr>
      </p:pic>
      <p:sp>
        <p:nvSpPr>
          <p:cNvPr id="2" name="Rectángulo 1"/>
          <p:cNvSpPr/>
          <p:nvPr/>
        </p:nvSpPr>
        <p:spPr>
          <a:xfrm>
            <a:off x="7464709" y="5805244"/>
            <a:ext cx="3370859" cy="307777"/>
          </a:xfrm>
          <a:prstGeom prst="rect">
            <a:avLst/>
          </a:prstGeom>
        </p:spPr>
        <p:txBody>
          <a:bodyPr wrap="none">
            <a:spAutoFit/>
          </a:bodyPr>
          <a:lstStyle/>
          <a:p>
            <a:pPr algn="just"/>
            <a:r>
              <a:rPr lang="es-ES" sz="1400" dirty="0">
                <a:solidFill>
                  <a:schemeClr val="tx1">
                    <a:lumMod val="75000"/>
                    <a:lumOff val="25000"/>
                  </a:schemeClr>
                </a:solidFill>
                <a:latin typeface="Open Sans" panose="020B0606030504020204" pitchFamily="34" charset="0"/>
              </a:rPr>
              <a:t>Haz clic en el botón descargar actividad:</a:t>
            </a:r>
          </a:p>
        </p:txBody>
      </p:sp>
      <p:pic>
        <p:nvPicPr>
          <p:cNvPr id="5" name="Imagen 4" descr="Texto&#10;&#10;Descripción generada automáticamen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5482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Validación de muestras</a:t>
            </a:r>
          </a:p>
        </p:txBody>
      </p:sp>
      <p:sp>
        <p:nvSpPr>
          <p:cNvPr id="3" name="Cuadro de texto 2"/>
          <p:cNvSpPr txBox="1"/>
          <p:nvPr/>
        </p:nvSpPr>
        <p:spPr>
          <a:xfrm>
            <a:off x="645795" y="1412875"/>
            <a:ext cx="1089025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asegurar una buena validación de las muestras, es necesario cumplir con estas tres etapas:</a:t>
            </a:r>
          </a:p>
          <a:p>
            <a:endParaRPr lang="es-CO" sz="1200">
              <a:solidFill>
                <a:schemeClr val="bg2">
                  <a:lumMod val="25000"/>
                </a:schemeClr>
              </a:solidFill>
              <a:latin typeface="Open Sans" panose="020B0606030504020204" pitchFamily="34" charset="0"/>
              <a:sym typeface="+mn-ea"/>
            </a:endParaRPr>
          </a:p>
          <a:p>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Conservación y preservación.</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Empaque y documentación.</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Codificación.</a:t>
            </a:r>
          </a:p>
        </p:txBody>
      </p:sp>
      <p:sp>
        <p:nvSpPr>
          <p:cNvPr id="2" name="Rectángulo 1"/>
          <p:cNvSpPr/>
          <p:nvPr/>
        </p:nvSpPr>
        <p:spPr>
          <a:xfrm>
            <a:off x="4822115" y="2427303"/>
            <a:ext cx="27000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Conservación y preservación</a:t>
            </a:r>
          </a:p>
        </p:txBody>
      </p:sp>
      <p:sp>
        <p:nvSpPr>
          <p:cNvPr id="6" name="Cuadro de texto 5"/>
          <p:cNvSpPr txBox="1"/>
          <p:nvPr/>
        </p:nvSpPr>
        <p:spPr>
          <a:xfrm>
            <a:off x="650875" y="2990215"/>
            <a:ext cx="1088517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proceso de control y vigilancia del muestreo, preservación y análisis (chain-of custody procedure) es esencial para asegurar la integridad de la muestra desde su recolección hasta el reporte de los resultados; incluye la actividad de seguir o monitorear las condiciones de toma de muestra, preservación, codificación, transporte y su posterior análisis. Este proceso es básico e importante para demostrar el control y confiabilidad de la muestra.</a:t>
            </a:r>
          </a:p>
        </p:txBody>
      </p:sp>
      <p:pic>
        <p:nvPicPr>
          <p:cNvPr id="7" name="Imagen 6" descr="almacenamiento"/>
          <p:cNvPicPr>
            <a:picLocks noChangeAspect="1"/>
          </p:cNvPicPr>
          <p:nvPr/>
        </p:nvPicPr>
        <p:blipFill>
          <a:blip r:embed="rId2"/>
          <a:stretch>
            <a:fillRect/>
          </a:stretch>
        </p:blipFill>
        <p:spPr>
          <a:xfrm>
            <a:off x="2747010" y="4055745"/>
            <a:ext cx="1670685" cy="1670685"/>
          </a:xfrm>
          <a:prstGeom prst="rect">
            <a:avLst/>
          </a:prstGeom>
        </p:spPr>
      </p:pic>
      <p:pic>
        <p:nvPicPr>
          <p:cNvPr id="1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53155" y="5140960"/>
            <a:ext cx="585470" cy="585470"/>
          </a:xfrm>
          <a:prstGeom prst="rect">
            <a:avLst/>
          </a:prstGeom>
        </p:spPr>
      </p:pic>
      <p:pic>
        <p:nvPicPr>
          <p:cNvPr id="9" name="Imagen 8" descr="retencion"/>
          <p:cNvPicPr>
            <a:picLocks noChangeAspect="1"/>
          </p:cNvPicPr>
          <p:nvPr/>
        </p:nvPicPr>
        <p:blipFill>
          <a:blip r:embed="rId5"/>
          <a:stretch>
            <a:fillRect/>
          </a:stretch>
        </p:blipFill>
        <p:spPr>
          <a:xfrm>
            <a:off x="5133340" y="4022725"/>
            <a:ext cx="1703705" cy="1703705"/>
          </a:xfrm>
          <a:prstGeom prst="rect">
            <a:avLst/>
          </a:prstGeom>
        </p:spPr>
      </p:pic>
      <p:pic>
        <p:nvPicPr>
          <p:cNvPr id="11" name="Imagen 10" descr="derivacion"/>
          <p:cNvPicPr>
            <a:picLocks noChangeAspect="1"/>
          </p:cNvPicPr>
          <p:nvPr/>
        </p:nvPicPr>
        <p:blipFill>
          <a:blip r:embed="rId6"/>
          <a:stretch>
            <a:fillRect/>
          </a:stretch>
        </p:blipFill>
        <p:spPr>
          <a:xfrm>
            <a:off x="7461250" y="4001135"/>
            <a:ext cx="1725295" cy="172529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5482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Validación de muestras</a:t>
            </a:r>
          </a:p>
        </p:txBody>
      </p:sp>
      <p:sp>
        <p:nvSpPr>
          <p:cNvPr id="3" name="Cuadro de texto 2"/>
          <p:cNvSpPr txBox="1"/>
          <p:nvPr/>
        </p:nvSpPr>
        <p:spPr>
          <a:xfrm>
            <a:off x="645795" y="1412875"/>
            <a:ext cx="1089025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asegurar una buena validación de las muestras, es necesario cumplir con estas tres etapas:</a:t>
            </a:r>
          </a:p>
          <a:p>
            <a:endParaRPr lang="es-CO" sz="1200">
              <a:solidFill>
                <a:schemeClr val="bg2">
                  <a:lumMod val="25000"/>
                </a:schemeClr>
              </a:solidFill>
              <a:latin typeface="Open Sans" panose="020B0606030504020204" pitchFamily="34" charset="0"/>
              <a:sym typeface="+mn-ea"/>
            </a:endParaRPr>
          </a:p>
          <a:p>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Conservación y preservación.</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Empaque y documentación.</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Codificación.</a:t>
            </a:r>
          </a:p>
        </p:txBody>
      </p:sp>
      <p:sp>
        <p:nvSpPr>
          <p:cNvPr id="2" name="Rectángulo 1"/>
          <p:cNvSpPr/>
          <p:nvPr/>
        </p:nvSpPr>
        <p:spPr>
          <a:xfrm>
            <a:off x="4822115" y="2427303"/>
            <a:ext cx="27000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Conservación y preservación</a:t>
            </a:r>
          </a:p>
        </p:txBody>
      </p:sp>
      <p:sp>
        <p:nvSpPr>
          <p:cNvPr id="6" name="Cuadro de texto 5"/>
          <p:cNvSpPr txBox="1"/>
          <p:nvPr/>
        </p:nvSpPr>
        <p:spPr>
          <a:xfrm>
            <a:off x="650875" y="2990215"/>
            <a:ext cx="1088517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proceso de control y vigilancia del muestreo, preservación y análisis (chain-of custody procedure) es esencial para asegurar la integridad de la muestra desde su recolección hasta el reporte de los resultados; incluye la actividad de seguir o monitorear las condiciones de toma de muestra, preservación, codificación, transporte y su posterior análisis. Este proceso es básico e importante para demostrar el control y confiabilidad de la muestra.</a:t>
            </a:r>
          </a:p>
        </p:txBody>
      </p:sp>
      <p:pic>
        <p:nvPicPr>
          <p:cNvPr id="7" name="Imagen 6" descr="almacenamiento"/>
          <p:cNvPicPr>
            <a:picLocks noChangeAspect="1"/>
          </p:cNvPicPr>
          <p:nvPr/>
        </p:nvPicPr>
        <p:blipFill>
          <a:blip r:embed="rId2"/>
          <a:stretch>
            <a:fillRect/>
          </a:stretch>
        </p:blipFill>
        <p:spPr>
          <a:xfrm>
            <a:off x="2747010" y="4055745"/>
            <a:ext cx="1670685" cy="1670685"/>
          </a:xfrm>
          <a:prstGeom prst="rect">
            <a:avLst/>
          </a:prstGeom>
        </p:spPr>
      </p:pic>
      <p:pic>
        <p:nvPicPr>
          <p:cNvPr id="1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53155" y="5140960"/>
            <a:ext cx="585470" cy="585470"/>
          </a:xfrm>
          <a:prstGeom prst="rect">
            <a:avLst/>
          </a:prstGeom>
        </p:spPr>
      </p:pic>
      <p:pic>
        <p:nvPicPr>
          <p:cNvPr id="9" name="Imagen 8" descr="retencion"/>
          <p:cNvPicPr>
            <a:picLocks noChangeAspect="1"/>
          </p:cNvPicPr>
          <p:nvPr/>
        </p:nvPicPr>
        <p:blipFill>
          <a:blip r:embed="rId5"/>
          <a:stretch>
            <a:fillRect/>
          </a:stretch>
        </p:blipFill>
        <p:spPr>
          <a:xfrm>
            <a:off x="5133340" y="4022725"/>
            <a:ext cx="1703705" cy="1703705"/>
          </a:xfrm>
          <a:prstGeom prst="rect">
            <a:avLst/>
          </a:prstGeom>
        </p:spPr>
      </p:pic>
      <p:pic>
        <p:nvPicPr>
          <p:cNvPr id="11" name="Imagen 10" descr="derivacion"/>
          <p:cNvPicPr>
            <a:picLocks noChangeAspect="1"/>
          </p:cNvPicPr>
          <p:nvPr/>
        </p:nvPicPr>
        <p:blipFill>
          <a:blip r:embed="rId6"/>
          <a:stretch>
            <a:fillRect/>
          </a:stretch>
        </p:blipFill>
        <p:spPr>
          <a:xfrm>
            <a:off x="7461250" y="4001135"/>
            <a:ext cx="1725295" cy="1725295"/>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1183005" y="440690"/>
            <a:ext cx="10010775" cy="56584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2" name="Rectángulo 11"/>
          <p:cNvSpPr/>
          <p:nvPr/>
        </p:nvSpPr>
        <p:spPr>
          <a:xfrm>
            <a:off x="4658360" y="808990"/>
            <a:ext cx="287591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Almacenamiento de muestras</a:t>
            </a:r>
          </a:p>
        </p:txBody>
      </p:sp>
      <p:sp>
        <p:nvSpPr>
          <p:cNvPr id="22" name="Óvalo 21"/>
          <p:cNvSpPr/>
          <p:nvPr/>
        </p:nvSpPr>
        <p:spPr>
          <a:xfrm>
            <a:off x="10448290" y="788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5" name="Cuadro de texto 14"/>
          <p:cNvSpPr txBox="1"/>
          <p:nvPr/>
        </p:nvSpPr>
        <p:spPr>
          <a:xfrm>
            <a:off x="1792605" y="1332230"/>
            <a:ext cx="8589010" cy="1198880"/>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Las muestras deberán ser analizadas, tan pronto como sea posible, después de la recolección, antes de que aparezcan cambios físicos y químicos, se almacenan por dos posibles motivos:</a:t>
            </a:r>
          </a:p>
          <a:p>
            <a:pPr algn="just"/>
            <a:endParaRPr lang="es-CO" sz="1200">
              <a:solidFill>
                <a:schemeClr val="bg2">
                  <a:lumMod val="25000"/>
                </a:schemeClr>
              </a:solidFill>
              <a:latin typeface="Open Sans" panose="020B0606030504020204" pitchFamily="34" charset="0"/>
              <a:sym typeface="+mn-ea"/>
            </a:endParaRPr>
          </a:p>
          <a:p>
            <a:pPr algn="just"/>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Porque su análisis no se realizará de manera inmediata.</a:t>
            </a:r>
          </a:p>
          <a:p>
            <a:pPr algn="just"/>
            <a:r>
              <a:rPr lang="es-CO" sz="1200" b="1">
                <a:solidFill>
                  <a:schemeClr val="bg2">
                    <a:lumMod val="25000"/>
                  </a:schemeClr>
                </a:solidFill>
                <a:latin typeface="Open Sans" panose="020B0606030504020204" pitchFamily="34" charset="0"/>
                <a:sym typeface="+mn-ea"/>
              </a:rPr>
              <a:t>2.</a:t>
            </a:r>
            <a:r>
              <a:rPr lang="es-CO" sz="1200">
                <a:solidFill>
                  <a:schemeClr val="bg2">
                    <a:lumMod val="25000"/>
                  </a:schemeClr>
                </a:solidFill>
                <a:latin typeface="Open Sans" panose="020B0606030504020204" pitchFamily="34" charset="0"/>
                <a:sym typeface="+mn-ea"/>
              </a:rPr>
              <a:t> Con el fin de guardar un duplicado y tener la posibilidad de realizar un doble chequeo de los resultados obtenidos en los análisis iniciales.</a:t>
            </a:r>
          </a:p>
        </p:txBody>
      </p:sp>
      <p:sp>
        <p:nvSpPr>
          <p:cNvPr id="25" name="Triángulo rectángulo 24"/>
          <p:cNvSpPr/>
          <p:nvPr/>
        </p:nvSpPr>
        <p:spPr>
          <a:xfrm rot="13440000">
            <a:off x="1058291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608310" y="3672205"/>
            <a:ext cx="585470" cy="585470"/>
          </a:xfrm>
          <a:prstGeom prst="rect">
            <a:avLst/>
          </a:prstGeom>
        </p:spPr>
      </p:pic>
      <p:sp>
        <p:nvSpPr>
          <p:cNvPr id="14" name="Rectángulo 13"/>
          <p:cNvSpPr/>
          <p:nvPr/>
        </p:nvSpPr>
        <p:spPr>
          <a:xfrm>
            <a:off x="5325745" y="2550795"/>
            <a:ext cx="1541780"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Características</a:t>
            </a:r>
          </a:p>
        </p:txBody>
      </p:sp>
      <p:sp>
        <p:nvSpPr>
          <p:cNvPr id="16" name="Cuadro de texto 15"/>
          <p:cNvSpPr txBox="1"/>
          <p:nvPr/>
        </p:nvSpPr>
        <p:spPr>
          <a:xfrm>
            <a:off x="1893570" y="2989580"/>
            <a:ext cx="4944110" cy="2861310"/>
          </a:xfrm>
          <a:prstGeom prst="rect">
            <a:avLst/>
          </a:prstGeom>
          <a:noFill/>
        </p:spPr>
        <p:txBody>
          <a:bodyPr wrap="square" rtlCol="0">
            <a:spAutoFit/>
          </a:bodyPr>
          <a:lstStyle/>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Las muestras deben ser almacenadas de forma que se asegure la integridad de las mismas sin afectar los resultados analíticos.</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Si son refrigeradas o congeladas deberá registrarse la temperatura de conservación.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No se deben guardar muestras homogeneizadas para su análisis a menos que se haya comprobado mediante un ensayo de estabilidad del residuo, que este procedimiento no afecta el resultado. Se deben realizar estudios de estabilidad de los residuos en la muestra en las condiciones y tiempos de almacenamiento.</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Muestras de control fortificadas se deben mantener en las mismas condiciones (tiempo y temperatura), de forma de comprobar que las condiciones de almacenamiento no altera el residuo en la muestra.</a:t>
            </a:r>
          </a:p>
        </p:txBody>
      </p:sp>
      <p:pic>
        <p:nvPicPr>
          <p:cNvPr id="17" name="Imagen 16" descr="ejemplo_almacenamiento"/>
          <p:cNvPicPr>
            <a:picLocks noChangeAspect="1"/>
          </p:cNvPicPr>
          <p:nvPr/>
        </p:nvPicPr>
        <p:blipFill>
          <a:blip r:embed="rId7"/>
          <a:stretch>
            <a:fillRect/>
          </a:stretch>
        </p:blipFill>
        <p:spPr>
          <a:xfrm>
            <a:off x="7334250" y="3126105"/>
            <a:ext cx="2541905" cy="1678305"/>
          </a:xfrm>
          <a:prstGeom prst="rect">
            <a:avLst/>
          </a:prstGeom>
        </p:spPr>
      </p:pic>
      <p:sp>
        <p:nvSpPr>
          <p:cNvPr id="18" name="Rectángulo 17"/>
          <p:cNvSpPr/>
          <p:nvPr/>
        </p:nvSpPr>
        <p:spPr>
          <a:xfrm>
            <a:off x="7333615" y="4900295"/>
            <a:ext cx="2542540" cy="553085"/>
          </a:xfrm>
          <a:prstGeom prst="rect">
            <a:avLst/>
          </a:prstGeom>
        </p:spPr>
        <p:txBody>
          <a:bodyPr wrap="square">
            <a:spAutoFit/>
          </a:bodyPr>
          <a:lstStyle/>
          <a:p>
            <a:pPr algn="ctr">
              <a:lnSpc>
                <a:spcPct val="100000"/>
              </a:lnSpc>
              <a:spcAft>
                <a:spcPts val="800"/>
              </a:spcAft>
            </a:pPr>
            <a:r>
              <a:rPr lang="es-CO" sz="1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Almacenamiento de muestras de sangre, según tipo de muestra, orden alfabético y fecha.</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5482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Validación de muestras</a:t>
            </a:r>
          </a:p>
        </p:txBody>
      </p:sp>
      <p:sp>
        <p:nvSpPr>
          <p:cNvPr id="3" name="Cuadro de texto 2"/>
          <p:cNvSpPr txBox="1"/>
          <p:nvPr/>
        </p:nvSpPr>
        <p:spPr>
          <a:xfrm>
            <a:off x="645795" y="1412875"/>
            <a:ext cx="1089025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asegurar una buena validación de las muestras, es necesario cumplir con estas tres etapas:</a:t>
            </a:r>
          </a:p>
          <a:p>
            <a:endParaRPr lang="es-CO" sz="1200">
              <a:solidFill>
                <a:schemeClr val="bg2">
                  <a:lumMod val="25000"/>
                </a:schemeClr>
              </a:solidFill>
              <a:latin typeface="Open Sans" panose="020B0606030504020204" pitchFamily="34" charset="0"/>
              <a:sym typeface="+mn-ea"/>
            </a:endParaRPr>
          </a:p>
          <a:p>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Conservación y preservación.</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Empaque y documentación.</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Codificación.</a:t>
            </a:r>
          </a:p>
        </p:txBody>
      </p:sp>
      <p:sp>
        <p:nvSpPr>
          <p:cNvPr id="2" name="Rectángulo 1"/>
          <p:cNvSpPr/>
          <p:nvPr/>
        </p:nvSpPr>
        <p:spPr>
          <a:xfrm>
            <a:off x="4822115" y="2427303"/>
            <a:ext cx="27000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Conservación y preservación</a:t>
            </a:r>
          </a:p>
        </p:txBody>
      </p:sp>
      <p:sp>
        <p:nvSpPr>
          <p:cNvPr id="6" name="Cuadro de texto 5"/>
          <p:cNvSpPr txBox="1"/>
          <p:nvPr/>
        </p:nvSpPr>
        <p:spPr>
          <a:xfrm>
            <a:off x="650875" y="2990215"/>
            <a:ext cx="1088517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proceso de control y vigilancia del muestreo, preservación y análisis (chain-of custody procedure) es esencial para asegurar la integridad de la muestra desde su recolección hasta el reporte de los resultados; incluye la actividad de seguir o monitorear las condiciones de toma de muestra, preservación, codificación, transporte y su posterior análisis. Este proceso es básico e importante para demostrar el control y confiabilidad de la muestra.</a:t>
            </a:r>
          </a:p>
        </p:txBody>
      </p:sp>
      <p:pic>
        <p:nvPicPr>
          <p:cNvPr id="7" name="Imagen 6" descr="almacenamiento"/>
          <p:cNvPicPr>
            <a:picLocks noChangeAspect="1"/>
          </p:cNvPicPr>
          <p:nvPr/>
        </p:nvPicPr>
        <p:blipFill>
          <a:blip r:embed="rId2"/>
          <a:stretch>
            <a:fillRect/>
          </a:stretch>
        </p:blipFill>
        <p:spPr>
          <a:xfrm>
            <a:off x="2747010" y="4055745"/>
            <a:ext cx="1670685" cy="1670685"/>
          </a:xfrm>
          <a:prstGeom prst="rect">
            <a:avLst/>
          </a:prstGeom>
        </p:spPr>
      </p:pic>
      <p:pic>
        <p:nvPicPr>
          <p:cNvPr id="1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53155" y="5140960"/>
            <a:ext cx="585470" cy="585470"/>
          </a:xfrm>
          <a:prstGeom prst="rect">
            <a:avLst/>
          </a:prstGeom>
        </p:spPr>
      </p:pic>
      <p:pic>
        <p:nvPicPr>
          <p:cNvPr id="9" name="Imagen 8" descr="retencion"/>
          <p:cNvPicPr>
            <a:picLocks noChangeAspect="1"/>
          </p:cNvPicPr>
          <p:nvPr/>
        </p:nvPicPr>
        <p:blipFill>
          <a:blip r:embed="rId5"/>
          <a:stretch>
            <a:fillRect/>
          </a:stretch>
        </p:blipFill>
        <p:spPr>
          <a:xfrm>
            <a:off x="5133340" y="4022725"/>
            <a:ext cx="1703705" cy="1703705"/>
          </a:xfrm>
          <a:prstGeom prst="rect">
            <a:avLst/>
          </a:prstGeom>
        </p:spPr>
      </p:pic>
      <p:pic>
        <p:nvPicPr>
          <p:cNvPr id="11" name="Imagen 10" descr="derivacion"/>
          <p:cNvPicPr>
            <a:picLocks noChangeAspect="1"/>
          </p:cNvPicPr>
          <p:nvPr/>
        </p:nvPicPr>
        <p:blipFill>
          <a:blip r:embed="rId6"/>
          <a:stretch>
            <a:fillRect/>
          </a:stretch>
        </p:blipFill>
        <p:spPr>
          <a:xfrm>
            <a:off x="7461250" y="4001135"/>
            <a:ext cx="1725295" cy="1725295"/>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1183005" y="451485"/>
            <a:ext cx="10010775" cy="56584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2" name="Rectángulo 11"/>
          <p:cNvSpPr/>
          <p:nvPr/>
        </p:nvSpPr>
        <p:spPr>
          <a:xfrm>
            <a:off x="4658360" y="808990"/>
            <a:ext cx="287591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Almacenamiento de muestras</a:t>
            </a:r>
          </a:p>
        </p:txBody>
      </p:sp>
      <p:sp>
        <p:nvSpPr>
          <p:cNvPr id="22" name="Óvalo 21"/>
          <p:cNvSpPr/>
          <p:nvPr/>
        </p:nvSpPr>
        <p:spPr>
          <a:xfrm>
            <a:off x="10448290" y="788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5" name="Cuadro de texto 14"/>
          <p:cNvSpPr txBox="1"/>
          <p:nvPr/>
        </p:nvSpPr>
        <p:spPr>
          <a:xfrm>
            <a:off x="1792605" y="1332230"/>
            <a:ext cx="8589010" cy="1198880"/>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Las muestras deberán ser analizadas, tan pronto como sea posible, después de la recolección, antes de que aparezcan cambios físicos y químicos, se almacenan por dos posibles motivos:</a:t>
            </a:r>
          </a:p>
          <a:p>
            <a:pPr algn="just"/>
            <a:endParaRPr lang="es-CO" sz="1200">
              <a:solidFill>
                <a:schemeClr val="bg2">
                  <a:lumMod val="25000"/>
                </a:schemeClr>
              </a:solidFill>
              <a:latin typeface="Open Sans" panose="020B0606030504020204" pitchFamily="34" charset="0"/>
              <a:sym typeface="+mn-ea"/>
            </a:endParaRPr>
          </a:p>
          <a:p>
            <a:pPr algn="just"/>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Porque su análisis no se realizará de manera inmediata.</a:t>
            </a:r>
          </a:p>
          <a:p>
            <a:pPr algn="just"/>
            <a:r>
              <a:rPr lang="es-CO" sz="1200" b="1">
                <a:solidFill>
                  <a:schemeClr val="bg2">
                    <a:lumMod val="25000"/>
                  </a:schemeClr>
                </a:solidFill>
                <a:latin typeface="Open Sans" panose="020B0606030504020204" pitchFamily="34" charset="0"/>
                <a:sym typeface="+mn-ea"/>
              </a:rPr>
              <a:t>2.</a:t>
            </a:r>
            <a:r>
              <a:rPr lang="es-CO" sz="1200">
                <a:solidFill>
                  <a:schemeClr val="bg2">
                    <a:lumMod val="25000"/>
                  </a:schemeClr>
                </a:solidFill>
                <a:latin typeface="Open Sans" panose="020B0606030504020204" pitchFamily="34" charset="0"/>
                <a:sym typeface="+mn-ea"/>
              </a:rPr>
              <a:t> Con el fin de guardar un duplicado y tener la posibilidad de realizar un doble chequeo de los resultados obtenidos en los análisis iniciales.</a:t>
            </a:r>
          </a:p>
        </p:txBody>
      </p:sp>
      <p:sp>
        <p:nvSpPr>
          <p:cNvPr id="25" name="Triángulo rectángulo 24"/>
          <p:cNvSpPr/>
          <p:nvPr/>
        </p:nvSpPr>
        <p:spPr>
          <a:xfrm rot="13440000">
            <a:off x="1058291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608310" y="3672205"/>
            <a:ext cx="585470" cy="585470"/>
          </a:xfrm>
          <a:prstGeom prst="rect">
            <a:avLst/>
          </a:prstGeom>
        </p:spPr>
      </p:pic>
      <p:sp>
        <p:nvSpPr>
          <p:cNvPr id="14" name="Rectángulo 13"/>
          <p:cNvSpPr/>
          <p:nvPr/>
        </p:nvSpPr>
        <p:spPr>
          <a:xfrm>
            <a:off x="4092575" y="2531110"/>
            <a:ext cx="400748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Ejemplos de almacenamiento de muestras</a:t>
            </a:r>
          </a:p>
        </p:txBody>
      </p:sp>
      <p:sp>
        <p:nvSpPr>
          <p:cNvPr id="18" name="Rectángulo 17"/>
          <p:cNvSpPr/>
          <p:nvPr/>
        </p:nvSpPr>
        <p:spPr>
          <a:xfrm>
            <a:off x="4538980" y="4768850"/>
            <a:ext cx="2542540" cy="245110"/>
          </a:xfrm>
          <a:prstGeom prst="rect">
            <a:avLst/>
          </a:prstGeom>
        </p:spPr>
        <p:txBody>
          <a:bodyPr wrap="square">
            <a:spAutoFit/>
          </a:bodyPr>
          <a:lstStyle/>
          <a:p>
            <a:pPr algn="ctr">
              <a:lnSpc>
                <a:spcPct val="100000"/>
              </a:lnSpc>
              <a:spcAft>
                <a:spcPts val="800"/>
              </a:spcAft>
            </a:pPr>
            <a:r>
              <a:rPr lang="es-CO" sz="1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Entomologia</a:t>
            </a:r>
          </a:p>
        </p:txBody>
      </p:sp>
      <p:pic>
        <p:nvPicPr>
          <p:cNvPr id="19" name="Imagen 18" descr="herbario"/>
          <p:cNvPicPr>
            <a:picLocks noChangeAspect="1"/>
          </p:cNvPicPr>
          <p:nvPr/>
        </p:nvPicPr>
        <p:blipFill>
          <a:blip r:embed="rId7"/>
          <a:stretch>
            <a:fillRect/>
          </a:stretch>
        </p:blipFill>
        <p:spPr>
          <a:xfrm>
            <a:off x="1792605" y="2990215"/>
            <a:ext cx="2494915" cy="1640205"/>
          </a:xfrm>
          <a:prstGeom prst="rect">
            <a:avLst/>
          </a:prstGeom>
        </p:spPr>
      </p:pic>
      <p:pic>
        <p:nvPicPr>
          <p:cNvPr id="20" name="Imagen 19" descr="entomologia"/>
          <p:cNvPicPr>
            <a:picLocks noChangeAspect="1"/>
          </p:cNvPicPr>
          <p:nvPr/>
        </p:nvPicPr>
        <p:blipFill>
          <a:blip r:embed="rId8"/>
          <a:stretch>
            <a:fillRect/>
          </a:stretch>
        </p:blipFill>
        <p:spPr>
          <a:xfrm>
            <a:off x="4494530" y="2990215"/>
            <a:ext cx="2631440" cy="1640840"/>
          </a:xfrm>
          <a:prstGeom prst="rect">
            <a:avLst/>
          </a:prstGeom>
        </p:spPr>
      </p:pic>
      <p:sp>
        <p:nvSpPr>
          <p:cNvPr id="21" name="Rectángulo 20"/>
          <p:cNvSpPr/>
          <p:nvPr/>
        </p:nvSpPr>
        <p:spPr>
          <a:xfrm>
            <a:off x="1792605" y="4768850"/>
            <a:ext cx="2542540" cy="245110"/>
          </a:xfrm>
          <a:prstGeom prst="rect">
            <a:avLst/>
          </a:prstGeom>
        </p:spPr>
        <p:txBody>
          <a:bodyPr wrap="square">
            <a:spAutoFit/>
          </a:bodyPr>
          <a:lstStyle/>
          <a:p>
            <a:pPr algn="ctr">
              <a:lnSpc>
                <a:spcPct val="100000"/>
              </a:lnSpc>
              <a:spcAft>
                <a:spcPts val="800"/>
              </a:spcAft>
            </a:pPr>
            <a:r>
              <a:rPr lang="es-CO" sz="1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Herbario</a:t>
            </a:r>
          </a:p>
        </p:txBody>
      </p:sp>
      <p:pic>
        <p:nvPicPr>
          <p:cNvPr id="23" name="Imagen 22" descr="patologia"/>
          <p:cNvPicPr>
            <a:picLocks noChangeAspect="1"/>
          </p:cNvPicPr>
          <p:nvPr/>
        </p:nvPicPr>
        <p:blipFill>
          <a:blip r:embed="rId9"/>
          <a:stretch>
            <a:fillRect/>
          </a:stretch>
        </p:blipFill>
        <p:spPr>
          <a:xfrm>
            <a:off x="7325360" y="2989580"/>
            <a:ext cx="1502410" cy="1950720"/>
          </a:xfrm>
          <a:prstGeom prst="rect">
            <a:avLst/>
          </a:prstGeom>
        </p:spPr>
      </p:pic>
      <p:sp>
        <p:nvSpPr>
          <p:cNvPr id="24" name="Triángulo rectángulo 23"/>
          <p:cNvSpPr/>
          <p:nvPr/>
        </p:nvSpPr>
        <p:spPr>
          <a:xfrm rot="2700000">
            <a:off x="141859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6" name="Rectángulo 25"/>
          <p:cNvSpPr/>
          <p:nvPr/>
        </p:nvSpPr>
        <p:spPr>
          <a:xfrm>
            <a:off x="6805295" y="5013960"/>
            <a:ext cx="2542540" cy="245110"/>
          </a:xfrm>
          <a:prstGeom prst="rect">
            <a:avLst/>
          </a:prstGeom>
        </p:spPr>
        <p:txBody>
          <a:bodyPr wrap="square">
            <a:spAutoFit/>
          </a:bodyPr>
          <a:lstStyle/>
          <a:p>
            <a:pPr algn="ctr">
              <a:lnSpc>
                <a:spcPct val="100000"/>
              </a:lnSpc>
              <a:spcAft>
                <a:spcPts val="800"/>
              </a:spcAft>
            </a:pPr>
            <a:r>
              <a:rPr lang="es-CO" sz="1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Patologia</a:t>
            </a:r>
          </a:p>
        </p:txBody>
      </p:sp>
      <p:pic>
        <p:nvPicPr>
          <p:cNvPr id="27" name="Imagen 26" descr="arqueologia"/>
          <p:cNvPicPr>
            <a:picLocks noChangeAspect="1"/>
          </p:cNvPicPr>
          <p:nvPr/>
        </p:nvPicPr>
        <p:blipFill>
          <a:blip r:embed="rId10"/>
          <a:stretch>
            <a:fillRect/>
          </a:stretch>
        </p:blipFill>
        <p:spPr>
          <a:xfrm>
            <a:off x="9017000" y="2988945"/>
            <a:ext cx="1294130" cy="1951355"/>
          </a:xfrm>
          <a:prstGeom prst="rect">
            <a:avLst/>
          </a:prstGeom>
        </p:spPr>
      </p:pic>
      <p:sp>
        <p:nvSpPr>
          <p:cNvPr id="28" name="Rectángulo 27"/>
          <p:cNvSpPr/>
          <p:nvPr/>
        </p:nvSpPr>
        <p:spPr>
          <a:xfrm>
            <a:off x="8392795" y="5013960"/>
            <a:ext cx="2542540" cy="245110"/>
          </a:xfrm>
          <a:prstGeom prst="rect">
            <a:avLst/>
          </a:prstGeom>
        </p:spPr>
        <p:txBody>
          <a:bodyPr wrap="square">
            <a:spAutoFit/>
          </a:bodyPr>
          <a:lstStyle/>
          <a:p>
            <a:pPr algn="ctr">
              <a:lnSpc>
                <a:spcPct val="100000"/>
              </a:lnSpc>
              <a:spcAft>
                <a:spcPts val="800"/>
              </a:spcAft>
            </a:pPr>
            <a:r>
              <a:rPr lang="es-CO" sz="1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Arqueologia</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5482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Validación de muestras</a:t>
            </a:r>
          </a:p>
        </p:txBody>
      </p:sp>
      <p:sp>
        <p:nvSpPr>
          <p:cNvPr id="3" name="Cuadro de texto 2"/>
          <p:cNvSpPr txBox="1"/>
          <p:nvPr/>
        </p:nvSpPr>
        <p:spPr>
          <a:xfrm>
            <a:off x="645795" y="1412875"/>
            <a:ext cx="1089025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asegurar una buena validación de las muestras, es necesario cumplir con estas tres etapas:</a:t>
            </a:r>
          </a:p>
          <a:p>
            <a:endParaRPr lang="es-CO" sz="1200">
              <a:solidFill>
                <a:schemeClr val="bg2">
                  <a:lumMod val="25000"/>
                </a:schemeClr>
              </a:solidFill>
              <a:latin typeface="Open Sans" panose="020B0606030504020204" pitchFamily="34" charset="0"/>
              <a:sym typeface="+mn-ea"/>
            </a:endParaRPr>
          </a:p>
          <a:p>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Conservación y preservación.</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Empaque y documentación.</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Codificación.</a:t>
            </a:r>
          </a:p>
        </p:txBody>
      </p:sp>
      <p:sp>
        <p:nvSpPr>
          <p:cNvPr id="2" name="Rectángulo 1"/>
          <p:cNvSpPr/>
          <p:nvPr/>
        </p:nvSpPr>
        <p:spPr>
          <a:xfrm>
            <a:off x="4822115" y="2427303"/>
            <a:ext cx="27000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Conservación y preservación</a:t>
            </a:r>
          </a:p>
        </p:txBody>
      </p:sp>
      <p:sp>
        <p:nvSpPr>
          <p:cNvPr id="6" name="Cuadro de texto 5"/>
          <p:cNvSpPr txBox="1"/>
          <p:nvPr/>
        </p:nvSpPr>
        <p:spPr>
          <a:xfrm>
            <a:off x="650875" y="2990215"/>
            <a:ext cx="1088517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proceso de control y vigilancia del muestreo, preservación y análisis (chain-of custody procedure) es esencial para asegurar la integridad de la muestra desde su recolección hasta el reporte de los resultados; incluye la actividad de seguir o monitorear las condiciones de toma de muestra, preservación, codificación, transporte y su posterior análisis. Este proceso es básico e importante para demostrar el control y confiabilidad de la muestra.</a:t>
            </a:r>
          </a:p>
        </p:txBody>
      </p:sp>
      <p:pic>
        <p:nvPicPr>
          <p:cNvPr id="7" name="Imagen 6" descr="almacenamiento"/>
          <p:cNvPicPr>
            <a:picLocks noChangeAspect="1"/>
          </p:cNvPicPr>
          <p:nvPr/>
        </p:nvPicPr>
        <p:blipFill>
          <a:blip r:embed="rId2"/>
          <a:stretch>
            <a:fillRect/>
          </a:stretch>
        </p:blipFill>
        <p:spPr>
          <a:xfrm>
            <a:off x="2747010" y="4055745"/>
            <a:ext cx="1670685" cy="1670685"/>
          </a:xfrm>
          <a:prstGeom prst="rect">
            <a:avLst/>
          </a:prstGeom>
        </p:spPr>
      </p:pic>
      <p:pic>
        <p:nvPicPr>
          <p:cNvPr id="1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53155" y="5140960"/>
            <a:ext cx="585470" cy="585470"/>
          </a:xfrm>
          <a:prstGeom prst="rect">
            <a:avLst/>
          </a:prstGeom>
        </p:spPr>
      </p:pic>
      <p:pic>
        <p:nvPicPr>
          <p:cNvPr id="9" name="Imagen 8" descr="retencion"/>
          <p:cNvPicPr>
            <a:picLocks noChangeAspect="1"/>
          </p:cNvPicPr>
          <p:nvPr/>
        </p:nvPicPr>
        <p:blipFill>
          <a:blip r:embed="rId5"/>
          <a:stretch>
            <a:fillRect/>
          </a:stretch>
        </p:blipFill>
        <p:spPr>
          <a:xfrm>
            <a:off x="5133340" y="4022725"/>
            <a:ext cx="1703705" cy="1703705"/>
          </a:xfrm>
          <a:prstGeom prst="rect">
            <a:avLst/>
          </a:prstGeom>
        </p:spPr>
      </p:pic>
      <p:pic>
        <p:nvPicPr>
          <p:cNvPr id="11" name="Imagen 10" descr="derivacion"/>
          <p:cNvPicPr>
            <a:picLocks noChangeAspect="1"/>
          </p:cNvPicPr>
          <p:nvPr/>
        </p:nvPicPr>
        <p:blipFill>
          <a:blip r:embed="rId6"/>
          <a:stretch>
            <a:fillRect/>
          </a:stretch>
        </p:blipFill>
        <p:spPr>
          <a:xfrm>
            <a:off x="7461250" y="4001135"/>
            <a:ext cx="1725295" cy="1725295"/>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1183005" y="440690"/>
            <a:ext cx="10010775" cy="56584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2" name="Rectángulo 11"/>
          <p:cNvSpPr/>
          <p:nvPr/>
        </p:nvSpPr>
        <p:spPr>
          <a:xfrm>
            <a:off x="4658360" y="808990"/>
            <a:ext cx="287591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Almacenamiento de muestras</a:t>
            </a:r>
          </a:p>
        </p:txBody>
      </p:sp>
      <p:sp>
        <p:nvSpPr>
          <p:cNvPr id="22" name="Óvalo 21"/>
          <p:cNvSpPr/>
          <p:nvPr/>
        </p:nvSpPr>
        <p:spPr>
          <a:xfrm>
            <a:off x="10448290" y="788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5" name="Cuadro de texto 14"/>
          <p:cNvSpPr txBox="1"/>
          <p:nvPr/>
        </p:nvSpPr>
        <p:spPr>
          <a:xfrm>
            <a:off x="1792605" y="1332230"/>
            <a:ext cx="8589010" cy="1198880"/>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Las muestras deberán ser analizadas, tan pronto como sea posible, después de la recolección, antes de que aparezcan cambios físicos y químicos, se almacenan por dos posibles motivos:</a:t>
            </a:r>
          </a:p>
          <a:p>
            <a:pPr algn="just"/>
            <a:endParaRPr lang="es-CO" sz="1200">
              <a:solidFill>
                <a:schemeClr val="bg2">
                  <a:lumMod val="25000"/>
                </a:schemeClr>
              </a:solidFill>
              <a:latin typeface="Open Sans" panose="020B0606030504020204" pitchFamily="34" charset="0"/>
              <a:sym typeface="+mn-ea"/>
            </a:endParaRPr>
          </a:p>
          <a:p>
            <a:pPr algn="just"/>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Porque su análisis no se realizará de manera inmediata.</a:t>
            </a:r>
          </a:p>
          <a:p>
            <a:pPr algn="just"/>
            <a:r>
              <a:rPr lang="es-CO" sz="1200" b="1">
                <a:solidFill>
                  <a:schemeClr val="bg2">
                    <a:lumMod val="25000"/>
                  </a:schemeClr>
                </a:solidFill>
                <a:latin typeface="Open Sans" panose="020B0606030504020204" pitchFamily="34" charset="0"/>
                <a:sym typeface="+mn-ea"/>
              </a:rPr>
              <a:t>2.</a:t>
            </a:r>
            <a:r>
              <a:rPr lang="es-CO" sz="1200">
                <a:solidFill>
                  <a:schemeClr val="bg2">
                    <a:lumMod val="25000"/>
                  </a:schemeClr>
                </a:solidFill>
                <a:latin typeface="Open Sans" panose="020B0606030504020204" pitchFamily="34" charset="0"/>
                <a:sym typeface="+mn-ea"/>
              </a:rPr>
              <a:t> Con el fin de guardar un duplicado y tener la posibilidad de realizar un doble chequeo de los resultados obtenidos en los análisis iniciales.</a:t>
            </a:r>
          </a:p>
        </p:txBody>
      </p:sp>
      <p:sp>
        <p:nvSpPr>
          <p:cNvPr id="23" name="Triángulo rectángulo 22"/>
          <p:cNvSpPr/>
          <p:nvPr/>
        </p:nvSpPr>
        <p:spPr>
          <a:xfrm rot="2700000">
            <a:off x="141859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Triángulo rectángulo 24"/>
          <p:cNvSpPr/>
          <p:nvPr/>
        </p:nvSpPr>
        <p:spPr>
          <a:xfrm rot="13440000">
            <a:off x="1058291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608310" y="3672205"/>
            <a:ext cx="585470" cy="585470"/>
          </a:xfrm>
          <a:prstGeom prst="rect">
            <a:avLst/>
          </a:prstGeom>
        </p:spPr>
      </p:pic>
      <p:sp>
        <p:nvSpPr>
          <p:cNvPr id="14" name="Rectángulo 13"/>
          <p:cNvSpPr/>
          <p:nvPr/>
        </p:nvSpPr>
        <p:spPr>
          <a:xfrm>
            <a:off x="5638165" y="2531110"/>
            <a:ext cx="91630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Políticas</a:t>
            </a:r>
          </a:p>
        </p:txBody>
      </p:sp>
      <p:sp>
        <p:nvSpPr>
          <p:cNvPr id="16" name="Cuadro de texto 15"/>
          <p:cNvSpPr txBox="1"/>
          <p:nvPr/>
        </p:nvSpPr>
        <p:spPr>
          <a:xfrm>
            <a:off x="1893570" y="2989580"/>
            <a:ext cx="6276975" cy="1568450"/>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Se deberán elaborar políticas por escrito que incluyan: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 descripción de las muestras que se deberán almacenar.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tiempo de conservación.</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 localización (considere la facilidad de acceso).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Las condiciones de almacenamiento, como requisitos atmosféricos y de temperatura.</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El sistema para la organización del almacenamiento: un método consiste en almacenar las muestras por día de recepción o por número de registro.</a:t>
            </a:r>
          </a:p>
        </p:txBody>
      </p:sp>
      <p:pic>
        <p:nvPicPr>
          <p:cNvPr id="19" name="Imagen 18" descr="politica"/>
          <p:cNvPicPr>
            <a:picLocks noChangeAspect="1"/>
          </p:cNvPicPr>
          <p:nvPr/>
        </p:nvPicPr>
        <p:blipFill>
          <a:blip r:embed="rId7"/>
          <a:stretch>
            <a:fillRect/>
          </a:stretch>
        </p:blipFill>
        <p:spPr>
          <a:xfrm>
            <a:off x="8555990" y="2921000"/>
            <a:ext cx="1453515" cy="145351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5482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Validación de muestras</a:t>
            </a:r>
          </a:p>
        </p:txBody>
      </p:sp>
      <p:sp>
        <p:nvSpPr>
          <p:cNvPr id="3" name="Cuadro de texto 2"/>
          <p:cNvSpPr txBox="1"/>
          <p:nvPr/>
        </p:nvSpPr>
        <p:spPr>
          <a:xfrm>
            <a:off x="645795" y="1412875"/>
            <a:ext cx="1089025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asegurar una buena validación de las muestras, es necesario cumplir con estas tres etapas:</a:t>
            </a:r>
          </a:p>
          <a:p>
            <a:endParaRPr lang="es-CO" sz="1200">
              <a:solidFill>
                <a:schemeClr val="bg2">
                  <a:lumMod val="25000"/>
                </a:schemeClr>
              </a:solidFill>
              <a:latin typeface="Open Sans" panose="020B0606030504020204" pitchFamily="34" charset="0"/>
              <a:sym typeface="+mn-ea"/>
            </a:endParaRPr>
          </a:p>
          <a:p>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Conservación y preservación.</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Empaque y documentación.</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Codificación.</a:t>
            </a:r>
          </a:p>
        </p:txBody>
      </p:sp>
      <p:sp>
        <p:nvSpPr>
          <p:cNvPr id="2" name="Rectángulo 1"/>
          <p:cNvSpPr/>
          <p:nvPr/>
        </p:nvSpPr>
        <p:spPr>
          <a:xfrm>
            <a:off x="4822115" y="2427303"/>
            <a:ext cx="27000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Conservación y preservación</a:t>
            </a:r>
          </a:p>
        </p:txBody>
      </p:sp>
      <p:sp>
        <p:nvSpPr>
          <p:cNvPr id="6" name="Cuadro de texto 5"/>
          <p:cNvSpPr txBox="1"/>
          <p:nvPr/>
        </p:nvSpPr>
        <p:spPr>
          <a:xfrm>
            <a:off x="650875" y="2990215"/>
            <a:ext cx="1088517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proceso de control y vigilancia del muestreo, preservación y análisis (chain-of custody procedure) es esencial para asegurar la integridad de la muestra desde su recolección hasta el reporte de los resultados; incluye la actividad de seguir o monitorear las condiciones de toma de muestra, preservación, codificación, transporte y su posterior análisis. Este proceso es básico e importante para demostrar el control y confiabilidad de la muestra.</a:t>
            </a:r>
          </a:p>
        </p:txBody>
      </p:sp>
      <p:pic>
        <p:nvPicPr>
          <p:cNvPr id="7" name="Imagen 6" descr="almacenamiento"/>
          <p:cNvPicPr>
            <a:picLocks noChangeAspect="1"/>
          </p:cNvPicPr>
          <p:nvPr/>
        </p:nvPicPr>
        <p:blipFill>
          <a:blip r:embed="rId2"/>
          <a:stretch>
            <a:fillRect/>
          </a:stretch>
        </p:blipFill>
        <p:spPr>
          <a:xfrm>
            <a:off x="2747010" y="4055745"/>
            <a:ext cx="1670685" cy="1670685"/>
          </a:xfrm>
          <a:prstGeom prst="rect">
            <a:avLst/>
          </a:prstGeom>
        </p:spPr>
      </p:pic>
      <p:pic>
        <p:nvPicPr>
          <p:cNvPr id="1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53155" y="5140960"/>
            <a:ext cx="585470" cy="585470"/>
          </a:xfrm>
          <a:prstGeom prst="rect">
            <a:avLst/>
          </a:prstGeom>
        </p:spPr>
      </p:pic>
      <p:pic>
        <p:nvPicPr>
          <p:cNvPr id="9" name="Imagen 8" descr="retencion"/>
          <p:cNvPicPr>
            <a:picLocks noChangeAspect="1"/>
          </p:cNvPicPr>
          <p:nvPr/>
        </p:nvPicPr>
        <p:blipFill>
          <a:blip r:embed="rId5"/>
          <a:stretch>
            <a:fillRect/>
          </a:stretch>
        </p:blipFill>
        <p:spPr>
          <a:xfrm>
            <a:off x="5133340" y="4022725"/>
            <a:ext cx="1703705" cy="1703705"/>
          </a:xfrm>
          <a:prstGeom prst="rect">
            <a:avLst/>
          </a:prstGeom>
        </p:spPr>
      </p:pic>
      <p:pic>
        <p:nvPicPr>
          <p:cNvPr id="11" name="Imagen 10" descr="derivacion"/>
          <p:cNvPicPr>
            <a:picLocks noChangeAspect="1"/>
          </p:cNvPicPr>
          <p:nvPr/>
        </p:nvPicPr>
        <p:blipFill>
          <a:blip r:embed="rId6"/>
          <a:stretch>
            <a:fillRect/>
          </a:stretch>
        </p:blipFill>
        <p:spPr>
          <a:xfrm>
            <a:off x="7461250" y="4001135"/>
            <a:ext cx="1725295" cy="1725295"/>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1183005" y="440690"/>
            <a:ext cx="10010775" cy="56584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2" name="Rectángulo 11"/>
          <p:cNvSpPr/>
          <p:nvPr/>
        </p:nvSpPr>
        <p:spPr>
          <a:xfrm>
            <a:off x="4658360" y="808990"/>
            <a:ext cx="287591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Almacenamiento de muestras</a:t>
            </a:r>
          </a:p>
        </p:txBody>
      </p:sp>
      <p:sp>
        <p:nvSpPr>
          <p:cNvPr id="22" name="Óvalo 21"/>
          <p:cNvSpPr/>
          <p:nvPr/>
        </p:nvSpPr>
        <p:spPr>
          <a:xfrm>
            <a:off x="10448290" y="788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5" name="Cuadro de texto 14"/>
          <p:cNvSpPr txBox="1"/>
          <p:nvPr/>
        </p:nvSpPr>
        <p:spPr>
          <a:xfrm>
            <a:off x="1792605" y="1332230"/>
            <a:ext cx="8589010" cy="1198880"/>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Las muestras deberán ser analizadas, tan pronto como sea posible, después de la recolección, antes de que aparezcan cambios físicos y químicos, se almacenan por dos posibles motivos:</a:t>
            </a:r>
          </a:p>
          <a:p>
            <a:pPr algn="just"/>
            <a:endParaRPr lang="es-CO" sz="1200">
              <a:solidFill>
                <a:schemeClr val="bg2">
                  <a:lumMod val="25000"/>
                </a:schemeClr>
              </a:solidFill>
              <a:latin typeface="Open Sans" panose="020B0606030504020204" pitchFamily="34" charset="0"/>
              <a:sym typeface="+mn-ea"/>
            </a:endParaRPr>
          </a:p>
          <a:p>
            <a:pPr algn="just"/>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Porque su análisis no se realizará de manera inmediata.</a:t>
            </a:r>
          </a:p>
          <a:p>
            <a:pPr algn="just"/>
            <a:r>
              <a:rPr lang="es-CO" sz="1200" b="1">
                <a:solidFill>
                  <a:schemeClr val="bg2">
                    <a:lumMod val="25000"/>
                  </a:schemeClr>
                </a:solidFill>
                <a:latin typeface="Open Sans" panose="020B0606030504020204" pitchFamily="34" charset="0"/>
                <a:sym typeface="+mn-ea"/>
              </a:rPr>
              <a:t>2.</a:t>
            </a:r>
            <a:r>
              <a:rPr lang="es-CO" sz="1200">
                <a:solidFill>
                  <a:schemeClr val="bg2">
                    <a:lumMod val="25000"/>
                  </a:schemeClr>
                </a:solidFill>
                <a:latin typeface="Open Sans" panose="020B0606030504020204" pitchFamily="34" charset="0"/>
                <a:sym typeface="+mn-ea"/>
              </a:rPr>
              <a:t> Con el fin de guardar un duplicado y tener la posibilidad de realizar un doble chequeo de los resultados obtenidos en los análisis iniciales.</a:t>
            </a:r>
          </a:p>
        </p:txBody>
      </p:sp>
      <p:sp>
        <p:nvSpPr>
          <p:cNvPr id="23" name="Triángulo rectángulo 22"/>
          <p:cNvSpPr/>
          <p:nvPr/>
        </p:nvSpPr>
        <p:spPr>
          <a:xfrm rot="2700000">
            <a:off x="141859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Triángulo rectángulo 24"/>
          <p:cNvSpPr/>
          <p:nvPr/>
        </p:nvSpPr>
        <p:spPr>
          <a:xfrm rot="13440000">
            <a:off x="1058291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608310" y="3672205"/>
            <a:ext cx="585470" cy="585470"/>
          </a:xfrm>
          <a:prstGeom prst="rect">
            <a:avLst/>
          </a:prstGeom>
        </p:spPr>
      </p:pic>
      <p:sp>
        <p:nvSpPr>
          <p:cNvPr id="14" name="Rectángulo 13"/>
          <p:cNvSpPr/>
          <p:nvPr/>
        </p:nvSpPr>
        <p:spPr>
          <a:xfrm>
            <a:off x="5181600" y="2531110"/>
            <a:ext cx="1823720"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Recomendaciones</a:t>
            </a:r>
          </a:p>
        </p:txBody>
      </p:sp>
      <p:sp>
        <p:nvSpPr>
          <p:cNvPr id="16" name="Cuadro de texto 15"/>
          <p:cNvSpPr txBox="1"/>
          <p:nvPr/>
        </p:nvSpPr>
        <p:spPr>
          <a:xfrm>
            <a:off x="1893570" y="2989580"/>
            <a:ext cx="4086860" cy="2676525"/>
          </a:xfrm>
          <a:prstGeom prst="rect">
            <a:avLst/>
          </a:prstGeom>
          <a:noFill/>
        </p:spPr>
        <p:txBody>
          <a:bodyPr wrap="square" rtlCol="0">
            <a:spAutoFit/>
          </a:bodyPr>
          <a:lstStyle/>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Reducir los riesgos de alteraciones por contacto con la atmósfera, absorción y oxidación.</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Evitar su exposición al aire y a la luz. La luz puede iniciar la oxidación, de manera que hay que utilizar recipientes oscuros.</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Manipular lo menos posible.</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 las muestras sólidas se les debe eliminar el contenido de agua, manteniendo la muestra seca.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Las muestras biológicas se congelan en nitrógeno líquido o se liofilizan.</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Mantener las muestras trituradas en recipientes de vidrio o de plástico con una tapadera hermética a prueba de aire y de agua.</a:t>
            </a:r>
          </a:p>
        </p:txBody>
      </p:sp>
      <p:sp>
        <p:nvSpPr>
          <p:cNvPr id="17" name="Cuadro de texto 16"/>
          <p:cNvSpPr txBox="1"/>
          <p:nvPr/>
        </p:nvSpPr>
        <p:spPr>
          <a:xfrm>
            <a:off x="6361430" y="2989580"/>
            <a:ext cx="4086860" cy="2861310"/>
          </a:xfrm>
          <a:prstGeom prst="rect">
            <a:avLst/>
          </a:prstGeom>
          <a:noFill/>
        </p:spPr>
        <p:txBody>
          <a:bodyPr wrap="square" rtlCol="0">
            <a:spAutoFit/>
          </a:bodyPr>
          <a:lstStyle/>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Las muestras que no se vayan a analizar de manera inmediata se deben mantener refrigeradas para reducir al mínimo el deterioro y otras reacciones químicas.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Las muestras para el análisis de lípidos se mantienen en atmósfera de nitrógeno a baja temperatura para evitar la oxidación de los lípidos insaturados.</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Para el análisis de lípidos, se pueden añadir antioxidantes si no interfieren en el análisis.</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Es conveniente conservar varias muestras analíticas idénticas.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Reducir al mínimo el número de personas que intervienen en la toma de porciones de las muestras.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5482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Validación de muestras</a:t>
            </a:r>
          </a:p>
        </p:txBody>
      </p:sp>
      <p:sp>
        <p:nvSpPr>
          <p:cNvPr id="3" name="Cuadro de texto 2"/>
          <p:cNvSpPr txBox="1"/>
          <p:nvPr/>
        </p:nvSpPr>
        <p:spPr>
          <a:xfrm>
            <a:off x="645795" y="1412875"/>
            <a:ext cx="1089025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asegurar una buena validación de las muestras, es necesario cumplir con estas tres etapas:</a:t>
            </a:r>
          </a:p>
          <a:p>
            <a:endParaRPr lang="es-CO" sz="1200">
              <a:solidFill>
                <a:schemeClr val="bg2">
                  <a:lumMod val="25000"/>
                </a:schemeClr>
              </a:solidFill>
              <a:latin typeface="Open Sans" panose="020B0606030504020204" pitchFamily="34" charset="0"/>
              <a:sym typeface="+mn-ea"/>
            </a:endParaRPr>
          </a:p>
          <a:p>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Conservación y preservación.</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Empaque y documentación.</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Codificación.</a:t>
            </a:r>
          </a:p>
        </p:txBody>
      </p:sp>
      <p:sp>
        <p:nvSpPr>
          <p:cNvPr id="2" name="Rectángulo 1"/>
          <p:cNvSpPr/>
          <p:nvPr/>
        </p:nvSpPr>
        <p:spPr>
          <a:xfrm>
            <a:off x="4822115" y="2427303"/>
            <a:ext cx="27000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Conservación y preservación</a:t>
            </a:r>
          </a:p>
        </p:txBody>
      </p:sp>
      <p:sp>
        <p:nvSpPr>
          <p:cNvPr id="6" name="Cuadro de texto 5"/>
          <p:cNvSpPr txBox="1"/>
          <p:nvPr/>
        </p:nvSpPr>
        <p:spPr>
          <a:xfrm>
            <a:off x="650875" y="2990215"/>
            <a:ext cx="1088517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proceso de control y vigilancia del muestreo, preservación y análisis (chain-of custody procedure) es esencial para asegurar la integridad de la muestra desde su recolección hasta el reporte de los resultados; incluye la actividad de seguir o monitorear las condiciones de toma de muestra, preservación, codificación, transporte y su posterior análisis. Este proceso es básico e importante para demostrar el control y confiabilidad de la muestra.</a:t>
            </a:r>
          </a:p>
        </p:txBody>
      </p:sp>
      <p:pic>
        <p:nvPicPr>
          <p:cNvPr id="7" name="Imagen 6" descr="almacenamiento"/>
          <p:cNvPicPr>
            <a:picLocks noChangeAspect="1"/>
          </p:cNvPicPr>
          <p:nvPr/>
        </p:nvPicPr>
        <p:blipFill>
          <a:blip r:embed="rId2"/>
          <a:stretch>
            <a:fillRect/>
          </a:stretch>
        </p:blipFill>
        <p:spPr>
          <a:xfrm>
            <a:off x="2747010" y="4055745"/>
            <a:ext cx="1670685" cy="1670685"/>
          </a:xfrm>
          <a:prstGeom prst="rect">
            <a:avLst/>
          </a:prstGeom>
        </p:spPr>
      </p:pic>
      <p:pic>
        <p:nvPicPr>
          <p:cNvPr id="1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53155" y="5140960"/>
            <a:ext cx="585470" cy="585470"/>
          </a:xfrm>
          <a:prstGeom prst="rect">
            <a:avLst/>
          </a:prstGeom>
        </p:spPr>
      </p:pic>
      <p:pic>
        <p:nvPicPr>
          <p:cNvPr id="9" name="Imagen 8" descr="retencion"/>
          <p:cNvPicPr>
            <a:picLocks noChangeAspect="1"/>
          </p:cNvPicPr>
          <p:nvPr/>
        </p:nvPicPr>
        <p:blipFill>
          <a:blip r:embed="rId5"/>
          <a:stretch>
            <a:fillRect/>
          </a:stretch>
        </p:blipFill>
        <p:spPr>
          <a:xfrm>
            <a:off x="5133340" y="4022725"/>
            <a:ext cx="1703705" cy="1703705"/>
          </a:xfrm>
          <a:prstGeom prst="rect">
            <a:avLst/>
          </a:prstGeom>
        </p:spPr>
      </p:pic>
      <p:pic>
        <p:nvPicPr>
          <p:cNvPr id="11" name="Imagen 10" descr="derivacion"/>
          <p:cNvPicPr>
            <a:picLocks noChangeAspect="1"/>
          </p:cNvPicPr>
          <p:nvPr/>
        </p:nvPicPr>
        <p:blipFill>
          <a:blip r:embed="rId6"/>
          <a:stretch>
            <a:fillRect/>
          </a:stretch>
        </p:blipFill>
        <p:spPr>
          <a:xfrm>
            <a:off x="7461250" y="4001135"/>
            <a:ext cx="1725295" cy="1725295"/>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1167130" y="440690"/>
            <a:ext cx="10010775" cy="565848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2" name="Rectángulo 11"/>
          <p:cNvSpPr/>
          <p:nvPr/>
        </p:nvSpPr>
        <p:spPr>
          <a:xfrm>
            <a:off x="4658360" y="808990"/>
            <a:ext cx="287591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Almacenamiento de muestras</a:t>
            </a:r>
          </a:p>
        </p:txBody>
      </p:sp>
      <p:sp>
        <p:nvSpPr>
          <p:cNvPr id="22" name="Óvalo 21"/>
          <p:cNvSpPr/>
          <p:nvPr/>
        </p:nvSpPr>
        <p:spPr>
          <a:xfrm>
            <a:off x="10448290" y="788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sp>
        <p:nvSpPr>
          <p:cNvPr id="15" name="Cuadro de texto 14"/>
          <p:cNvSpPr txBox="1"/>
          <p:nvPr/>
        </p:nvSpPr>
        <p:spPr>
          <a:xfrm>
            <a:off x="1792605" y="1332230"/>
            <a:ext cx="8589010" cy="1198880"/>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Las muestras deberán ser analizadas, tan pronto como sea posible, después de la recolección, antes de que aparezcan cambios físicos y químicos, se almacenan por dos posibles motivos:</a:t>
            </a:r>
          </a:p>
          <a:p>
            <a:pPr algn="just"/>
            <a:endParaRPr lang="es-CO" sz="1200">
              <a:solidFill>
                <a:schemeClr val="bg2">
                  <a:lumMod val="25000"/>
                </a:schemeClr>
              </a:solidFill>
              <a:latin typeface="Open Sans" panose="020B0606030504020204" pitchFamily="34" charset="0"/>
              <a:sym typeface="+mn-ea"/>
            </a:endParaRPr>
          </a:p>
          <a:p>
            <a:pPr algn="just"/>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Porque su análisis no se realizará de manera inmediata.</a:t>
            </a:r>
          </a:p>
          <a:p>
            <a:pPr algn="just"/>
            <a:r>
              <a:rPr lang="es-CO" sz="1200" b="1">
                <a:solidFill>
                  <a:schemeClr val="bg2">
                    <a:lumMod val="25000"/>
                  </a:schemeClr>
                </a:solidFill>
                <a:latin typeface="Open Sans" panose="020B0606030504020204" pitchFamily="34" charset="0"/>
                <a:sym typeface="+mn-ea"/>
              </a:rPr>
              <a:t>2.</a:t>
            </a:r>
            <a:r>
              <a:rPr lang="es-CO" sz="1200">
                <a:solidFill>
                  <a:schemeClr val="bg2">
                    <a:lumMod val="25000"/>
                  </a:schemeClr>
                </a:solidFill>
                <a:latin typeface="Open Sans" panose="020B0606030504020204" pitchFamily="34" charset="0"/>
                <a:sym typeface="+mn-ea"/>
              </a:rPr>
              <a:t> Con el fin de guardar un duplicado y tener la posibilidad de realizar un doble chequeo de los resultados obtenidos en los análisis iniciales.</a:t>
            </a:r>
          </a:p>
        </p:txBody>
      </p:sp>
      <p:sp>
        <p:nvSpPr>
          <p:cNvPr id="23" name="Triángulo rectángulo 22"/>
          <p:cNvSpPr/>
          <p:nvPr/>
        </p:nvSpPr>
        <p:spPr>
          <a:xfrm rot="2700000">
            <a:off x="1418590" y="3575050"/>
            <a:ext cx="398145" cy="39814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48290" y="827405"/>
            <a:ext cx="585470" cy="585470"/>
          </a:xfrm>
          <a:prstGeom prst="rect">
            <a:avLst/>
          </a:prstGeom>
        </p:spPr>
      </p:pic>
      <p:sp>
        <p:nvSpPr>
          <p:cNvPr id="14" name="Rectángulo 13"/>
          <p:cNvSpPr/>
          <p:nvPr/>
        </p:nvSpPr>
        <p:spPr>
          <a:xfrm>
            <a:off x="5433695" y="2531110"/>
            <a:ext cx="1325880"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Precauciones</a:t>
            </a:r>
          </a:p>
        </p:txBody>
      </p:sp>
      <p:sp>
        <p:nvSpPr>
          <p:cNvPr id="16" name="Cuadro de texto 15"/>
          <p:cNvSpPr txBox="1"/>
          <p:nvPr/>
        </p:nvSpPr>
        <p:spPr>
          <a:xfrm>
            <a:off x="1893570" y="2887980"/>
            <a:ext cx="8488680" cy="460375"/>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A continuación, se presentan algunos efectos del almacenamiento y la preparación de las muestras en el contenido de nutrientes y precauciones necesarias para reducirlos al mínimo.</a:t>
            </a:r>
          </a:p>
        </p:txBody>
      </p:sp>
      <p:graphicFrame>
        <p:nvGraphicFramePr>
          <p:cNvPr id="20" name="Tabla 19"/>
          <p:cNvGraphicFramePr/>
          <p:nvPr/>
        </p:nvGraphicFramePr>
        <p:xfrm>
          <a:off x="2012315" y="3439160"/>
          <a:ext cx="8386445" cy="2338070"/>
        </p:xfrm>
        <a:graphic>
          <a:graphicData uri="http://schemas.openxmlformats.org/drawingml/2006/table">
            <a:tbl>
              <a:tblPr firstRow="1" bandRow="1">
                <a:tableStyleId>{5C22544A-7EE6-4342-B048-85BDC9FD1C3A}</a:tableStyleId>
              </a:tblPr>
              <a:tblGrid>
                <a:gridCol w="1554480"/>
                <a:gridCol w="2322830"/>
                <a:gridCol w="4509135"/>
              </a:tblGrid>
              <a:tr h="334010">
                <a:tc>
                  <a:txBody>
                    <a:bodyPr/>
                    <a:lstStyle/>
                    <a:p>
                      <a:pPr indent="0" algn="ctr">
                        <a:buNone/>
                      </a:pPr>
                      <a:r>
                        <a:rPr lang="en-US" sz="1000" b="1">
                          <a:latin typeface="Century Gothic" panose="020B0502020202020204" charset="0"/>
                          <a:cs typeface="Century Gothic" panose="020B0502020202020204" charset="0"/>
                        </a:rPr>
                        <a:t>Efectos</a:t>
                      </a:r>
                      <a:endParaRPr lang="en-US" altLang="en-US" sz="1000" b="1">
                        <a:latin typeface="Century Gothic" panose="020B0502020202020204" charset="0"/>
                        <a:ea typeface="Calibri Light" panose="020F0302020204030204" charset="0"/>
                        <a:cs typeface="Century Gothic" panose="020B0502020202020204" charset="0"/>
                      </a:endParaRPr>
                    </a:p>
                  </a:txBody>
                  <a:tcPr marL="68580" marR="68580" marT="0" marB="0" anchor="ctr"/>
                </a:tc>
                <a:tc>
                  <a:txBody>
                    <a:bodyPr/>
                    <a:lstStyle/>
                    <a:p>
                      <a:pPr indent="0" algn="ctr">
                        <a:buNone/>
                      </a:pPr>
                      <a:r>
                        <a:rPr lang="en-US" sz="1000" b="1">
                          <a:latin typeface="Century Gothic" panose="020B0502020202020204" charset="0"/>
                          <a:cs typeface="Century Gothic" panose="020B0502020202020204" charset="0"/>
                        </a:rPr>
                        <a:t>Cambios potenciales</a:t>
                      </a:r>
                      <a:endParaRPr lang="en-US" altLang="en-US" sz="1000" b="1">
                        <a:latin typeface="Century Gothic" panose="020B0502020202020204" charset="0"/>
                        <a:ea typeface="Calibri Light" panose="020F0302020204030204" charset="0"/>
                        <a:cs typeface="Century Gothic" panose="020B0502020202020204" charset="0"/>
                      </a:endParaRPr>
                    </a:p>
                  </a:txBody>
                  <a:tcPr marL="68580" marR="68580" marT="0" marB="0" anchor="ctr"/>
                </a:tc>
                <a:tc>
                  <a:txBody>
                    <a:bodyPr/>
                    <a:lstStyle/>
                    <a:p>
                      <a:pPr indent="0" algn="ctr">
                        <a:buNone/>
                      </a:pPr>
                      <a:r>
                        <a:rPr lang="en-US" sz="1000" b="1">
                          <a:latin typeface="Century Gothic" panose="020B0502020202020204" charset="0"/>
                          <a:cs typeface="Century Gothic" panose="020B0502020202020204" charset="0"/>
                        </a:rPr>
                        <a:t>Precaución</a:t>
                      </a:r>
                      <a:endParaRPr lang="en-US" altLang="en-US" sz="1000" b="1">
                        <a:latin typeface="Century Gothic" panose="020B0502020202020204" charset="0"/>
                        <a:ea typeface="Calibri Light" panose="020F0302020204030204" charset="0"/>
                        <a:cs typeface="Century Gothic" panose="020B0502020202020204" charset="0"/>
                      </a:endParaRPr>
                    </a:p>
                  </a:txBody>
                  <a:tcPr marL="68580" marR="68580" marT="0" marB="0" anchor="ctr"/>
                </a:tc>
              </a:tr>
              <a:tr h="334010">
                <a:tc>
                  <a:txBody>
                    <a:bodyPr/>
                    <a:lstStyle/>
                    <a:p>
                      <a:pPr indent="0" algn="ctr">
                        <a:buNone/>
                      </a:pPr>
                      <a:r>
                        <a:rPr lang="en-US" sz="900" b="1">
                          <a:latin typeface="Century Gothic" panose="020B0502020202020204" charset="0"/>
                          <a:cs typeface="Century Gothic" panose="020B0502020202020204" charset="0"/>
                        </a:rPr>
                        <a:t>Desecación</a:t>
                      </a:r>
                      <a:endParaRPr lang="en-US" altLang="en-US" sz="900" b="1">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Pérdida de agua</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Formulación del protocolo, mantener las muestras en recipientes herméticos, pesar la muestra al comienzo de la preparación y durante ella.</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r>
              <a:tr h="334010">
                <a:tc>
                  <a:txBody>
                    <a:bodyPr/>
                    <a:lstStyle/>
                    <a:p>
                      <a:pPr indent="0" algn="ctr">
                        <a:buNone/>
                      </a:pPr>
                      <a:r>
                        <a:rPr lang="en-US" sz="900" b="1">
                          <a:latin typeface="Century Gothic" panose="020B0502020202020204" charset="0"/>
                          <a:cs typeface="Century Gothic" panose="020B0502020202020204" charset="0"/>
                        </a:rPr>
                        <a:t>Absorción</a:t>
                      </a:r>
                      <a:endParaRPr lang="en-US" altLang="en-US" sz="900" b="1">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Ganancia de agua</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Formulación del protocolo, mantener las muestras en recipientes herméticos.</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r>
              <a:tr h="334010">
                <a:tc>
                  <a:txBody>
                    <a:bodyPr/>
                    <a:lstStyle/>
                    <a:p>
                      <a:pPr indent="0" algn="ctr">
                        <a:buNone/>
                      </a:pPr>
                      <a:r>
                        <a:rPr lang="en-US" sz="900" b="1">
                          <a:latin typeface="Century Gothic" panose="020B0502020202020204" charset="0"/>
                          <a:cs typeface="Century Gothic" panose="020B0502020202020204" charset="0"/>
                        </a:rPr>
                        <a:t>Actividad microbiana</a:t>
                      </a:r>
                      <a:endParaRPr lang="en-US" altLang="en-US" sz="900" b="1">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Degradación/autolisis /síntesis</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Almacenamiento a baja temperatura, pasteurización o adición de inhibidores.</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r>
              <a:tr h="334010">
                <a:tc>
                  <a:txBody>
                    <a:bodyPr/>
                    <a:lstStyle/>
                    <a:p>
                      <a:pPr indent="0" algn="ctr">
                        <a:buNone/>
                      </a:pPr>
                      <a:r>
                        <a:rPr lang="en-US" sz="900" b="1">
                          <a:latin typeface="Century Gothic" panose="020B0502020202020204" charset="0"/>
                          <a:cs typeface="Century Gothic" panose="020B0502020202020204" charset="0"/>
                        </a:rPr>
                        <a:t>Oxidación</a:t>
                      </a:r>
                      <a:endParaRPr lang="en-US" altLang="en-US" sz="900" b="1">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Destrucción de ácidos grasos insaturados, pérdida de vitaminas</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Almacenar a -30°C en recipientes herméticos en atmósfera de nitrógeno. Adición de antioxidantes o agentes bacteriostáticos.</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r>
              <a:tr h="334010">
                <a:tc>
                  <a:txBody>
                    <a:bodyPr/>
                    <a:lstStyle/>
                    <a:p>
                      <a:pPr indent="0" algn="ctr">
                        <a:buNone/>
                      </a:pPr>
                      <a:r>
                        <a:rPr lang="en-US" sz="900" b="1">
                          <a:latin typeface="Century Gothic" panose="020B0502020202020204" charset="0"/>
                          <a:cs typeface="Century Gothic" panose="020B0502020202020204" charset="0"/>
                        </a:rPr>
                        <a:t>Ácido</a:t>
                      </a:r>
                      <a:endParaRPr lang="en-US" altLang="en-US" sz="900" b="1">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Hidrólisis</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Almacenar a baja temperatura, neutralizar el ácido.</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r>
              <a:tr h="334010">
                <a:tc>
                  <a:txBody>
                    <a:bodyPr/>
                    <a:lstStyle/>
                    <a:p>
                      <a:pPr indent="0" algn="ctr">
                        <a:buNone/>
                      </a:pPr>
                      <a:r>
                        <a:rPr lang="en-US" sz="900" b="1">
                          <a:latin typeface="Century Gothic" panose="020B0502020202020204" charset="0"/>
                          <a:cs typeface="Century Gothic" panose="020B0502020202020204" charset="0"/>
                        </a:rPr>
                        <a:t>Luz</a:t>
                      </a:r>
                      <a:endParaRPr lang="en-US" altLang="en-US" sz="900" b="1">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Foto degradación</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c>
                  <a:txBody>
                    <a:bodyPr/>
                    <a:lstStyle/>
                    <a:p>
                      <a:pPr indent="0">
                        <a:buNone/>
                      </a:pPr>
                      <a:r>
                        <a:rPr lang="en-US" sz="900" b="0">
                          <a:latin typeface="Century Gothic" panose="020B0502020202020204" charset="0"/>
                          <a:cs typeface="Century Gothic" panose="020B0502020202020204" charset="0"/>
                        </a:rPr>
                        <a:t>Proteger muestra de la luz.</a:t>
                      </a:r>
                      <a:endParaRPr lang="en-US" altLang="en-US" sz="900" b="0">
                        <a:latin typeface="Century Gothic" panose="020B0502020202020204" charset="0"/>
                        <a:ea typeface="Century Gothic" panose="020B0502020202020204" charset="0"/>
                        <a:cs typeface="Century Gothic" panose="020B0502020202020204" charset="0"/>
                      </a:endParaRPr>
                    </a:p>
                  </a:txBody>
                  <a:tcPr marL="68580" marR="68580" marT="0" marB="0" anchor="ct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5482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Validación de muestras</a:t>
            </a:r>
          </a:p>
        </p:txBody>
      </p:sp>
      <p:sp>
        <p:nvSpPr>
          <p:cNvPr id="3" name="Cuadro de texto 2"/>
          <p:cNvSpPr txBox="1"/>
          <p:nvPr/>
        </p:nvSpPr>
        <p:spPr>
          <a:xfrm>
            <a:off x="645795" y="1412875"/>
            <a:ext cx="1089025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asegurar una buena validación de las muestras, es necesario cumplir con estas tres etapas:</a:t>
            </a:r>
          </a:p>
          <a:p>
            <a:endParaRPr lang="es-CO" sz="1200">
              <a:solidFill>
                <a:schemeClr val="bg2">
                  <a:lumMod val="25000"/>
                </a:schemeClr>
              </a:solidFill>
              <a:latin typeface="Open Sans" panose="020B0606030504020204" pitchFamily="34" charset="0"/>
              <a:sym typeface="+mn-ea"/>
            </a:endParaRPr>
          </a:p>
          <a:p>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Conservación y preservación.</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Empaque y documentación.</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Codificación.</a:t>
            </a:r>
          </a:p>
        </p:txBody>
      </p:sp>
      <p:sp>
        <p:nvSpPr>
          <p:cNvPr id="2" name="Rectángulo 1"/>
          <p:cNvSpPr/>
          <p:nvPr/>
        </p:nvSpPr>
        <p:spPr>
          <a:xfrm>
            <a:off x="4822115" y="2427303"/>
            <a:ext cx="27000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Conservación y preservación</a:t>
            </a:r>
          </a:p>
        </p:txBody>
      </p:sp>
      <p:sp>
        <p:nvSpPr>
          <p:cNvPr id="6" name="Cuadro de texto 5"/>
          <p:cNvSpPr txBox="1"/>
          <p:nvPr/>
        </p:nvSpPr>
        <p:spPr>
          <a:xfrm>
            <a:off x="650875" y="2990215"/>
            <a:ext cx="1088517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proceso de control y vigilancia del muestreo, preservación y análisis (chain-of custody procedure) es esencial para asegurar la integridad de la muestra desde su recolección hasta el reporte de los resultados; incluye la actividad de seguir o monitorear las condiciones de toma de muestra, preservación, codificación, transporte y su posterior análisis. Este proceso es básico e importante para demostrar el control y confiabilidad de la muestra.</a:t>
            </a:r>
          </a:p>
        </p:txBody>
      </p:sp>
      <p:pic>
        <p:nvPicPr>
          <p:cNvPr id="7" name="Imagen 6" descr="almacenamiento"/>
          <p:cNvPicPr>
            <a:picLocks noChangeAspect="1"/>
          </p:cNvPicPr>
          <p:nvPr/>
        </p:nvPicPr>
        <p:blipFill>
          <a:blip r:embed="rId2"/>
          <a:stretch>
            <a:fillRect/>
          </a:stretch>
        </p:blipFill>
        <p:spPr>
          <a:xfrm>
            <a:off x="2747010" y="4055745"/>
            <a:ext cx="1670685" cy="1670685"/>
          </a:xfrm>
          <a:prstGeom prst="rect">
            <a:avLst/>
          </a:prstGeom>
        </p:spPr>
      </p:pic>
      <p:pic>
        <p:nvPicPr>
          <p:cNvPr id="9" name="Imagen 8" descr="retencion"/>
          <p:cNvPicPr>
            <a:picLocks noChangeAspect="1"/>
          </p:cNvPicPr>
          <p:nvPr/>
        </p:nvPicPr>
        <p:blipFill>
          <a:blip r:embed="rId3"/>
          <a:stretch>
            <a:fillRect/>
          </a:stretch>
        </p:blipFill>
        <p:spPr>
          <a:xfrm>
            <a:off x="5133340" y="4022725"/>
            <a:ext cx="1703705" cy="1703705"/>
          </a:xfrm>
          <a:prstGeom prst="rect">
            <a:avLst/>
          </a:prstGeom>
        </p:spPr>
      </p:pic>
      <p:pic>
        <p:nvPicPr>
          <p:cNvPr id="11" name="Imagen 10" descr="derivacion"/>
          <p:cNvPicPr>
            <a:picLocks noChangeAspect="1"/>
          </p:cNvPicPr>
          <p:nvPr/>
        </p:nvPicPr>
        <p:blipFill>
          <a:blip r:embed="rId4"/>
          <a:stretch>
            <a:fillRect/>
          </a:stretch>
        </p:blipFill>
        <p:spPr>
          <a:xfrm>
            <a:off x="7461250" y="4001135"/>
            <a:ext cx="1725295" cy="1725295"/>
          </a:xfrm>
          <a:prstGeom prst="rect">
            <a:avLst/>
          </a:prstGeom>
        </p:spPr>
      </p:pic>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151245" y="5140960"/>
            <a:ext cx="585470" cy="5854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1</a:t>
            </a:r>
          </a:p>
        </p:txBody>
      </p:sp>
      <p:sp>
        <p:nvSpPr>
          <p:cNvPr id="2" name="Bocadillo: rectángulo con esquinas redondeadas 1"/>
          <p:cNvSpPr/>
          <p:nvPr/>
        </p:nvSpPr>
        <p:spPr>
          <a:xfrm>
            <a:off x="6816725" y="2979420"/>
            <a:ext cx="4735195" cy="127508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4519754"/>
            <a:ext cx="4735488" cy="693587"/>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3098005"/>
            <a:ext cx="4362450" cy="2030095"/>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ES" sz="1400" dirty="0">
                <a:solidFill>
                  <a:schemeClr val="tx1">
                    <a:lumMod val="75000"/>
                    <a:lumOff val="25000"/>
                  </a:schemeClr>
                </a:solidFill>
                <a:latin typeface="Open Sans" panose="020B0606030504020204" pitchFamily="34" charset="0"/>
              </a:rPr>
              <a:t>¡Hola! Bienvenidos a la primera actividad de esta unidad donde abordaremos </a:t>
            </a:r>
            <a:r>
              <a:rPr lang="es-CO" altLang="es-ES" sz="1400" dirty="0">
                <a:solidFill>
                  <a:schemeClr val="tx1">
                    <a:lumMod val="75000"/>
                    <a:lumOff val="25000"/>
                  </a:schemeClr>
                </a:solidFill>
                <a:latin typeface="Open Sans" panose="020B0606030504020204" pitchFamily="34" charset="0"/>
              </a:rPr>
              <a:t>las diferentes e</a:t>
            </a:r>
            <a:r>
              <a:rPr lang="es-ES" sz="1400" dirty="0">
                <a:solidFill>
                  <a:schemeClr val="bg2">
                    <a:lumMod val="25000"/>
                  </a:schemeClr>
                </a:solidFill>
                <a:latin typeface="Open Sans" panose="020B0606030504020204" pitchFamily="34" charset="0"/>
                <a:sym typeface="+mn-ea"/>
              </a:rPr>
              <a:t>tapas del tratamiento de una muestra</a:t>
            </a:r>
            <a:r>
              <a:rPr lang="es-CO" altLang="es-ES" sz="1400" dirty="0">
                <a:solidFill>
                  <a:schemeClr val="bg2">
                    <a:lumMod val="25000"/>
                  </a:schemeClr>
                </a:solidFill>
                <a:latin typeface="Open Sans" panose="020B0606030504020204" pitchFamily="34" charset="0"/>
                <a:sym typeface="+mn-ea"/>
              </a:rPr>
              <a:t>.</a:t>
            </a:r>
          </a:p>
          <a:p>
            <a:pPr algn="just"/>
            <a:endParaRPr lang="es-CO" altLang="es-ES" sz="1400" dirty="0">
              <a:solidFill>
                <a:schemeClr val="bg2">
                  <a:lumMod val="25000"/>
                </a:schemeClr>
              </a:solidFill>
              <a:latin typeface="Open Sans" panose="020B0606030504020204" pitchFamily="34" charset="0"/>
              <a:sym typeface="+mn-ea"/>
            </a:endParaRPr>
          </a:p>
          <a:p>
            <a:pPr algn="just"/>
            <a:endParaRPr lang="es-ES" sz="1400" dirty="0">
              <a:solidFill>
                <a:schemeClr val="tx1">
                  <a:lumMod val="75000"/>
                  <a:lumOff val="25000"/>
                </a:schemeClr>
              </a:solidFill>
              <a:latin typeface="Open Sans" panose="020B0606030504020204" pitchFamily="34" charset="0"/>
            </a:endParaRPr>
          </a:p>
          <a:p>
            <a:pPr algn="just"/>
            <a:endParaRPr lang="es-ES" sz="1400" b="1"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Muy bien profesor ¿Y de qué se trata la actividad?</a:t>
            </a:r>
          </a:p>
        </p:txBody>
      </p:sp>
      <p:pic>
        <p:nvPicPr>
          <p:cNvPr id="11" name="Imagen 10" descr="Imagen que contiene Sitio web&#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5207115"/>
            <a:ext cx="1546469" cy="536388"/>
          </a:xfrm>
          <a:prstGeom prst="rect">
            <a:avLst/>
          </a:prstGeom>
        </p:spPr>
      </p:pic>
      <p:pic>
        <p:nvPicPr>
          <p:cNvPr id="12" name="Imagen 11" descr="Imagen que contiene Interfaz de usuario gráfica&#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5195684"/>
            <a:ext cx="1582008" cy="536389"/>
          </a:xfrm>
          <a:prstGeom prst="rect">
            <a:avLst/>
          </a:prstGeom>
        </p:spPr>
      </p:pic>
      <p:pic>
        <p:nvPicPr>
          <p:cNvPr id="5" name="Imagen 4" descr="Icono&#10;&#10;Descripción generada automáticament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6215" y="5318270"/>
            <a:ext cx="434340" cy="539422"/>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5482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Validación de muestras</a:t>
            </a:r>
          </a:p>
        </p:txBody>
      </p:sp>
      <p:sp>
        <p:nvSpPr>
          <p:cNvPr id="3" name="Cuadro de texto 2"/>
          <p:cNvSpPr txBox="1"/>
          <p:nvPr/>
        </p:nvSpPr>
        <p:spPr>
          <a:xfrm>
            <a:off x="645795" y="1412875"/>
            <a:ext cx="1089025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asegurar una buena validación de las muestras, es necesario cumplir con estas tres etapas:</a:t>
            </a:r>
          </a:p>
          <a:p>
            <a:endParaRPr lang="es-CO" sz="1200">
              <a:solidFill>
                <a:schemeClr val="bg2">
                  <a:lumMod val="25000"/>
                </a:schemeClr>
              </a:solidFill>
              <a:latin typeface="Open Sans" panose="020B0606030504020204" pitchFamily="34" charset="0"/>
              <a:sym typeface="+mn-ea"/>
            </a:endParaRPr>
          </a:p>
          <a:p>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Conservación y preservación.</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Empaque y documentación.</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Codificación.</a:t>
            </a:r>
          </a:p>
        </p:txBody>
      </p:sp>
      <p:sp>
        <p:nvSpPr>
          <p:cNvPr id="2" name="Rectángulo 1"/>
          <p:cNvSpPr/>
          <p:nvPr/>
        </p:nvSpPr>
        <p:spPr>
          <a:xfrm>
            <a:off x="4822115" y="2427303"/>
            <a:ext cx="27000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Conservación y preservación</a:t>
            </a:r>
          </a:p>
        </p:txBody>
      </p:sp>
      <p:sp>
        <p:nvSpPr>
          <p:cNvPr id="6" name="Cuadro de texto 5"/>
          <p:cNvSpPr txBox="1"/>
          <p:nvPr/>
        </p:nvSpPr>
        <p:spPr>
          <a:xfrm>
            <a:off x="650875" y="2990215"/>
            <a:ext cx="1088517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proceso de control y vigilancia del muestreo, preservación y análisis (chain-of custody procedure) es esencial para asegurar la integridad de la muestra desde su recolección hasta el reporte de los resultados; incluye la actividad de seguir o monitorear las condiciones de toma de muestra, preservación, codificación, transporte y su posterior análisis. Este proceso es básico e importante para demostrar el control y confiabilidad de la muestra.</a:t>
            </a:r>
          </a:p>
        </p:txBody>
      </p:sp>
      <p:pic>
        <p:nvPicPr>
          <p:cNvPr id="7" name="Imagen 6" descr="almacenamiento"/>
          <p:cNvPicPr>
            <a:picLocks noChangeAspect="1"/>
          </p:cNvPicPr>
          <p:nvPr/>
        </p:nvPicPr>
        <p:blipFill>
          <a:blip r:embed="rId2"/>
          <a:stretch>
            <a:fillRect/>
          </a:stretch>
        </p:blipFill>
        <p:spPr>
          <a:xfrm>
            <a:off x="2747010" y="4055745"/>
            <a:ext cx="1670685" cy="1670685"/>
          </a:xfrm>
          <a:prstGeom prst="rect">
            <a:avLst/>
          </a:prstGeom>
        </p:spPr>
      </p:pic>
      <p:pic>
        <p:nvPicPr>
          <p:cNvPr id="9" name="Imagen 8" descr="retencion"/>
          <p:cNvPicPr>
            <a:picLocks noChangeAspect="1"/>
          </p:cNvPicPr>
          <p:nvPr/>
        </p:nvPicPr>
        <p:blipFill>
          <a:blip r:embed="rId3"/>
          <a:stretch>
            <a:fillRect/>
          </a:stretch>
        </p:blipFill>
        <p:spPr>
          <a:xfrm>
            <a:off x="5133340" y="4022725"/>
            <a:ext cx="1703705" cy="1703705"/>
          </a:xfrm>
          <a:prstGeom prst="rect">
            <a:avLst/>
          </a:prstGeom>
        </p:spPr>
      </p:pic>
      <p:pic>
        <p:nvPicPr>
          <p:cNvPr id="11" name="Imagen 10" descr="derivacion"/>
          <p:cNvPicPr>
            <a:picLocks noChangeAspect="1"/>
          </p:cNvPicPr>
          <p:nvPr/>
        </p:nvPicPr>
        <p:blipFill>
          <a:blip r:embed="rId4"/>
          <a:stretch>
            <a:fillRect/>
          </a:stretch>
        </p:blipFill>
        <p:spPr>
          <a:xfrm>
            <a:off x="7461250" y="4001135"/>
            <a:ext cx="1725295" cy="1725295"/>
          </a:xfrm>
          <a:prstGeom prst="rect">
            <a:avLst/>
          </a:prstGeom>
        </p:spPr>
      </p:pic>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151245" y="5140960"/>
            <a:ext cx="585470" cy="585470"/>
          </a:xfrm>
          <a:prstGeom prst="rect">
            <a:avLst/>
          </a:prstGeom>
        </p:spPr>
      </p:pic>
      <p:sp>
        <p:nvSpPr>
          <p:cNvPr id="4" name="Rectángulo 3"/>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1167130" y="450850"/>
            <a:ext cx="9662160" cy="446278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2" name="Rectángulo 11"/>
          <p:cNvSpPr/>
          <p:nvPr/>
        </p:nvSpPr>
        <p:spPr>
          <a:xfrm>
            <a:off x="4954905" y="839470"/>
            <a:ext cx="228409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Retención de muestras</a:t>
            </a:r>
          </a:p>
        </p:txBody>
      </p:sp>
      <p:sp>
        <p:nvSpPr>
          <p:cNvPr id="15" name="Cuadro de texto 14"/>
          <p:cNvSpPr txBox="1"/>
          <p:nvPr/>
        </p:nvSpPr>
        <p:spPr>
          <a:xfrm>
            <a:off x="3115310" y="1336040"/>
            <a:ext cx="5962650" cy="3046095"/>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Se debe establecer una política del laboratorio para la conservación de cada tipo de muestra.</a:t>
            </a:r>
          </a:p>
          <a:p>
            <a:pPr algn="just"/>
            <a:endParaRPr lang="es-CO" sz="1200">
              <a:solidFill>
                <a:schemeClr val="bg2">
                  <a:lumMod val="25000"/>
                </a:schemeClr>
              </a:solidFill>
              <a:latin typeface="Open Sans" panose="020B0606030504020204" pitchFamily="34" charset="0"/>
              <a:sym typeface="+mn-ea"/>
            </a:endParaRPr>
          </a:p>
          <a:p>
            <a:pPr algn="just"/>
            <a:r>
              <a:rPr lang="es-CO" sz="1200">
                <a:solidFill>
                  <a:schemeClr val="bg2">
                    <a:lumMod val="25000"/>
                  </a:schemeClr>
                </a:solidFill>
                <a:latin typeface="Open Sans" panose="020B0606030504020204" pitchFamily="34" charset="0"/>
                <a:sym typeface="+mn-ea"/>
              </a:rPr>
              <a:t>Algunas muestras pueden desecharse rápidamente mientras que, en otros casos, podrá ser necesario conservarlas durante periodos más largos. Se debe realizar el seguimiento de las muestras conservadas y no guardarlas más tiempo del necesario, puesto que el espacio de nevera o de congelador podría ser limitado.</a:t>
            </a:r>
          </a:p>
          <a:p>
            <a:pPr algn="just"/>
            <a:r>
              <a:rPr lang="es-CO" sz="1200">
                <a:solidFill>
                  <a:schemeClr val="bg2">
                    <a:lumMod val="25000"/>
                  </a:schemeClr>
                </a:solidFill>
                <a:latin typeface="Open Sans" panose="020B0606030504020204" pitchFamily="34" charset="0"/>
                <a:sym typeface="+mn-ea"/>
              </a:rPr>
              <a:t> </a:t>
            </a:r>
          </a:p>
          <a:p>
            <a:pPr algn="just"/>
            <a:r>
              <a:rPr lang="es-CO" sz="1200">
                <a:solidFill>
                  <a:schemeClr val="bg2">
                    <a:lumMod val="25000"/>
                  </a:schemeClr>
                </a:solidFill>
                <a:latin typeface="Open Sans" panose="020B0606030504020204" pitchFamily="34" charset="0"/>
                <a:sym typeface="+mn-ea"/>
              </a:rPr>
              <a:t>Deben supervisarse los ciclos de congelación/descongelación de las muestras, ya que las muestras podrían deteriorarse bajo estas condiciones, además, es necesario realizar una planificación de las muestras que necesiten un almacenamiento prolongado. Un sistema organizado y accesible que utilice el seguimiento por ordenador sería útil en ese sentido. El inventario de las muestras almacenadas deberá revisarse a intervalos específicos para determinar el momento de su eliminación.</a:t>
            </a:r>
          </a:p>
        </p:txBody>
      </p:sp>
      <p:sp>
        <p:nvSpPr>
          <p:cNvPr id="22" name="Óvalo 21"/>
          <p:cNvSpPr/>
          <p:nvPr/>
        </p:nvSpPr>
        <p:spPr>
          <a:xfrm>
            <a:off x="10102850" y="788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3"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92360" y="746760"/>
            <a:ext cx="585470" cy="585470"/>
          </a:xfrm>
          <a:prstGeom prst="rect">
            <a:avLst/>
          </a:prstGeom>
        </p:spPr>
      </p:pic>
      <p:pic>
        <p:nvPicPr>
          <p:cNvPr id="14" name="Imagen 13" descr="desechar"/>
          <p:cNvPicPr>
            <a:picLocks noChangeAspect="1"/>
          </p:cNvPicPr>
          <p:nvPr/>
        </p:nvPicPr>
        <p:blipFill>
          <a:blip r:embed="rId7"/>
          <a:stretch>
            <a:fillRect/>
          </a:stretch>
        </p:blipFill>
        <p:spPr>
          <a:xfrm>
            <a:off x="1421130" y="1852295"/>
            <a:ext cx="1772920" cy="2392045"/>
          </a:xfrm>
          <a:prstGeom prst="rect">
            <a:avLst/>
          </a:prstGeom>
        </p:spPr>
      </p:pic>
      <p:pic>
        <p:nvPicPr>
          <p:cNvPr id="16" name="Imagen 15" descr="conservar"/>
          <p:cNvPicPr>
            <a:picLocks noChangeAspect="1"/>
          </p:cNvPicPr>
          <p:nvPr/>
        </p:nvPicPr>
        <p:blipFill>
          <a:blip r:embed="rId8"/>
          <a:stretch>
            <a:fillRect/>
          </a:stretch>
        </p:blipFill>
        <p:spPr>
          <a:xfrm>
            <a:off x="9120505" y="1852295"/>
            <a:ext cx="1368425" cy="23971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5482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Validación de muestras</a:t>
            </a:r>
          </a:p>
        </p:txBody>
      </p:sp>
      <p:sp>
        <p:nvSpPr>
          <p:cNvPr id="3" name="Cuadro de texto 2"/>
          <p:cNvSpPr txBox="1"/>
          <p:nvPr/>
        </p:nvSpPr>
        <p:spPr>
          <a:xfrm>
            <a:off x="645795" y="1412875"/>
            <a:ext cx="1089025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asegurar una buena validación de las muestras, es necesario cumplir con estas tres etapas:</a:t>
            </a:r>
          </a:p>
          <a:p>
            <a:endParaRPr lang="es-CO" sz="1200">
              <a:solidFill>
                <a:schemeClr val="bg2">
                  <a:lumMod val="25000"/>
                </a:schemeClr>
              </a:solidFill>
              <a:latin typeface="Open Sans" panose="020B0606030504020204" pitchFamily="34" charset="0"/>
              <a:sym typeface="+mn-ea"/>
            </a:endParaRPr>
          </a:p>
          <a:p>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Conservación y preservación.</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Empaque y documentación.</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Codificación.</a:t>
            </a:r>
          </a:p>
        </p:txBody>
      </p:sp>
      <p:sp>
        <p:nvSpPr>
          <p:cNvPr id="2" name="Rectángulo 1"/>
          <p:cNvSpPr/>
          <p:nvPr/>
        </p:nvSpPr>
        <p:spPr>
          <a:xfrm>
            <a:off x="4822115" y="2427303"/>
            <a:ext cx="27000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Conservación y preservación</a:t>
            </a:r>
          </a:p>
        </p:txBody>
      </p:sp>
      <p:sp>
        <p:nvSpPr>
          <p:cNvPr id="6" name="Cuadro de texto 5"/>
          <p:cNvSpPr txBox="1"/>
          <p:nvPr/>
        </p:nvSpPr>
        <p:spPr>
          <a:xfrm>
            <a:off x="650875" y="2990215"/>
            <a:ext cx="1088517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proceso de control y vigilancia del muestreo, preservación y análisis (chain-of custody procedure) es esencial para asegurar la integridad de la muestra desde su recolección hasta el reporte de los resultados; incluye la actividad de seguir o monitorear las condiciones de toma de muestra, preservación, codificación, transporte y su posterior análisis. Este proceso es básico e importante para demostrar el control y confiabilidad de la muestra.</a:t>
            </a:r>
          </a:p>
        </p:txBody>
      </p:sp>
      <p:pic>
        <p:nvPicPr>
          <p:cNvPr id="7" name="Imagen 6" descr="almacenamiento"/>
          <p:cNvPicPr>
            <a:picLocks noChangeAspect="1"/>
          </p:cNvPicPr>
          <p:nvPr/>
        </p:nvPicPr>
        <p:blipFill>
          <a:blip r:embed="rId2"/>
          <a:stretch>
            <a:fillRect/>
          </a:stretch>
        </p:blipFill>
        <p:spPr>
          <a:xfrm>
            <a:off x="2747010" y="4055745"/>
            <a:ext cx="1670685" cy="1670685"/>
          </a:xfrm>
          <a:prstGeom prst="rect">
            <a:avLst/>
          </a:prstGeom>
        </p:spPr>
      </p:pic>
      <p:pic>
        <p:nvPicPr>
          <p:cNvPr id="9" name="Imagen 8" descr="retencion"/>
          <p:cNvPicPr>
            <a:picLocks noChangeAspect="1"/>
          </p:cNvPicPr>
          <p:nvPr/>
        </p:nvPicPr>
        <p:blipFill>
          <a:blip r:embed="rId3"/>
          <a:stretch>
            <a:fillRect/>
          </a:stretch>
        </p:blipFill>
        <p:spPr>
          <a:xfrm>
            <a:off x="5133340" y="4022725"/>
            <a:ext cx="1703705" cy="1703705"/>
          </a:xfrm>
          <a:prstGeom prst="rect">
            <a:avLst/>
          </a:prstGeom>
        </p:spPr>
      </p:pic>
      <p:pic>
        <p:nvPicPr>
          <p:cNvPr id="11" name="Imagen 10" descr="derivacion"/>
          <p:cNvPicPr>
            <a:picLocks noChangeAspect="1"/>
          </p:cNvPicPr>
          <p:nvPr/>
        </p:nvPicPr>
        <p:blipFill>
          <a:blip r:embed="rId4"/>
          <a:stretch>
            <a:fillRect/>
          </a:stretch>
        </p:blipFill>
        <p:spPr>
          <a:xfrm>
            <a:off x="7461250" y="4001135"/>
            <a:ext cx="1725295" cy="1725295"/>
          </a:xfrm>
          <a:prstGeom prst="rect">
            <a:avLst/>
          </a:prstGeom>
        </p:spPr>
      </p:pic>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526780" y="5077460"/>
            <a:ext cx="585470" cy="58547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54825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Validación de muestras</a:t>
            </a:r>
          </a:p>
        </p:txBody>
      </p:sp>
      <p:sp>
        <p:nvSpPr>
          <p:cNvPr id="3" name="Cuadro de texto 2"/>
          <p:cNvSpPr txBox="1"/>
          <p:nvPr/>
        </p:nvSpPr>
        <p:spPr>
          <a:xfrm>
            <a:off x="645795" y="1412875"/>
            <a:ext cx="10890250" cy="1014730"/>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Para asegurar una buena validación de las muestras, es necesario cumplir con estas tres etapas:</a:t>
            </a:r>
          </a:p>
          <a:p>
            <a:endParaRPr lang="es-CO" sz="1200">
              <a:solidFill>
                <a:schemeClr val="bg2">
                  <a:lumMod val="25000"/>
                </a:schemeClr>
              </a:solidFill>
              <a:latin typeface="Open Sans" panose="020B0606030504020204" pitchFamily="34" charset="0"/>
              <a:sym typeface="+mn-ea"/>
            </a:endParaRPr>
          </a:p>
          <a:p>
            <a:r>
              <a:rPr lang="es-CO" sz="1200" b="1">
                <a:solidFill>
                  <a:schemeClr val="bg2">
                    <a:lumMod val="25000"/>
                  </a:schemeClr>
                </a:solidFill>
                <a:latin typeface="Open Sans" panose="020B0606030504020204" pitchFamily="34" charset="0"/>
                <a:sym typeface="+mn-ea"/>
              </a:rPr>
              <a:t>1.</a:t>
            </a:r>
            <a:r>
              <a:rPr lang="es-CO" sz="1200">
                <a:solidFill>
                  <a:schemeClr val="bg2">
                    <a:lumMod val="25000"/>
                  </a:schemeClr>
                </a:solidFill>
                <a:latin typeface="Open Sans" panose="020B0606030504020204" pitchFamily="34" charset="0"/>
                <a:sym typeface="+mn-ea"/>
              </a:rPr>
              <a:t> Conservación y preservación.</a:t>
            </a:r>
          </a:p>
          <a:p>
            <a:r>
              <a:rPr lang="es-CO" sz="1200" b="1">
                <a:solidFill>
                  <a:schemeClr val="bg2">
                    <a:lumMod val="25000"/>
                  </a:schemeClr>
                </a:solidFill>
                <a:latin typeface="Open Sans" panose="020B0606030504020204" pitchFamily="34" charset="0"/>
                <a:sym typeface="+mn-ea"/>
              </a:rPr>
              <a:t>2. </a:t>
            </a:r>
            <a:r>
              <a:rPr lang="es-CO" sz="1200">
                <a:solidFill>
                  <a:schemeClr val="bg2">
                    <a:lumMod val="25000"/>
                  </a:schemeClr>
                </a:solidFill>
                <a:latin typeface="Open Sans" panose="020B0606030504020204" pitchFamily="34" charset="0"/>
                <a:sym typeface="+mn-ea"/>
              </a:rPr>
              <a:t>Empaque y documentación.</a:t>
            </a:r>
          </a:p>
          <a:p>
            <a:r>
              <a:rPr lang="es-CO" sz="1200" b="1">
                <a:solidFill>
                  <a:schemeClr val="bg2">
                    <a:lumMod val="25000"/>
                  </a:schemeClr>
                </a:solidFill>
                <a:latin typeface="Open Sans" panose="020B0606030504020204" pitchFamily="34" charset="0"/>
                <a:sym typeface="+mn-ea"/>
              </a:rPr>
              <a:t>3.</a:t>
            </a:r>
            <a:r>
              <a:rPr lang="es-CO" sz="1200">
                <a:solidFill>
                  <a:schemeClr val="bg2">
                    <a:lumMod val="25000"/>
                  </a:schemeClr>
                </a:solidFill>
                <a:latin typeface="Open Sans" panose="020B0606030504020204" pitchFamily="34" charset="0"/>
                <a:sym typeface="+mn-ea"/>
              </a:rPr>
              <a:t> Codificación.</a:t>
            </a:r>
          </a:p>
        </p:txBody>
      </p:sp>
      <p:sp>
        <p:nvSpPr>
          <p:cNvPr id="2" name="Rectángulo 1"/>
          <p:cNvSpPr/>
          <p:nvPr/>
        </p:nvSpPr>
        <p:spPr>
          <a:xfrm>
            <a:off x="4822115" y="2427303"/>
            <a:ext cx="2700020" cy="306705"/>
          </a:xfrm>
          <a:prstGeom prst="rect">
            <a:avLst/>
          </a:prstGeom>
        </p:spPr>
        <p:txBody>
          <a:bodyPr wrap="non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Conservación y preservación</a:t>
            </a:r>
          </a:p>
        </p:txBody>
      </p:sp>
      <p:sp>
        <p:nvSpPr>
          <p:cNvPr id="6" name="Cuadro de texto 5"/>
          <p:cNvSpPr txBox="1"/>
          <p:nvPr/>
        </p:nvSpPr>
        <p:spPr>
          <a:xfrm>
            <a:off x="650875" y="2990215"/>
            <a:ext cx="10885170" cy="82994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El proceso de control y vigilancia del muestreo, preservación y análisis (chain-of custody procedure) es esencial para asegurar la integridad de la muestra desde su recolección hasta el reporte de los resultados; incluye la actividad de seguir o monitorear las condiciones de toma de muestra, preservación, codificación, transporte y su posterior análisis. Este proceso es básico e importante para demostrar el control y confiabilidad de la muestra.</a:t>
            </a:r>
          </a:p>
        </p:txBody>
      </p:sp>
      <p:pic>
        <p:nvPicPr>
          <p:cNvPr id="7" name="Imagen 6" descr="almacenamiento"/>
          <p:cNvPicPr>
            <a:picLocks noChangeAspect="1"/>
          </p:cNvPicPr>
          <p:nvPr/>
        </p:nvPicPr>
        <p:blipFill>
          <a:blip r:embed="rId2"/>
          <a:stretch>
            <a:fillRect/>
          </a:stretch>
        </p:blipFill>
        <p:spPr>
          <a:xfrm>
            <a:off x="2747010" y="4055745"/>
            <a:ext cx="1670685" cy="1670685"/>
          </a:xfrm>
          <a:prstGeom prst="rect">
            <a:avLst/>
          </a:prstGeom>
        </p:spPr>
      </p:pic>
      <p:pic>
        <p:nvPicPr>
          <p:cNvPr id="9" name="Imagen 8" descr="retencion"/>
          <p:cNvPicPr>
            <a:picLocks noChangeAspect="1"/>
          </p:cNvPicPr>
          <p:nvPr/>
        </p:nvPicPr>
        <p:blipFill>
          <a:blip r:embed="rId3"/>
          <a:stretch>
            <a:fillRect/>
          </a:stretch>
        </p:blipFill>
        <p:spPr>
          <a:xfrm>
            <a:off x="5133340" y="4022725"/>
            <a:ext cx="1703705" cy="1703705"/>
          </a:xfrm>
          <a:prstGeom prst="rect">
            <a:avLst/>
          </a:prstGeom>
        </p:spPr>
      </p:pic>
      <p:pic>
        <p:nvPicPr>
          <p:cNvPr id="11" name="Imagen 10" descr="derivacion"/>
          <p:cNvPicPr>
            <a:picLocks noChangeAspect="1"/>
          </p:cNvPicPr>
          <p:nvPr/>
        </p:nvPicPr>
        <p:blipFill>
          <a:blip r:embed="rId4"/>
          <a:stretch>
            <a:fillRect/>
          </a:stretch>
        </p:blipFill>
        <p:spPr>
          <a:xfrm>
            <a:off x="7461250" y="4001135"/>
            <a:ext cx="1725295" cy="1725295"/>
          </a:xfrm>
          <a:prstGeom prst="rect">
            <a:avLst/>
          </a:prstGeom>
        </p:spPr>
      </p:pic>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489950" y="5066665"/>
            <a:ext cx="585470" cy="585470"/>
          </a:xfrm>
          <a:prstGeom prst="rect">
            <a:avLst/>
          </a:prstGeom>
        </p:spPr>
      </p:pic>
      <p:sp>
        <p:nvSpPr>
          <p:cNvPr id="4" name="Rectángulo 3"/>
          <p:cNvSpPr/>
          <p:nvPr/>
        </p:nvSpPr>
        <p:spPr>
          <a:xfrm>
            <a:off x="0" y="-3429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5" name="Rectángulo redondeado 4"/>
          <p:cNvSpPr/>
          <p:nvPr/>
        </p:nvSpPr>
        <p:spPr>
          <a:xfrm>
            <a:off x="1154430" y="443230"/>
            <a:ext cx="9662160" cy="337756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12" name="Rectángulo 11"/>
          <p:cNvSpPr/>
          <p:nvPr/>
        </p:nvSpPr>
        <p:spPr>
          <a:xfrm>
            <a:off x="4948555" y="855345"/>
            <a:ext cx="2284095" cy="306705"/>
          </a:xfrm>
          <a:prstGeom prst="rect">
            <a:avLst/>
          </a:prstGeom>
        </p:spPr>
        <p:txBody>
          <a:bodyPr wrap="square">
            <a:spAutoFit/>
          </a:bodyPr>
          <a:lstStyle/>
          <a:p>
            <a:pPr algn="l">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Derivación de muestras</a:t>
            </a:r>
          </a:p>
        </p:txBody>
      </p:sp>
      <p:sp>
        <p:nvSpPr>
          <p:cNvPr id="15" name="Cuadro de texto 14"/>
          <p:cNvSpPr txBox="1"/>
          <p:nvPr/>
        </p:nvSpPr>
        <p:spPr>
          <a:xfrm>
            <a:off x="1868805" y="1332230"/>
            <a:ext cx="8443595" cy="2122805"/>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Al enviar muestras a otros laboratorios para su análisis es necesario:</a:t>
            </a:r>
          </a:p>
          <a:p>
            <a:pPr algn="just"/>
            <a:r>
              <a:rPr lang="es-CO" sz="1200">
                <a:solidFill>
                  <a:schemeClr val="bg2">
                    <a:lumMod val="25000"/>
                  </a:schemeClr>
                </a:solidFill>
                <a:latin typeface="Open Sans" panose="020B0606030504020204" pitchFamily="34" charset="0"/>
                <a:sym typeface="+mn-ea"/>
              </a:rPr>
              <a:t>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Obtener un manual del laboratorio con los procedimientos detallados de cada laboratorio.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Asegurarse de que la muestra está correctamente etiquetada, en el recipiente correcto, acompañada de una hoja de petición que indique los análisis necesarios e incluya la información de contacto del laboratorio remitente.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Realizar un seguimiento atento de las muestras enviadas: </a:t>
            </a:r>
          </a:p>
          <a:p>
            <a:pPr algn="just"/>
            <a:r>
              <a:rPr lang="es-CO" sz="1200">
                <a:solidFill>
                  <a:schemeClr val="bg2">
                    <a:lumMod val="25000"/>
                  </a:schemeClr>
                </a:solidFill>
                <a:latin typeface="Open Sans" panose="020B0606030504020204" pitchFamily="34" charset="0"/>
                <a:sym typeface="+mn-ea"/>
              </a:rPr>
              <a:t>-Mantener un registro de todos los análisis y las muestras enviadas, la fecha del envío y el nombre de la persona que remita el análisis.</a:t>
            </a:r>
          </a:p>
          <a:p>
            <a:pPr algn="just"/>
            <a:r>
              <a:rPr lang="es-CO" sz="1200">
                <a:solidFill>
                  <a:schemeClr val="bg2">
                    <a:lumMod val="25000"/>
                  </a:schemeClr>
                </a:solidFill>
                <a:latin typeface="Open Sans" panose="020B0606030504020204" pitchFamily="34" charset="0"/>
                <a:sym typeface="+mn-ea"/>
              </a:rPr>
              <a:t>-Registrar y notificar los resultados recibidos de cada muestra.</a:t>
            </a:r>
          </a:p>
          <a:p>
            <a:pPr algn="just"/>
            <a:r>
              <a:rPr lang="es-CO" sz="1200">
                <a:solidFill>
                  <a:schemeClr val="bg2">
                    <a:lumMod val="25000"/>
                  </a:schemeClr>
                </a:solidFill>
                <a:latin typeface="Open Sans" panose="020B0606030504020204" pitchFamily="34" charset="0"/>
                <a:sym typeface="+mn-ea"/>
              </a:rPr>
              <a:t>-Supervisar los plazos de entrega y registrar cualquier problema que se haya encontrado.</a:t>
            </a:r>
          </a:p>
        </p:txBody>
      </p:sp>
      <p:sp>
        <p:nvSpPr>
          <p:cNvPr id="22" name="Óvalo 21"/>
          <p:cNvSpPr/>
          <p:nvPr/>
        </p:nvSpPr>
        <p:spPr>
          <a:xfrm>
            <a:off x="10102850" y="78867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3"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1085" y="855345"/>
            <a:ext cx="585470" cy="5854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376805" y="4408805"/>
            <a:ext cx="585470" cy="58547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376805" y="4408805"/>
            <a:ext cx="585470" cy="585470"/>
          </a:xfrm>
          <a:prstGeom prst="rect">
            <a:avLst/>
          </a:prstGeom>
        </p:spPr>
      </p:pic>
      <p:sp>
        <p:nvSpPr>
          <p:cNvPr id="2" name="Rectángulo 1"/>
          <p:cNvSpPr/>
          <p:nvPr/>
        </p:nvSpPr>
        <p:spPr>
          <a:xfrm>
            <a:off x="0" y="-3429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1977390"/>
            <a:ext cx="9662160" cy="159385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Rectángulo 6"/>
          <p:cNvSpPr/>
          <p:nvPr/>
        </p:nvSpPr>
        <p:spPr>
          <a:xfrm>
            <a:off x="5540375" y="2280920"/>
            <a:ext cx="1099820"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Empaque</a:t>
            </a:r>
          </a:p>
        </p:txBody>
      </p:sp>
      <p:sp>
        <p:nvSpPr>
          <p:cNvPr id="9" name="Cuadro de texto 8"/>
          <p:cNvSpPr txBox="1"/>
          <p:nvPr/>
        </p:nvSpPr>
        <p:spPr>
          <a:xfrm>
            <a:off x="1868805" y="2866390"/>
            <a:ext cx="8443595" cy="460375"/>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Los recipientes de conservación de las muestras deben de ser limpios y secos. El personal técnico no debe llenar completamente el recipiente de manera a dejar un espacio para prevenir posibles dilataciones.</a:t>
            </a:r>
          </a:p>
        </p:txBody>
      </p:sp>
      <p:sp>
        <p:nvSpPr>
          <p:cNvPr id="23" name="Óvalo 22"/>
          <p:cNvSpPr/>
          <p:nvPr/>
        </p:nvSpPr>
        <p:spPr>
          <a:xfrm>
            <a:off x="10102850" y="2322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02850" y="2280920"/>
            <a:ext cx="585470" cy="58547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192145" y="4324350"/>
            <a:ext cx="585470" cy="58547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212465" y="4377055"/>
            <a:ext cx="585470" cy="585470"/>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1977390"/>
            <a:ext cx="9662160" cy="312801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Rectángulo 6"/>
          <p:cNvSpPr/>
          <p:nvPr/>
        </p:nvSpPr>
        <p:spPr>
          <a:xfrm>
            <a:off x="5540375" y="2280920"/>
            <a:ext cx="1099820"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Etiquetas</a:t>
            </a:r>
          </a:p>
        </p:txBody>
      </p:sp>
      <p:sp>
        <p:nvSpPr>
          <p:cNvPr id="9" name="Cuadro de texto 8"/>
          <p:cNvSpPr txBox="1"/>
          <p:nvPr/>
        </p:nvSpPr>
        <p:spPr>
          <a:xfrm>
            <a:off x="1868805" y="2866390"/>
            <a:ext cx="8443595" cy="2122805"/>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Para prevenir confusiones en la identificación de las muestras, pegar al frasco de muestra antes de o en el momento del muestreo, papel engomado o etiquetas adhesivas en las que se anote, con tinta a prueba de agua, por lo menos la siguiente información: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Numeración de la muestra.</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Descripción del material.</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Lugar de muestreo.</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Fecha y hora del muestreo.</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Muestreador.</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Método de muestreo.</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Preservación realizada.</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Información adicional: Ph, temperatura, etc.</a:t>
            </a:r>
          </a:p>
        </p:txBody>
      </p:sp>
      <p:sp>
        <p:nvSpPr>
          <p:cNvPr id="23" name="Óvalo 22"/>
          <p:cNvSpPr/>
          <p:nvPr/>
        </p:nvSpPr>
        <p:spPr>
          <a:xfrm>
            <a:off x="10102850" y="2322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02850" y="2280920"/>
            <a:ext cx="585470" cy="58547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006850" y="4366260"/>
            <a:ext cx="585470" cy="58547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048760" y="4408805"/>
            <a:ext cx="585470" cy="585470"/>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1977390"/>
            <a:ext cx="9662160" cy="180657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Rectángulo 6"/>
          <p:cNvSpPr/>
          <p:nvPr/>
        </p:nvSpPr>
        <p:spPr>
          <a:xfrm>
            <a:off x="4355465" y="2298700"/>
            <a:ext cx="3481070"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Registrar en el laboratorio</a:t>
            </a:r>
          </a:p>
        </p:txBody>
      </p:sp>
      <p:sp>
        <p:nvSpPr>
          <p:cNvPr id="9" name="Cuadro de texto 8"/>
          <p:cNvSpPr txBox="1"/>
          <p:nvPr/>
        </p:nvSpPr>
        <p:spPr>
          <a:xfrm>
            <a:off x="1868805" y="2663190"/>
            <a:ext cx="8443595" cy="1014730"/>
          </a:xfrm>
          <a:prstGeom prst="rect">
            <a:avLst/>
          </a:prstGeom>
          <a:noFill/>
        </p:spPr>
        <p:txBody>
          <a:bodyPr wrap="square" rtlCol="0">
            <a:spAutoFit/>
          </a:bodyPr>
          <a:lstStyle/>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Símbolo de la muestra.</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Naturaleza de la muestra.</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Análisis requeridos.</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Lugar y condiciones de conservación.</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Entidad y/o área que solicita los análisis.</a:t>
            </a:r>
          </a:p>
        </p:txBody>
      </p:sp>
      <p:sp>
        <p:nvSpPr>
          <p:cNvPr id="23" name="Óvalo 22"/>
          <p:cNvSpPr/>
          <p:nvPr/>
        </p:nvSpPr>
        <p:spPr>
          <a:xfrm>
            <a:off x="10102850" y="2322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02850" y="2280920"/>
            <a:ext cx="585470" cy="58547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916805" y="4356100"/>
            <a:ext cx="585470" cy="5854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1</a:t>
            </a:r>
          </a:p>
        </p:txBody>
      </p:sp>
      <p:sp>
        <p:nvSpPr>
          <p:cNvPr id="10" name="Bocadillo: rectángulo con esquinas redondeadas 9"/>
          <p:cNvSpPr/>
          <p:nvPr/>
        </p:nvSpPr>
        <p:spPr>
          <a:xfrm>
            <a:off x="6816638" y="2979347"/>
            <a:ext cx="4735488" cy="1067298"/>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Bocadillo: rectángulo con esquinas redondeadas 10"/>
          <p:cNvSpPr/>
          <p:nvPr/>
        </p:nvSpPr>
        <p:spPr>
          <a:xfrm>
            <a:off x="6816638" y="4107492"/>
            <a:ext cx="4735488" cy="774990"/>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p:cNvSpPr txBox="1"/>
          <p:nvPr/>
        </p:nvSpPr>
        <p:spPr>
          <a:xfrm>
            <a:off x="7003157" y="3066599"/>
            <a:ext cx="4362450" cy="1814830"/>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CO" altLang="es-ES" sz="1400" dirty="0">
                <a:solidFill>
                  <a:schemeClr val="tx1">
                    <a:lumMod val="75000"/>
                    <a:lumOff val="25000"/>
                  </a:schemeClr>
                </a:solidFill>
                <a:latin typeface="Open Sans" panose="020B0606030504020204" pitchFamily="34" charset="0"/>
              </a:rPr>
              <a:t>Debes identificar las técnicas de tratamiento de una muestra para realizar el análisis correspondiente.</a:t>
            </a:r>
            <a:endParaRPr lang="es-ES" sz="1400" b="1" dirty="0">
              <a:solidFill>
                <a:schemeClr val="tx1">
                  <a:lumMod val="75000"/>
                  <a:lumOff val="25000"/>
                </a:schemeClr>
              </a:solidFill>
              <a:latin typeface="Open Sans" panose="020B0606030504020204" pitchFamily="34" charset="0"/>
            </a:endParaRPr>
          </a:p>
          <a:p>
            <a:pPr algn="just"/>
            <a:endParaRPr lang="es-ES" sz="1400" dirty="0">
              <a:solidFill>
                <a:schemeClr val="tx1">
                  <a:lumMod val="75000"/>
                  <a:lumOff val="25000"/>
                </a:schemeClr>
              </a:solidFill>
              <a:latin typeface="Open Sans" panose="020B0606030504020204" pitchFamily="34" charset="0"/>
            </a:endParaRPr>
          </a:p>
          <a:p>
            <a:pPr algn="just"/>
            <a:endParaRPr lang="es-ES" sz="1400"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Comprendo lo que debo realizar profesor, ¿Cuál es la información que necesito para resolver la actividad?</a:t>
            </a:r>
          </a:p>
        </p:txBody>
      </p:sp>
      <p:pic>
        <p:nvPicPr>
          <p:cNvPr id="13" name="Imagen 12" descr="Imagen que contiene Sitio web&#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pic>
        <p:nvPicPr>
          <p:cNvPr id="17" name="Imagen 16" descr="Imagen que contiene Interfaz de usuario gráfica&#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4870564"/>
            <a:ext cx="1582008" cy="536389"/>
          </a:xfrm>
          <a:prstGeom prst="rect">
            <a:avLst/>
          </a:prstGeom>
        </p:spPr>
      </p:pic>
      <p:pic>
        <p:nvPicPr>
          <p:cNvPr id="18" name="Imagen 17" descr="Icono&#10;&#10;Descripción generada automáticament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7010" y="5064270"/>
            <a:ext cx="434340" cy="539422"/>
          </a:xfrm>
          <a:prstGeom prst="rect">
            <a:avLst/>
          </a:prstGeom>
        </p:spPr>
      </p:pic>
      <p:pic>
        <p:nvPicPr>
          <p:cNvPr id="4" name="Imagen 3" descr="profesor-estudiante"/>
          <p:cNvPicPr>
            <a:picLocks noChangeAspect="1"/>
          </p:cNvPicPr>
          <p:nvPr/>
        </p:nvPicPr>
        <p:blipFill>
          <a:blip r:embed="rId5"/>
          <a:stretch>
            <a:fillRect/>
          </a:stretch>
        </p:blipFill>
        <p:spPr>
          <a:xfrm>
            <a:off x="295275" y="1497330"/>
            <a:ext cx="5789295" cy="459422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916805" y="4377055"/>
            <a:ext cx="585470" cy="585470"/>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1977390"/>
            <a:ext cx="9662160" cy="180657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Rectángulo 6"/>
          <p:cNvSpPr/>
          <p:nvPr/>
        </p:nvSpPr>
        <p:spPr>
          <a:xfrm>
            <a:off x="4355465" y="2298700"/>
            <a:ext cx="3481070"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Sellos</a:t>
            </a:r>
          </a:p>
        </p:txBody>
      </p:sp>
      <p:sp>
        <p:nvSpPr>
          <p:cNvPr id="9" name="Cuadro de texto 8"/>
          <p:cNvSpPr txBox="1"/>
          <p:nvPr/>
        </p:nvSpPr>
        <p:spPr>
          <a:xfrm>
            <a:off x="1868805" y="2663190"/>
            <a:ext cx="8443595" cy="829945"/>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Para evitar o detectar adulteraciones de las muestras, sellar los recipientes con papel autoadhesivo, garantizar que la información de la etiqueta siempre esté visible. Después de que el personal muestreador ceda la custodia o vigilancia, adherir el sello de tal manera que sea necesario romperlo para abrir el recipiente de la muestra.</a:t>
            </a:r>
          </a:p>
        </p:txBody>
      </p:sp>
      <p:sp>
        <p:nvSpPr>
          <p:cNvPr id="23" name="Óvalo 22"/>
          <p:cNvSpPr/>
          <p:nvPr/>
        </p:nvSpPr>
        <p:spPr>
          <a:xfrm>
            <a:off x="10102850" y="2322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02850" y="2280920"/>
            <a:ext cx="585470" cy="58547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798185" y="4356100"/>
            <a:ext cx="585470" cy="58547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212465" y="4377055"/>
            <a:ext cx="585470" cy="585470"/>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981710"/>
            <a:ext cx="9662160" cy="466598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Rectángulo 6"/>
          <p:cNvSpPr/>
          <p:nvPr/>
        </p:nvSpPr>
        <p:spPr>
          <a:xfrm>
            <a:off x="5170170" y="1285240"/>
            <a:ext cx="1840865"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Libro de campo</a:t>
            </a:r>
          </a:p>
        </p:txBody>
      </p:sp>
      <p:sp>
        <p:nvSpPr>
          <p:cNvPr id="9" name="Cuadro de texto 8"/>
          <p:cNvSpPr txBox="1"/>
          <p:nvPr/>
        </p:nvSpPr>
        <p:spPr>
          <a:xfrm>
            <a:off x="1868805" y="1677670"/>
            <a:ext cx="8443595" cy="3969385"/>
          </a:xfrm>
          <a:prstGeom prst="rect">
            <a:avLst/>
          </a:prstGeom>
          <a:noFill/>
        </p:spPr>
        <p:txBody>
          <a:bodyPr wrap="square" rtlCol="0">
            <a:spAutoFit/>
          </a:bodyPr>
          <a:lstStyle/>
          <a:p>
            <a:pPr algn="just"/>
            <a:r>
              <a:rPr lang="es-CO" sz="1200">
                <a:solidFill>
                  <a:schemeClr val="bg2">
                    <a:lumMod val="25000"/>
                  </a:schemeClr>
                </a:solidFill>
                <a:latin typeface="Open Sans" panose="020B0606030504020204" pitchFamily="34" charset="0"/>
                <a:sym typeface="+mn-ea"/>
              </a:rPr>
              <a:t>Registrar toda la información pertinente a observaciones de campo o del muestreo, en un libro apropiado, en el que se incluya como mínimo lo siguiente:</a:t>
            </a:r>
          </a:p>
          <a:p>
            <a:pPr algn="just"/>
            <a:endParaRPr lang="es-CO" sz="1200">
              <a:solidFill>
                <a:schemeClr val="bg2">
                  <a:lumMod val="25000"/>
                </a:schemeClr>
              </a:solidFill>
              <a:latin typeface="Open Sans" panose="020B0606030504020204" pitchFamily="34" charset="0"/>
              <a:sym typeface="+mn-ea"/>
            </a:endParaRP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Propósito del muestreo.</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Localización de la estación de muestreo, o del punto de muestreo si se trata de un efluente industrial, en cuyo caso se debe anotar la dirección y el nombre del representante de la empresa.</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Tipo de muestra y método de preservación si es aplicable. Si se trata de una muestra de aguas residuales, identificar el proceso que produce el efluente. </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Estipular también la posible composición de la muestra y las concentraciones.</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Número y volumen de muestra tomados.</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Descripción del punto y método de muestreo.</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Fecha y hora de recolección.</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Número(s) de identificación del (los) recolector(es) de la muestra.</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Distribución y método de transporte de la muestra.</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Referencias tales como mapas o fotografías del sitio de muestreo.</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Observaciones y mediciones de campo.</a:t>
            </a:r>
          </a:p>
          <a:p>
            <a:pPr marL="171450" indent="-171450" algn="just">
              <a:buFont typeface="Arial" panose="020B0604020202020204" pitchFamily="34" charset="0"/>
              <a:buChar char="•"/>
            </a:pPr>
            <a:r>
              <a:rPr lang="es-CO" sz="1200">
                <a:solidFill>
                  <a:schemeClr val="bg2">
                    <a:lumMod val="25000"/>
                  </a:schemeClr>
                </a:solidFill>
                <a:latin typeface="Open Sans" panose="020B0606030504020204" pitchFamily="34" charset="0"/>
                <a:sym typeface="+mn-ea"/>
              </a:rPr>
              <a:t>Firmas del personal responsable de las observaciones. </a:t>
            </a:r>
          </a:p>
          <a:p>
            <a:pPr algn="just"/>
            <a:endParaRPr lang="es-CO" sz="1200">
              <a:solidFill>
                <a:schemeClr val="bg2">
                  <a:lumMod val="25000"/>
                </a:schemeClr>
              </a:solidFill>
              <a:latin typeface="Open Sans" panose="020B0606030504020204" pitchFamily="34" charset="0"/>
              <a:sym typeface="+mn-ea"/>
            </a:endParaRPr>
          </a:p>
          <a:p>
            <a:pPr algn="just"/>
            <a:r>
              <a:rPr lang="es-CO" sz="1200">
                <a:solidFill>
                  <a:schemeClr val="bg2">
                    <a:lumMod val="25000"/>
                  </a:schemeClr>
                </a:solidFill>
                <a:latin typeface="Open Sans" panose="020B0606030504020204" pitchFamily="34" charset="0"/>
                <a:sym typeface="+mn-ea"/>
              </a:rPr>
              <a:t>Debido a que las situaciones de muestreo varían ampliamente, es esencial registrar la información suficiente de tal manera que se pueda reconstruir el evento del muestreo sin tener que confiar en la memoria de los encargados. Guardar el libro en un sitio seguro.</a:t>
            </a:r>
          </a:p>
        </p:txBody>
      </p:sp>
      <p:sp>
        <p:nvSpPr>
          <p:cNvPr id="23" name="Óvalo 22"/>
          <p:cNvSpPr/>
          <p:nvPr/>
        </p:nvSpPr>
        <p:spPr>
          <a:xfrm>
            <a:off x="10102850" y="1341755"/>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02850" y="1285240"/>
            <a:ext cx="585470" cy="58547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581140" y="4313555"/>
            <a:ext cx="585470" cy="58547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567805" y="4387215"/>
            <a:ext cx="585470" cy="585470"/>
          </a:xfrm>
          <a:prstGeom prst="rect">
            <a:avLst/>
          </a:prstGeom>
        </p:spPr>
      </p:pic>
      <p:sp>
        <p:nvSpPr>
          <p:cNvPr id="2" name="Rectángulo 1"/>
          <p:cNvSpPr/>
          <p:nvPr/>
        </p:nvSpPr>
        <p:spPr>
          <a:xfrm>
            <a:off x="5715"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1977390"/>
            <a:ext cx="9662160" cy="180657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Rectángulo 6"/>
          <p:cNvSpPr/>
          <p:nvPr/>
        </p:nvSpPr>
        <p:spPr>
          <a:xfrm>
            <a:off x="3710305" y="2259330"/>
            <a:ext cx="4772025"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Registro del control y vigilancia de la muestra</a:t>
            </a:r>
          </a:p>
        </p:txBody>
      </p:sp>
      <p:sp>
        <p:nvSpPr>
          <p:cNvPr id="9" name="Cuadro de texto 8"/>
          <p:cNvSpPr txBox="1"/>
          <p:nvPr/>
        </p:nvSpPr>
        <p:spPr>
          <a:xfrm>
            <a:off x="1868805" y="2663190"/>
            <a:ext cx="8443595" cy="1014730"/>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Diligenciar el formato de control y vigilancia de cada una de las muestras o grupo de muestras, las cuales deben estar acompañadas de este formato; en él se incluye la siguiente información: número(s) de la(s) muestra(s); firma del recolector responsable; fecha, hora y sitio de muestreo; tipo de muestra; firmas del personal participante en el proceso de control, vigilancia y posesión de las muestras y las fechas correspondientes.</a:t>
            </a:r>
          </a:p>
        </p:txBody>
      </p:sp>
      <p:sp>
        <p:nvSpPr>
          <p:cNvPr id="23" name="Óvalo 22"/>
          <p:cNvSpPr/>
          <p:nvPr/>
        </p:nvSpPr>
        <p:spPr>
          <a:xfrm>
            <a:off x="10102850" y="2322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02850" y="2280920"/>
            <a:ext cx="585470" cy="58547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448550" y="4292600"/>
            <a:ext cx="585470" cy="58547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425055" y="4398010"/>
            <a:ext cx="585470" cy="585470"/>
          </a:xfrm>
          <a:prstGeom prst="rect">
            <a:avLst/>
          </a:prstGeom>
        </p:spPr>
      </p:pic>
      <p:sp>
        <p:nvSpPr>
          <p:cNvPr id="2" name="Rectángulo 1"/>
          <p:cNvSpPr/>
          <p:nvPr/>
        </p:nvSpPr>
        <p:spPr>
          <a:xfrm>
            <a:off x="635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1977390"/>
            <a:ext cx="9662160" cy="180657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Rectángulo 6"/>
          <p:cNvSpPr/>
          <p:nvPr/>
        </p:nvSpPr>
        <p:spPr>
          <a:xfrm>
            <a:off x="3710305" y="2259330"/>
            <a:ext cx="4772025"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Formato de solicitud de análisis</a:t>
            </a:r>
          </a:p>
        </p:txBody>
      </p:sp>
      <p:sp>
        <p:nvSpPr>
          <p:cNvPr id="9" name="Cuadro de texto 8"/>
          <p:cNvSpPr txBox="1"/>
          <p:nvPr/>
        </p:nvSpPr>
        <p:spPr>
          <a:xfrm>
            <a:off x="1868805" y="2663190"/>
            <a:ext cx="8443595" cy="1014730"/>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La muestra debe llegar al laboratorio acompañada de una solicitud de análisis; el recolector completa la parte del formato correspondiente a la información de campo de acuerdo con la información anotada en el libro de campo. La parte del formato correspondiente al laboratorio la completa el personal del laboratorio, e incluye: nombre de la persona que recibe la muestra, número de muestra en el laboratorio, fecha de recepción, y las determinaciones a ser realizadas.</a:t>
            </a:r>
          </a:p>
        </p:txBody>
      </p:sp>
      <p:sp>
        <p:nvSpPr>
          <p:cNvPr id="23" name="Óvalo 22"/>
          <p:cNvSpPr/>
          <p:nvPr/>
        </p:nvSpPr>
        <p:spPr>
          <a:xfrm>
            <a:off x="10102850" y="2322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02850" y="2280920"/>
            <a:ext cx="585470" cy="58547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274050" y="4292600"/>
            <a:ext cx="585470" cy="58547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240395" y="4286250"/>
            <a:ext cx="585470" cy="585470"/>
          </a:xfrm>
          <a:prstGeom prst="rect">
            <a:avLst/>
          </a:prstGeom>
        </p:spPr>
      </p:pic>
      <p:sp>
        <p:nvSpPr>
          <p:cNvPr id="2" name="Rectángulo 1"/>
          <p:cNvSpPr/>
          <p:nvPr/>
        </p:nvSpPr>
        <p:spPr>
          <a:xfrm>
            <a:off x="0" y="-10160"/>
            <a:ext cx="12180570" cy="6878320"/>
          </a:xfrm>
          <a:prstGeom prst="rect">
            <a:avLst/>
          </a:prstGeom>
          <a:solidFill>
            <a:schemeClr val="tx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6" name="Rectángulo redondeado 5"/>
          <p:cNvSpPr/>
          <p:nvPr/>
        </p:nvSpPr>
        <p:spPr>
          <a:xfrm>
            <a:off x="1154430" y="1977390"/>
            <a:ext cx="9662160" cy="261112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CO" altLang="es-ES" sz="1400" dirty="0">
              <a:solidFill>
                <a:srgbClr val="1A3255"/>
              </a:solidFill>
              <a:latin typeface="Open Sans" panose="020B0606030504020204" pitchFamily="34" charset="0"/>
              <a:sym typeface="+mn-ea"/>
            </a:endParaRPr>
          </a:p>
        </p:txBody>
      </p:sp>
      <p:sp>
        <p:nvSpPr>
          <p:cNvPr id="7" name="Rectángulo 6"/>
          <p:cNvSpPr/>
          <p:nvPr/>
        </p:nvSpPr>
        <p:spPr>
          <a:xfrm>
            <a:off x="3710305" y="2259330"/>
            <a:ext cx="4772025" cy="306705"/>
          </a:xfrm>
          <a:prstGeom prst="rect">
            <a:avLst/>
          </a:prstGeom>
        </p:spPr>
        <p:txBody>
          <a:bodyPr wrap="square">
            <a:spAutoFit/>
          </a:bodyPr>
          <a:lstStyle/>
          <a:p>
            <a:pPr algn="ctr">
              <a:lnSpc>
                <a:spcPct val="10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Entrega de la muestra en el laboratorio</a:t>
            </a:r>
          </a:p>
        </p:txBody>
      </p:sp>
      <p:sp>
        <p:nvSpPr>
          <p:cNvPr id="9" name="Cuadro de texto 8"/>
          <p:cNvSpPr txBox="1"/>
          <p:nvPr/>
        </p:nvSpPr>
        <p:spPr>
          <a:xfrm>
            <a:off x="1868805" y="2663190"/>
            <a:ext cx="8443595" cy="1753235"/>
          </a:xfrm>
          <a:prstGeom prst="rect">
            <a:avLst/>
          </a:prstGeom>
          <a:noFill/>
        </p:spPr>
        <p:txBody>
          <a:bodyPr wrap="square" rtlCol="0">
            <a:spAutoFit/>
          </a:bodyPr>
          <a:lstStyle/>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Las muestras se deben entregar en el laboratorio en el menor tiempo posible después del muestreo, en el transcurso de dos días como máximo; si el tiempo de almacenamiento y preservación es menor, debe planificarse el procedimiento para asegurar su entrega oportuna en el laboratorio.</a:t>
            </a:r>
          </a:p>
          <a:p>
            <a:pPr indent="0" algn="just">
              <a:buFont typeface="Arial" panose="020B0604020202020204" pitchFamily="34" charset="0"/>
              <a:buNone/>
            </a:pPr>
            <a:endParaRPr lang="es-CO" sz="1200">
              <a:solidFill>
                <a:schemeClr val="bg2">
                  <a:lumMod val="25000"/>
                </a:schemeClr>
              </a:solidFill>
              <a:latin typeface="Open Sans" panose="020B0606030504020204" pitchFamily="34" charset="0"/>
              <a:sym typeface="+mn-ea"/>
            </a:endParaRPr>
          </a:p>
          <a:p>
            <a:pPr indent="0" algn="just">
              <a:buFont typeface="Arial" panose="020B0604020202020204" pitchFamily="34" charset="0"/>
              <a:buNone/>
            </a:pPr>
            <a:r>
              <a:rPr lang="es-CO" sz="1200">
                <a:solidFill>
                  <a:schemeClr val="bg2">
                    <a:lumMod val="25000"/>
                  </a:schemeClr>
                </a:solidFill>
                <a:latin typeface="Open Sans" panose="020B0606030504020204" pitchFamily="34" charset="0"/>
                <a:sym typeface="+mn-ea"/>
              </a:rPr>
              <a:t>En caso de que las muestras sean enviadas por correo a través de una empresa responsable, se debe incluir el formato de la compañía transportadora dentro de la documentación del control y vigilancia de la muestra. La solicitud de análisis debe estar acompañada por el registro completo del proceso de control y vigilancia de la muestra. Entregar la muestra a la oficina de recepción en el laboratorio; el recepcionista a su vez debe firmar el formato de vigilancia y control, incluyendo la fecha y hora de entrega.</a:t>
            </a:r>
          </a:p>
        </p:txBody>
      </p:sp>
      <p:sp>
        <p:nvSpPr>
          <p:cNvPr id="23" name="Óvalo 22"/>
          <p:cNvSpPr/>
          <p:nvPr/>
        </p:nvSpPr>
        <p:spPr>
          <a:xfrm>
            <a:off x="10102850" y="2322830"/>
            <a:ext cx="281305" cy="281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a:t>x</a:t>
            </a:r>
          </a:p>
        </p:txBody>
      </p:sp>
      <p:pic>
        <p:nvPicPr>
          <p:cNvPr id="11"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02850" y="2280920"/>
            <a:ext cx="585470" cy="58547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45720" y="1014428"/>
            <a:ext cx="2943225" cy="337185"/>
          </a:xfrm>
          <a:prstGeom prst="rect">
            <a:avLst/>
          </a:prstGeom>
        </p:spPr>
        <p:txBody>
          <a:bodyPr wrap="none">
            <a:spAutoFit/>
          </a:bodyPr>
          <a:lstStyle/>
          <a:p>
            <a:pPr algn="l">
              <a:lnSpc>
                <a:spcPct val="10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Empaque y documentación</a:t>
            </a:r>
          </a:p>
        </p:txBody>
      </p:sp>
      <p:sp>
        <p:nvSpPr>
          <p:cNvPr id="3" name="Cuadro de texto 2"/>
          <p:cNvSpPr txBox="1"/>
          <p:nvPr/>
        </p:nvSpPr>
        <p:spPr>
          <a:xfrm>
            <a:off x="645795" y="1412875"/>
            <a:ext cx="10890250" cy="460375"/>
          </a:xfrm>
          <a:prstGeom prst="rect">
            <a:avLst/>
          </a:prstGeom>
          <a:noFill/>
        </p:spPr>
        <p:txBody>
          <a:bodyPr wrap="square" rtlCol="0">
            <a:spAutoFit/>
          </a:bodyPr>
          <a:lstStyle/>
          <a:p>
            <a:r>
              <a:rPr lang="es-CO" sz="1200">
                <a:solidFill>
                  <a:schemeClr val="bg2">
                    <a:lumMod val="25000"/>
                  </a:schemeClr>
                </a:solidFill>
                <a:latin typeface="Open Sans" panose="020B0606030504020204" pitchFamily="34" charset="0"/>
                <a:sym typeface="+mn-ea"/>
              </a:rPr>
              <a:t>Los siguientes procedimientos resumen los principales aspectos del control y vigilancia de las muestras.</a:t>
            </a:r>
          </a:p>
          <a:p>
            <a:endParaRPr lang="es-CO" sz="1200">
              <a:solidFill>
                <a:schemeClr val="bg2">
                  <a:lumMod val="25000"/>
                </a:schemeClr>
              </a:solidFill>
              <a:latin typeface="Open Sans" panose="020B0606030504020204" pitchFamily="34" charset="0"/>
              <a:sym typeface="+mn-ea"/>
            </a:endParaRPr>
          </a:p>
        </p:txBody>
      </p:sp>
      <p:pic>
        <p:nvPicPr>
          <p:cNvPr id="4" name="Imagen 3" descr="fondo_laboratorio"/>
          <p:cNvPicPr>
            <a:picLocks noChangeAspect="1"/>
          </p:cNvPicPr>
          <p:nvPr/>
        </p:nvPicPr>
        <p:blipFill>
          <a:blip r:embed="rId2"/>
          <a:stretch>
            <a:fillRect/>
          </a:stretch>
        </p:blipFill>
        <p:spPr>
          <a:xfrm>
            <a:off x="1066800" y="2083435"/>
            <a:ext cx="10058400" cy="4092575"/>
          </a:xfrm>
          <a:prstGeom prst="rect">
            <a:avLst/>
          </a:prstGeom>
        </p:spPr>
      </p:pic>
      <p:sp>
        <p:nvSpPr>
          <p:cNvPr id="14" name="Rectángulo 13"/>
          <p:cNvSpPr/>
          <p:nvPr/>
        </p:nvSpPr>
        <p:spPr>
          <a:xfrm>
            <a:off x="4916951" y="1622970"/>
            <a:ext cx="2358390" cy="414020"/>
          </a:xfrm>
          <a:prstGeom prst="rect">
            <a:avLst/>
          </a:prstGeom>
        </p:spPr>
        <p:txBody>
          <a:bodyPr wrap="none">
            <a:spAutoFit/>
          </a:bodyPr>
          <a:lstStyle/>
          <a:p>
            <a:pPr algn="ctr">
              <a:lnSpc>
                <a:spcPct val="150000"/>
              </a:lnSpc>
              <a:spcAft>
                <a:spcPts val="800"/>
              </a:spcAft>
            </a:pPr>
            <a:r>
              <a:rPr lang="es-CO" sz="14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sym typeface="+mn-ea"/>
              </a:rPr>
              <a:t>Da clic en cada numeral</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15" name="Imagen 14" descr="mano"/>
          <p:cNvPicPr>
            <a:picLocks noChangeAspect="1"/>
          </p:cNvPicPr>
          <p:nvPr/>
        </p:nvPicPr>
        <p:blipFill>
          <a:blip r:embed="rId3"/>
          <a:stretch>
            <a:fillRect/>
          </a:stretch>
        </p:blipFill>
        <p:spPr>
          <a:xfrm>
            <a:off x="4244340" y="1394460"/>
            <a:ext cx="904240" cy="904240"/>
          </a:xfrm>
          <a:prstGeom prst="rect">
            <a:avLst/>
          </a:prstGeom>
        </p:spPr>
      </p:pic>
      <p:pic>
        <p:nvPicPr>
          <p:cNvPr id="5" name="Imagen 4" descr="numeral5"/>
          <p:cNvPicPr>
            <a:picLocks noChangeAspect="1"/>
          </p:cNvPicPr>
          <p:nvPr/>
        </p:nvPicPr>
        <p:blipFill>
          <a:blip r:embed="rId4"/>
          <a:stretch>
            <a:fillRect/>
          </a:stretch>
        </p:blipFill>
        <p:spPr>
          <a:xfrm>
            <a:off x="5360035" y="3693795"/>
            <a:ext cx="831215" cy="1079500"/>
          </a:xfrm>
          <a:prstGeom prst="rect">
            <a:avLst/>
          </a:prstGeom>
        </p:spPr>
      </p:pic>
      <p:pic>
        <p:nvPicPr>
          <p:cNvPr id="12" name="Imagen 11" descr="numeral6"/>
          <p:cNvPicPr>
            <a:picLocks noChangeAspect="1"/>
          </p:cNvPicPr>
          <p:nvPr/>
        </p:nvPicPr>
        <p:blipFill>
          <a:blip r:embed="rId5"/>
          <a:stretch>
            <a:fillRect/>
          </a:stretch>
        </p:blipFill>
        <p:spPr>
          <a:xfrm>
            <a:off x="6191250" y="3661410"/>
            <a:ext cx="831215" cy="1079500"/>
          </a:xfrm>
          <a:prstGeom prst="rect">
            <a:avLst/>
          </a:prstGeom>
        </p:spPr>
      </p:pic>
      <p:pic>
        <p:nvPicPr>
          <p:cNvPr id="13" name="Imagen 12" descr="numeral7"/>
          <p:cNvPicPr>
            <a:picLocks noChangeAspect="1"/>
          </p:cNvPicPr>
          <p:nvPr/>
        </p:nvPicPr>
        <p:blipFill>
          <a:blip r:embed="rId6"/>
          <a:stretch>
            <a:fillRect/>
          </a:stretch>
        </p:blipFill>
        <p:spPr>
          <a:xfrm>
            <a:off x="7073265" y="3661410"/>
            <a:ext cx="831215" cy="1079500"/>
          </a:xfrm>
          <a:prstGeom prst="rect">
            <a:avLst/>
          </a:prstGeom>
        </p:spPr>
      </p:pic>
      <p:pic>
        <p:nvPicPr>
          <p:cNvPr id="16" name="Imagen 15" descr="numeral8"/>
          <p:cNvPicPr>
            <a:picLocks noChangeAspect="1"/>
          </p:cNvPicPr>
          <p:nvPr/>
        </p:nvPicPr>
        <p:blipFill>
          <a:blip r:embed="rId7"/>
          <a:stretch>
            <a:fillRect/>
          </a:stretch>
        </p:blipFill>
        <p:spPr>
          <a:xfrm>
            <a:off x="7924800" y="3661410"/>
            <a:ext cx="831215" cy="1079500"/>
          </a:xfrm>
          <a:prstGeom prst="rect">
            <a:avLst/>
          </a:prstGeom>
        </p:spPr>
      </p:pic>
      <p:pic>
        <p:nvPicPr>
          <p:cNvPr id="17" name="Imagen 16" descr="numeral9"/>
          <p:cNvPicPr>
            <a:picLocks noChangeAspect="1"/>
          </p:cNvPicPr>
          <p:nvPr/>
        </p:nvPicPr>
        <p:blipFill>
          <a:blip r:embed="rId8"/>
          <a:stretch>
            <a:fillRect/>
          </a:stretch>
        </p:blipFill>
        <p:spPr>
          <a:xfrm>
            <a:off x="8756015" y="3661410"/>
            <a:ext cx="831215" cy="1079500"/>
          </a:xfrm>
          <a:prstGeom prst="rect">
            <a:avLst/>
          </a:prstGeom>
        </p:spPr>
      </p:pic>
      <p:pic>
        <p:nvPicPr>
          <p:cNvPr id="18" name="Imagen 17" descr="numeral10"/>
          <p:cNvPicPr>
            <a:picLocks noChangeAspect="1"/>
          </p:cNvPicPr>
          <p:nvPr/>
        </p:nvPicPr>
        <p:blipFill>
          <a:blip r:embed="rId9"/>
          <a:stretch>
            <a:fillRect/>
          </a:stretch>
        </p:blipFill>
        <p:spPr>
          <a:xfrm>
            <a:off x="9639935" y="3661410"/>
            <a:ext cx="831215" cy="1079500"/>
          </a:xfrm>
          <a:prstGeom prst="rect">
            <a:avLst/>
          </a:prstGeom>
        </p:spPr>
      </p:pic>
      <p:pic>
        <p:nvPicPr>
          <p:cNvPr id="19" name="Imagen 18" descr="numeral1"/>
          <p:cNvPicPr>
            <a:picLocks noChangeAspect="1"/>
          </p:cNvPicPr>
          <p:nvPr/>
        </p:nvPicPr>
        <p:blipFill>
          <a:blip r:embed="rId10"/>
          <a:stretch>
            <a:fillRect/>
          </a:stretch>
        </p:blipFill>
        <p:spPr>
          <a:xfrm>
            <a:off x="2035175" y="3693795"/>
            <a:ext cx="831215" cy="1079500"/>
          </a:xfrm>
          <a:prstGeom prst="rect">
            <a:avLst/>
          </a:prstGeom>
        </p:spPr>
      </p:pic>
      <p:pic>
        <p:nvPicPr>
          <p:cNvPr id="20" name="Imagen 19" descr="numeral2"/>
          <p:cNvPicPr>
            <a:picLocks noChangeAspect="1"/>
          </p:cNvPicPr>
          <p:nvPr/>
        </p:nvPicPr>
        <p:blipFill>
          <a:blip r:embed="rId11"/>
          <a:stretch>
            <a:fillRect/>
          </a:stretch>
        </p:blipFill>
        <p:spPr>
          <a:xfrm>
            <a:off x="2866390" y="3693795"/>
            <a:ext cx="831215" cy="1079500"/>
          </a:xfrm>
          <a:prstGeom prst="rect">
            <a:avLst/>
          </a:prstGeom>
        </p:spPr>
      </p:pic>
      <p:pic>
        <p:nvPicPr>
          <p:cNvPr id="21" name="Imagen 20" descr="numeral3"/>
          <p:cNvPicPr>
            <a:picLocks noChangeAspect="1"/>
          </p:cNvPicPr>
          <p:nvPr/>
        </p:nvPicPr>
        <p:blipFill>
          <a:blip r:embed="rId12"/>
          <a:stretch>
            <a:fillRect/>
          </a:stretch>
        </p:blipFill>
        <p:spPr>
          <a:xfrm>
            <a:off x="3697605" y="3693795"/>
            <a:ext cx="831215" cy="1079500"/>
          </a:xfrm>
          <a:prstGeom prst="rect">
            <a:avLst/>
          </a:prstGeom>
        </p:spPr>
      </p:pic>
      <p:pic>
        <p:nvPicPr>
          <p:cNvPr id="22" name="Imagen 21" descr="numeral4"/>
          <p:cNvPicPr>
            <a:picLocks noChangeAspect="1"/>
          </p:cNvPicPr>
          <p:nvPr/>
        </p:nvPicPr>
        <p:blipFill>
          <a:blip r:embed="rId13"/>
          <a:stretch>
            <a:fillRect/>
          </a:stretch>
        </p:blipFill>
        <p:spPr>
          <a:xfrm>
            <a:off x="4528820" y="3693795"/>
            <a:ext cx="831215" cy="1079500"/>
          </a:xfrm>
          <a:prstGeom prst="rect">
            <a:avLst/>
          </a:prstGeom>
        </p:spPr>
      </p:pic>
      <p:pic>
        <p:nvPicPr>
          <p:cNvPr id="10" name="Imagen 24"/>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054465" y="4292600"/>
            <a:ext cx="585470" cy="585470"/>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TotalTime>
  <Words>29109</Words>
  <Application>Microsoft Office PowerPoint</Application>
  <PresentationFormat>Panorámica</PresentationFormat>
  <Paragraphs>2053</Paragraphs>
  <Slides>176</Slides>
  <Notes>10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176</vt:i4>
      </vt:variant>
    </vt:vector>
  </HeadingPairs>
  <TitlesOfParts>
    <vt:vector size="183" baseType="lpstr">
      <vt:lpstr>Arial</vt:lpstr>
      <vt:lpstr>Calibri</vt:lpstr>
      <vt:lpstr>Calibri Light</vt:lpstr>
      <vt:lpstr>Century Gothic</vt:lpstr>
      <vt:lpstr>Open Sans</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mai Pv</dc:creator>
  <cp:lastModifiedBy>Johan Ramírez</cp:lastModifiedBy>
  <cp:revision>1070</cp:revision>
  <dcterms:created xsi:type="dcterms:W3CDTF">2020-09-26T14:26:00Z</dcterms:created>
  <dcterms:modified xsi:type="dcterms:W3CDTF">2021-01-14T05:17:03Z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3082-10.2.0.7646</vt:lpwstr>
  </property>
</Properties>
</file>